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8288000" cy="10287000"/>
  <p:notesSz cx="6858000" cy="9144000"/>
  <p:embeddedFontLst>
    <p:embeddedFont>
      <p:font typeface="Calibri (MS)" panose="020B0604020202020204" charset="0"/>
      <p:regular r:id="rId24"/>
    </p:embeddedFont>
    <p:embeddedFont>
      <p:font typeface="Calibri (MS) Bold" panose="020B0604020202020204" charset="0"/>
      <p:regular r:id="rId25"/>
    </p:embeddedFont>
    <p:embeddedFont>
      <p:font typeface="Calibri (MS) Italics" panose="020B0604020202020204" charset="0"/>
      <p:regular r:id="rId26"/>
    </p:embeddedFont>
  </p:embeddedFontLst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8" d="100"/>
          <a:sy n="38" d="100"/>
        </p:scale>
        <p:origin x="658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Wilson" userId="4833c330-bb21-4a51-b524-eef8b134b0b1" providerId="ADAL" clId="{17E34592-B103-4D32-8966-D1DE2E1B8692}"/>
    <pc:docChg chg="undo custSel modSld">
      <pc:chgData name="Megan Wilson" userId="4833c330-bb21-4a51-b524-eef8b134b0b1" providerId="ADAL" clId="{17E34592-B103-4D32-8966-D1DE2E1B8692}" dt="2025-12-02T20:48:33.247" v="152" actId="20577"/>
      <pc:docMkLst>
        <pc:docMk/>
      </pc:docMkLst>
      <pc:sldChg chg="modSp mod">
        <pc:chgData name="Megan Wilson" userId="4833c330-bb21-4a51-b524-eef8b134b0b1" providerId="ADAL" clId="{17E34592-B103-4D32-8966-D1DE2E1B8692}" dt="2025-11-24T20:10:10.132" v="101" actId="1076"/>
        <pc:sldMkLst>
          <pc:docMk/>
          <pc:sldMk cId="0" sldId="256"/>
        </pc:sldMkLst>
        <pc:spChg chg="mod">
          <ac:chgData name="Megan Wilson" userId="4833c330-bb21-4a51-b524-eef8b134b0b1" providerId="ADAL" clId="{17E34592-B103-4D32-8966-D1DE2E1B8692}" dt="2025-11-24T18:38:19.037" v="6" actId="1076"/>
          <ac:spMkLst>
            <pc:docMk/>
            <pc:sldMk cId="0" sldId="256"/>
            <ac:spMk id="8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20:10:10.132" v="101" actId="1076"/>
          <ac:spMkLst>
            <pc:docMk/>
            <pc:sldMk cId="0" sldId="256"/>
            <ac:spMk id="9" creationId="{00000000-0000-0000-0000-000000000000}"/>
          </ac:spMkLst>
        </pc:spChg>
        <pc:grpChg chg="mod">
          <ac:chgData name="Megan Wilson" userId="4833c330-bb21-4a51-b524-eef8b134b0b1" providerId="ADAL" clId="{17E34592-B103-4D32-8966-D1DE2E1B8692}" dt="2025-11-24T18:38:11.819" v="5" actId="1076"/>
          <ac:grpSpMkLst>
            <pc:docMk/>
            <pc:sldMk cId="0" sldId="256"/>
            <ac:grpSpMk id="5" creationId="{00000000-0000-0000-0000-000000000000}"/>
          </ac:grpSpMkLst>
        </pc:grpChg>
      </pc:sldChg>
      <pc:sldChg chg="modSp mod">
        <pc:chgData name="Megan Wilson" userId="4833c330-bb21-4a51-b524-eef8b134b0b1" providerId="ADAL" clId="{17E34592-B103-4D32-8966-D1DE2E1B8692}" dt="2025-11-24T18:38:34.821" v="10" actId="1076"/>
        <pc:sldMkLst>
          <pc:docMk/>
          <pc:sldMk cId="0" sldId="257"/>
        </pc:sldMkLst>
        <pc:spChg chg="mod">
          <ac:chgData name="Megan Wilson" userId="4833c330-bb21-4a51-b524-eef8b134b0b1" providerId="ADAL" clId="{17E34592-B103-4D32-8966-D1DE2E1B8692}" dt="2025-11-24T18:38:34.821" v="10" actId="1076"/>
          <ac:spMkLst>
            <pc:docMk/>
            <pc:sldMk cId="0" sldId="257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8:26.081" v="7" actId="255"/>
          <ac:spMkLst>
            <pc:docMk/>
            <pc:sldMk cId="0" sldId="257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38:52.884" v="14" actId="1076"/>
        <pc:sldMkLst>
          <pc:docMk/>
          <pc:sldMk cId="0" sldId="258"/>
        </pc:sldMkLst>
        <pc:spChg chg="mod">
          <ac:chgData name="Megan Wilson" userId="4833c330-bb21-4a51-b524-eef8b134b0b1" providerId="ADAL" clId="{17E34592-B103-4D32-8966-D1DE2E1B8692}" dt="2025-11-24T18:38:48.703" v="13" actId="1076"/>
          <ac:spMkLst>
            <pc:docMk/>
            <pc:sldMk cId="0" sldId="258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8:52.884" v="14" actId="1076"/>
          <ac:spMkLst>
            <pc:docMk/>
            <pc:sldMk cId="0" sldId="258"/>
            <ac:spMk id="8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39:23" v="36" actId="20577"/>
        <pc:sldMkLst>
          <pc:docMk/>
          <pc:sldMk cId="0" sldId="260"/>
        </pc:sldMkLst>
        <pc:spChg chg="mod">
          <ac:chgData name="Megan Wilson" userId="4833c330-bb21-4a51-b524-eef8b134b0b1" providerId="ADAL" clId="{17E34592-B103-4D32-8966-D1DE2E1B8692}" dt="2025-11-24T18:38:59.738" v="15" actId="255"/>
          <ac:spMkLst>
            <pc:docMk/>
            <pc:sldMk cId="0" sldId="260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9:14.086" v="18" actId="1076"/>
          <ac:spMkLst>
            <pc:docMk/>
            <pc:sldMk cId="0" sldId="260"/>
            <ac:spMk id="7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9:23" v="36" actId="20577"/>
          <ac:spMkLst>
            <pc:docMk/>
            <pc:sldMk cId="0" sldId="260"/>
            <ac:spMk id="9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9:07.940" v="17" actId="1076"/>
          <ac:spMkLst>
            <pc:docMk/>
            <pc:sldMk cId="0" sldId="260"/>
            <ac:spMk id="10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9:19.016" v="27" actId="20577"/>
          <ac:spMkLst>
            <pc:docMk/>
            <pc:sldMk cId="0" sldId="260"/>
            <ac:spMk id="11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40:02.908" v="42" actId="207"/>
        <pc:sldMkLst>
          <pc:docMk/>
          <pc:sldMk cId="0" sldId="261"/>
        </pc:sldMkLst>
        <pc:spChg chg="mod">
          <ac:chgData name="Megan Wilson" userId="4833c330-bb21-4a51-b524-eef8b134b0b1" providerId="ADAL" clId="{17E34592-B103-4D32-8966-D1DE2E1B8692}" dt="2025-11-24T18:39:43.206" v="38" actId="255"/>
          <ac:spMkLst>
            <pc:docMk/>
            <pc:sldMk cId="0" sldId="261"/>
            <ac:spMk id="8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9:56.092" v="41" actId="255"/>
          <ac:spMkLst>
            <pc:docMk/>
            <pc:sldMk cId="0" sldId="261"/>
            <ac:spMk id="9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0:02.908" v="42" actId="207"/>
          <ac:spMkLst>
            <pc:docMk/>
            <pc:sldMk cId="0" sldId="261"/>
            <ac:spMk id="10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9:48.891" v="39" actId="255"/>
          <ac:spMkLst>
            <pc:docMk/>
            <pc:sldMk cId="0" sldId="261"/>
            <ac:spMk id="11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9:52.642" v="40" actId="255"/>
          <ac:spMkLst>
            <pc:docMk/>
            <pc:sldMk cId="0" sldId="261"/>
            <ac:spMk id="12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9:37.302" v="37" actId="255"/>
          <ac:spMkLst>
            <pc:docMk/>
            <pc:sldMk cId="0" sldId="261"/>
            <ac:spMk id="13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40:14.600" v="47" actId="1035"/>
        <pc:sldMkLst>
          <pc:docMk/>
          <pc:sldMk cId="0" sldId="262"/>
        </pc:sldMkLst>
        <pc:spChg chg="mod">
          <ac:chgData name="Megan Wilson" userId="4833c330-bb21-4a51-b524-eef8b134b0b1" providerId="ADAL" clId="{17E34592-B103-4D32-8966-D1DE2E1B8692}" dt="2025-11-24T18:40:14.600" v="47" actId="1035"/>
          <ac:spMkLst>
            <pc:docMk/>
            <pc:sldMk cId="0" sldId="262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0:06.738" v="43" actId="207"/>
          <ac:spMkLst>
            <pc:docMk/>
            <pc:sldMk cId="0" sldId="262"/>
            <ac:spMk id="8" creationId="{00000000-0000-0000-0000-000000000000}"/>
          </ac:spMkLst>
        </pc:spChg>
      </pc:sldChg>
      <pc:sldChg chg="addSp delSp modSp mod">
        <pc:chgData name="Megan Wilson" userId="4833c330-bb21-4a51-b524-eef8b134b0b1" providerId="ADAL" clId="{17E34592-B103-4D32-8966-D1DE2E1B8692}" dt="2025-11-24T18:40:44.399" v="54" actId="27309"/>
        <pc:sldMkLst>
          <pc:docMk/>
          <pc:sldMk cId="0" sldId="263"/>
        </pc:sldMkLst>
        <pc:spChg chg="mod">
          <ac:chgData name="Megan Wilson" userId="4833c330-bb21-4a51-b524-eef8b134b0b1" providerId="ADAL" clId="{17E34592-B103-4D32-8966-D1DE2E1B8692}" dt="2025-11-24T18:40:24.037" v="50" actId="255"/>
          <ac:spMkLst>
            <pc:docMk/>
            <pc:sldMk cId="0" sldId="263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0:37.862" v="52" actId="207"/>
          <ac:spMkLst>
            <pc:docMk/>
            <pc:sldMk cId="0" sldId="263"/>
            <ac:spMk id="7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0:31.050" v="51" actId="255"/>
          <ac:spMkLst>
            <pc:docMk/>
            <pc:sldMk cId="0" sldId="263"/>
            <ac:spMk id="8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40:56.717" v="57" actId="207"/>
        <pc:sldMkLst>
          <pc:docMk/>
          <pc:sldMk cId="0" sldId="264"/>
        </pc:sldMkLst>
        <pc:spChg chg="mod">
          <ac:chgData name="Megan Wilson" userId="4833c330-bb21-4a51-b524-eef8b134b0b1" providerId="ADAL" clId="{17E34592-B103-4D32-8966-D1DE2E1B8692}" dt="2025-11-24T18:40:51.907" v="56" actId="255"/>
          <ac:spMkLst>
            <pc:docMk/>
            <pc:sldMk cId="0" sldId="264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0:56.717" v="57" actId="207"/>
          <ac:spMkLst>
            <pc:docMk/>
            <pc:sldMk cId="0" sldId="264"/>
            <ac:spMk id="8" creationId="{00000000-0000-0000-0000-000000000000}"/>
          </ac:spMkLst>
        </pc:spChg>
        <pc:grpChg chg="mod">
          <ac:chgData name="Megan Wilson" userId="4833c330-bb21-4a51-b524-eef8b134b0b1" providerId="ADAL" clId="{17E34592-B103-4D32-8966-D1DE2E1B8692}" dt="2025-11-24T18:40:48.897" v="55" actId="1035"/>
          <ac:grpSpMkLst>
            <pc:docMk/>
            <pc:sldMk cId="0" sldId="264"/>
            <ac:grpSpMk id="2" creationId="{00000000-0000-0000-0000-000000000000}"/>
          </ac:grpSpMkLst>
        </pc:grpChg>
      </pc:sldChg>
      <pc:sldChg chg="modSp mod">
        <pc:chgData name="Megan Wilson" userId="4833c330-bb21-4a51-b524-eef8b134b0b1" providerId="ADAL" clId="{17E34592-B103-4D32-8966-D1DE2E1B8692}" dt="2025-11-24T18:41:06.383" v="59" actId="207"/>
        <pc:sldMkLst>
          <pc:docMk/>
          <pc:sldMk cId="0" sldId="265"/>
        </pc:sldMkLst>
        <pc:spChg chg="mod">
          <ac:chgData name="Megan Wilson" userId="4833c330-bb21-4a51-b524-eef8b134b0b1" providerId="ADAL" clId="{17E34592-B103-4D32-8966-D1DE2E1B8692}" dt="2025-11-24T18:41:01.217" v="58" actId="255"/>
          <ac:spMkLst>
            <pc:docMk/>
            <pc:sldMk cId="0" sldId="265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1:06.383" v="59" actId="207"/>
          <ac:spMkLst>
            <pc:docMk/>
            <pc:sldMk cId="0" sldId="265"/>
            <ac:spMk id="8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41:16.172" v="61" actId="207"/>
        <pc:sldMkLst>
          <pc:docMk/>
          <pc:sldMk cId="0" sldId="266"/>
        </pc:sldMkLst>
        <pc:spChg chg="mod">
          <ac:chgData name="Megan Wilson" userId="4833c330-bb21-4a51-b524-eef8b134b0b1" providerId="ADAL" clId="{17E34592-B103-4D32-8966-D1DE2E1B8692}" dt="2025-11-24T18:41:10.350" v="60" actId="255"/>
          <ac:spMkLst>
            <pc:docMk/>
            <pc:sldMk cId="0" sldId="266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1:16.172" v="61" actId="207"/>
          <ac:spMkLst>
            <pc:docMk/>
            <pc:sldMk cId="0" sldId="266"/>
            <ac:spMk id="8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41:25.110" v="63" actId="207"/>
        <pc:sldMkLst>
          <pc:docMk/>
          <pc:sldMk cId="0" sldId="267"/>
        </pc:sldMkLst>
        <pc:spChg chg="mod">
          <ac:chgData name="Megan Wilson" userId="4833c330-bb21-4a51-b524-eef8b134b0b1" providerId="ADAL" clId="{17E34592-B103-4D32-8966-D1DE2E1B8692}" dt="2025-11-24T18:41:20.793" v="62" actId="255"/>
          <ac:spMkLst>
            <pc:docMk/>
            <pc:sldMk cId="0" sldId="267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1:25.110" v="63" actId="207"/>
          <ac:spMkLst>
            <pc:docMk/>
            <pc:sldMk cId="0" sldId="267"/>
            <ac:spMk id="7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41:48.538" v="67" actId="1076"/>
        <pc:sldMkLst>
          <pc:docMk/>
          <pc:sldMk cId="0" sldId="268"/>
        </pc:sldMkLst>
        <pc:spChg chg="mod">
          <ac:chgData name="Megan Wilson" userId="4833c330-bb21-4a51-b524-eef8b134b0b1" providerId="ADAL" clId="{17E34592-B103-4D32-8966-D1DE2E1B8692}" dt="2025-11-24T18:41:48.538" v="67" actId="1076"/>
          <ac:spMkLst>
            <pc:docMk/>
            <pc:sldMk cId="0" sldId="268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1:29.879" v="64" actId="255"/>
          <ac:spMkLst>
            <pc:docMk/>
            <pc:sldMk cId="0" sldId="268"/>
            <ac:spMk id="8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1:38.962" v="65" actId="255"/>
          <ac:spMkLst>
            <pc:docMk/>
            <pc:sldMk cId="0" sldId="268"/>
            <ac:spMk id="9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41:58.331" v="69" actId="207"/>
        <pc:sldMkLst>
          <pc:docMk/>
          <pc:sldMk cId="0" sldId="269"/>
        </pc:sldMkLst>
        <pc:spChg chg="mod">
          <ac:chgData name="Megan Wilson" userId="4833c330-bb21-4a51-b524-eef8b134b0b1" providerId="ADAL" clId="{17E34592-B103-4D32-8966-D1DE2E1B8692}" dt="2025-11-24T18:41:53.562" v="68" actId="255"/>
          <ac:spMkLst>
            <pc:docMk/>
            <pc:sldMk cId="0" sldId="269"/>
            <ac:spMk id="7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1:58.331" v="69" actId="207"/>
          <ac:spMkLst>
            <pc:docMk/>
            <pc:sldMk cId="0" sldId="269"/>
            <ac:spMk id="8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42:09.185" v="71" actId="207"/>
        <pc:sldMkLst>
          <pc:docMk/>
          <pc:sldMk cId="0" sldId="270"/>
        </pc:sldMkLst>
        <pc:spChg chg="mod">
          <ac:chgData name="Megan Wilson" userId="4833c330-bb21-4a51-b524-eef8b134b0b1" providerId="ADAL" clId="{17E34592-B103-4D32-8966-D1DE2E1B8692}" dt="2025-11-24T18:42:03.387" v="70" actId="255"/>
          <ac:spMkLst>
            <pc:docMk/>
            <pc:sldMk cId="0" sldId="270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2:09.185" v="71" actId="207"/>
          <ac:spMkLst>
            <pc:docMk/>
            <pc:sldMk cId="0" sldId="270"/>
            <ac:spMk id="7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42:28.459" v="75" actId="1076"/>
        <pc:sldMkLst>
          <pc:docMk/>
          <pc:sldMk cId="0" sldId="271"/>
        </pc:sldMkLst>
        <pc:spChg chg="mod">
          <ac:chgData name="Megan Wilson" userId="4833c330-bb21-4a51-b524-eef8b134b0b1" providerId="ADAL" clId="{17E34592-B103-4D32-8966-D1DE2E1B8692}" dt="2025-11-24T18:42:28.459" v="75" actId="1076"/>
          <ac:spMkLst>
            <pc:docMk/>
            <pc:sldMk cId="0" sldId="271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2:14.574" v="72" actId="255"/>
          <ac:spMkLst>
            <pc:docMk/>
            <pc:sldMk cId="0" sldId="271"/>
            <ac:spMk id="8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2:19.990" v="73" actId="255"/>
          <ac:spMkLst>
            <pc:docMk/>
            <pc:sldMk cId="0" sldId="271"/>
            <ac:spMk id="9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42:35.631" v="77" actId="1076"/>
        <pc:sldMkLst>
          <pc:docMk/>
          <pc:sldMk cId="0" sldId="272"/>
        </pc:sldMkLst>
        <pc:spChg chg="mod">
          <ac:chgData name="Megan Wilson" userId="4833c330-bb21-4a51-b524-eef8b134b0b1" providerId="ADAL" clId="{17E34592-B103-4D32-8966-D1DE2E1B8692}" dt="2025-11-24T18:42:35.631" v="77" actId="1076"/>
          <ac:spMkLst>
            <pc:docMk/>
            <pc:sldMk cId="0" sldId="272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2-02T20:48:18.748" v="126" actId="20577"/>
        <pc:sldMkLst>
          <pc:docMk/>
          <pc:sldMk cId="0" sldId="273"/>
        </pc:sldMkLst>
        <pc:spChg chg="mod">
          <ac:chgData name="Megan Wilson" userId="4833c330-bb21-4a51-b524-eef8b134b0b1" providerId="ADAL" clId="{17E34592-B103-4D32-8966-D1DE2E1B8692}" dt="2025-11-24T18:42:44.084" v="79" actId="1076"/>
          <ac:spMkLst>
            <pc:docMk/>
            <pc:sldMk cId="0" sldId="273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2-02T20:48:18.748" v="126" actId="20577"/>
          <ac:spMkLst>
            <pc:docMk/>
            <pc:sldMk cId="0" sldId="273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43:00.331" v="83" actId="255"/>
        <pc:sldMkLst>
          <pc:docMk/>
          <pc:sldMk cId="0" sldId="275"/>
        </pc:sldMkLst>
        <pc:spChg chg="mod">
          <ac:chgData name="Megan Wilson" userId="4833c330-bb21-4a51-b524-eef8b134b0b1" providerId="ADAL" clId="{17E34592-B103-4D32-8966-D1DE2E1B8692}" dt="2025-11-24T18:43:00.331" v="83" actId="255"/>
          <ac:spMkLst>
            <pc:docMk/>
            <pc:sldMk cId="0" sldId="275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2-02T20:48:33.247" v="152" actId="20577"/>
        <pc:sldMkLst>
          <pc:docMk/>
          <pc:sldMk cId="0" sldId="276"/>
        </pc:sldMkLst>
        <pc:spChg chg="mod">
          <ac:chgData name="Megan Wilson" userId="4833c330-bb21-4a51-b524-eef8b134b0b1" providerId="ADAL" clId="{17E34592-B103-4D32-8966-D1DE2E1B8692}" dt="2025-11-24T18:43:06.423" v="84" actId="255"/>
          <ac:spMkLst>
            <pc:docMk/>
            <pc:sldMk cId="0" sldId="276"/>
            <ac:spMk id="2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3:11.979" v="86" actId="207"/>
          <ac:spMkLst>
            <pc:docMk/>
            <pc:sldMk cId="0" sldId="276"/>
            <ac:spMk id="3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3:16.312" v="88" actId="207"/>
          <ac:spMkLst>
            <pc:docMk/>
            <pc:sldMk cId="0" sldId="276"/>
            <ac:spMk id="4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3:20.794" v="90" actId="207"/>
          <ac:spMkLst>
            <pc:docMk/>
            <pc:sldMk cId="0" sldId="276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3:25.073" v="92" actId="207"/>
          <ac:spMkLst>
            <pc:docMk/>
            <pc:sldMk cId="0" sldId="276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43:29.569" v="94" actId="207"/>
          <ac:spMkLst>
            <pc:docMk/>
            <pc:sldMk cId="0" sldId="276"/>
            <ac:spMk id="7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2-02T20:48:24.494" v="129" actId="20577"/>
          <ac:spMkLst>
            <pc:docMk/>
            <pc:sldMk cId="0" sldId="276"/>
            <ac:spMk id="8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2-02T20:48:33.247" v="152" actId="20577"/>
          <ac:spMkLst>
            <pc:docMk/>
            <pc:sldMk cId="0" sldId="276"/>
            <ac:spMk id="9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43:46.251" v="100" actId="1076"/>
        <pc:sldMkLst>
          <pc:docMk/>
          <pc:sldMk cId="0" sldId="277"/>
        </pc:sldMkLst>
        <pc:spChg chg="mod">
          <ac:chgData name="Megan Wilson" userId="4833c330-bb21-4a51-b524-eef8b134b0b1" providerId="ADAL" clId="{17E34592-B103-4D32-8966-D1DE2E1B8692}" dt="2025-11-24T18:43:46.251" v="100" actId="1076"/>
          <ac:spMkLst>
            <pc:docMk/>
            <pc:sldMk cId="0" sldId="277"/>
            <ac:spMk id="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polarisproject.org" TargetMode="Externa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hyperlink" Target="https://www.dhs.gov/medialibrary/assets/video/21829" TargetMode="Externa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ourwork/impac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theissues/trafficking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theissues/trafficking" TargetMode="Externa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hyperlink" Target="https://www.dhs.gov" TargetMode="Externa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hyperlink" Target="https://www.dhs.gov/medialibrary/assets/video/36086" TargetMode="Externa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hyperlink" Target="https://www.dhs.gov/medialibrary/assets/video/36282" TargetMode="Externa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hyperlink" Target="https://www.dhs.gov/medialibrary/assets/video/37163" TargetMode="Externa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connectforfreedom.org/wp-content/uploads/2025/07/CFF-Bingo-Game-for-Students-Risk-Factors.pdf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safernjlessons.org/home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hs.gov/medialibrary/assets/videos/36086" TargetMode="External"/><Relationship Id="rId7" Type="http://schemas.openxmlformats.org/officeDocument/2006/relationships/hyperlink" Target="https://connectforfreedom.org/wp-content/uploads/2025/07/CFF-Bingo-Game-for-Students-Risk-Factors.pdf" TargetMode="External"/><Relationship Id="rId2" Type="http://schemas.openxmlformats.org/officeDocument/2006/relationships/hyperlink" Target="https://www.dhs.gov/medialibrary/assets/videos/2790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safernj.org/uploads/resource/NJCAHT_Red-Flags-Postcard_R.pdf" TargetMode="External"/><Relationship Id="rId5" Type="http://schemas.openxmlformats.org/officeDocument/2006/relationships/hyperlink" Target="https://www.dhs.gov/medialibrary/assets/videos/37163" TargetMode="External"/><Relationship Id="rId4" Type="http://schemas.openxmlformats.org/officeDocument/2006/relationships/hyperlink" Target="https://www.dhs.gov/medialibrary/assets/videos/36282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113879" y="9315457"/>
            <a:ext cx="1021887" cy="811934"/>
            <a:chOff x="0" y="0"/>
            <a:chExt cx="269139" cy="2138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9139" cy="213843"/>
            </a:xfrm>
            <a:custGeom>
              <a:avLst/>
              <a:gdLst/>
              <a:ahLst/>
              <a:cxnLst/>
              <a:rect l="l" t="t" r="r" b="b"/>
              <a:pathLst>
                <a:path w="269139" h="213843">
                  <a:moveTo>
                    <a:pt x="0" y="0"/>
                  </a:moveTo>
                  <a:lnTo>
                    <a:pt x="269139" y="0"/>
                  </a:lnTo>
                  <a:lnTo>
                    <a:pt x="269139" y="213843"/>
                  </a:lnTo>
                  <a:lnTo>
                    <a:pt x="0" y="213843"/>
                  </a:lnTo>
                  <a:close/>
                </a:path>
              </a:pathLst>
            </a:custGeom>
            <a:solidFill>
              <a:srgbClr val="F6F8F6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269139" cy="2900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4639" y="5688051"/>
            <a:ext cx="18288000" cy="4598949"/>
            <a:chOff x="0" y="0"/>
            <a:chExt cx="4816593" cy="12112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1211246"/>
            </a:xfrm>
            <a:custGeom>
              <a:avLst/>
              <a:gdLst/>
              <a:ahLst/>
              <a:cxnLst/>
              <a:rect l="l" t="t" r="r" b="b"/>
              <a:pathLst>
                <a:path w="4816592" h="1211246">
                  <a:moveTo>
                    <a:pt x="0" y="0"/>
                  </a:moveTo>
                  <a:lnTo>
                    <a:pt x="4816592" y="0"/>
                  </a:lnTo>
                  <a:lnTo>
                    <a:pt x="4816592" y="1211246"/>
                  </a:lnTo>
                  <a:lnTo>
                    <a:pt x="0" y="1211246"/>
                  </a:lnTo>
                  <a:close/>
                </a:path>
              </a:pathLst>
            </a:custGeom>
            <a:solidFill>
              <a:srgbClr val="3B79AF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1287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1559" y="9308192"/>
            <a:ext cx="18135599" cy="819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5000" b="1" i="0" u="none" strike="noStrike" cap="none" baseline="0" dirty="0">
                <a:solidFill>
                  <a:srgbClr val="FEFEFE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El engaño de menores en línea puede conducir al tráfico sexual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505200" y="4765825"/>
            <a:ext cx="11951568" cy="7096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s-US" sz="4200" b="1" i="0" u="none" strike="noStrike" cap="none" baseline="0" dirty="0">
                <a:solidFill>
                  <a:srgbClr val="159E9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Participación juvenil - Edades 13–14 (8.° grado)</a:t>
            </a:r>
          </a:p>
        </p:txBody>
      </p:sp>
      <p:sp>
        <p:nvSpPr>
          <p:cNvPr id="10" name="Freeform 10"/>
          <p:cNvSpPr/>
          <p:nvPr/>
        </p:nvSpPr>
        <p:spPr>
          <a:xfrm>
            <a:off x="3808846" y="0"/>
            <a:ext cx="11092254" cy="4263958"/>
          </a:xfrm>
          <a:custGeom>
            <a:avLst/>
            <a:gdLst/>
            <a:ahLst/>
            <a:cxnLst/>
            <a:rect l="l" t="t" r="r" b="b"/>
            <a:pathLst>
              <a:path w="11092254" h="4263958">
                <a:moveTo>
                  <a:pt x="0" y="0"/>
                </a:moveTo>
                <a:lnTo>
                  <a:pt x="11092254" y="0"/>
                </a:lnTo>
                <a:lnTo>
                  <a:pt x="11092254" y="4263958"/>
                </a:lnTo>
                <a:lnTo>
                  <a:pt x="0" y="4263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123971"/>
            <a:chOff x="0" y="0"/>
            <a:chExt cx="4816593" cy="2960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96025"/>
            </a:xfrm>
            <a:custGeom>
              <a:avLst/>
              <a:gdLst/>
              <a:ahLst/>
              <a:cxnLst/>
              <a:rect l="l" t="t" r="r" b="b"/>
              <a:pathLst>
                <a:path w="4816592" h="296025">
                  <a:moveTo>
                    <a:pt x="0" y="0"/>
                  </a:moveTo>
                  <a:lnTo>
                    <a:pt x="4816592" y="0"/>
                  </a:lnTo>
                  <a:lnTo>
                    <a:pt x="4816592" y="296025"/>
                  </a:lnTo>
                  <a:lnTo>
                    <a:pt x="0" y="29602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4816593" cy="381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6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032082" y="2789439"/>
            <a:ext cx="14223831" cy="23203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Connect for Freedom es una organización 501(c)(3) sin fines de lucro comprometida a proporcionar materiales gratuitos sobre seguridad en línea y concientización sobre la trata de personas a organizaciones que prestan servicios a jóvenes y a las comunidades.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2205" y="117696"/>
            <a:ext cx="16683586" cy="775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LA PREVENCIÓN A TRAVÉS DE LA EDUCACIÓN ES LA SOLUCIÓN</a:t>
            </a:r>
          </a:p>
        </p:txBody>
      </p:sp>
      <p:sp>
        <p:nvSpPr>
          <p:cNvPr id="7" name="Freeform 7"/>
          <p:cNvSpPr/>
          <p:nvPr/>
        </p:nvSpPr>
        <p:spPr>
          <a:xfrm>
            <a:off x="5383103" y="7014298"/>
            <a:ext cx="7521793" cy="2633258"/>
          </a:xfrm>
          <a:custGeom>
            <a:avLst/>
            <a:gdLst/>
            <a:ahLst/>
            <a:cxnLst/>
            <a:rect l="l" t="t" r="r" b="b"/>
            <a:pathLst>
              <a:path w="7521793" h="2633258">
                <a:moveTo>
                  <a:pt x="0" y="0"/>
                </a:moveTo>
                <a:lnTo>
                  <a:pt x="7521794" y="0"/>
                </a:lnTo>
                <a:lnTo>
                  <a:pt x="7521794" y="2633257"/>
                </a:lnTo>
                <a:lnTo>
                  <a:pt x="0" y="26332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5148337" cy="10287000"/>
            <a:chOff x="0" y="0"/>
            <a:chExt cx="1355941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55941" cy="2709333"/>
            </a:xfrm>
            <a:custGeom>
              <a:avLst/>
              <a:gdLst/>
              <a:ahLst/>
              <a:cxnLst/>
              <a:rect l="l" t="t" r="r" b="b"/>
              <a:pathLst>
                <a:path w="1355941" h="2709333">
                  <a:moveTo>
                    <a:pt x="0" y="0"/>
                  </a:moveTo>
                  <a:lnTo>
                    <a:pt x="1355941" y="0"/>
                  </a:lnTo>
                  <a:lnTo>
                    <a:pt x="135594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55941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995892" y="1322971"/>
            <a:ext cx="10976022" cy="81133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55652" lvl="1" indent="-377826" algn="l">
              <a:lnSpc>
                <a:spcPts val="490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Introducción a la trata de personas</a:t>
            </a:r>
          </a:p>
          <a:p>
            <a:pPr marL="1511304" lvl="2" indent="-503768" algn="l">
              <a:lnSpc>
                <a:spcPts val="490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Estadísticas sobre la trata de personas</a:t>
            </a:r>
          </a:p>
          <a:p>
            <a:pPr marL="1511304" lvl="2" indent="-503768" algn="l">
              <a:lnSpc>
                <a:spcPts val="490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Por qué es importante que los jóvenes reciban educación al respecto</a:t>
            </a:r>
          </a:p>
          <a:p>
            <a:pPr marL="755652" lvl="1" indent="-377826" algn="l">
              <a:lnSpc>
                <a:spcPts val="490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Video del DHS “Human </a:t>
            </a: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Trafficking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101” (4 min.)</a:t>
            </a:r>
          </a:p>
          <a:p>
            <a:pPr marL="755652" lvl="1" indent="-377826" algn="l">
              <a:lnSpc>
                <a:spcPts val="490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Factores de riesgo y vulnerabilidades en la juventud</a:t>
            </a:r>
          </a:p>
          <a:p>
            <a:pPr marL="755652" lvl="1" indent="-377826" algn="l">
              <a:lnSpc>
                <a:spcPts val="490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Video del DHS “Historia de Mia, partes 1 y 2” (4 min.)</a:t>
            </a:r>
          </a:p>
          <a:p>
            <a:pPr marL="1511304" lvl="2" indent="-503768" algn="l">
              <a:lnSpc>
                <a:spcPts val="490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Preguntas de debate</a:t>
            </a:r>
          </a:p>
          <a:p>
            <a:pPr marL="755652" lvl="1" indent="-377826" algn="l">
              <a:lnSpc>
                <a:spcPts val="490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Video del DHS “Historia de Mia, partes 3 y 4” (4 min.)</a:t>
            </a:r>
          </a:p>
          <a:p>
            <a:pPr marL="1511304" lvl="2" indent="-503768" algn="l">
              <a:lnSpc>
                <a:spcPts val="490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Preguntas de debate</a:t>
            </a:r>
          </a:p>
          <a:p>
            <a:pPr marL="755652" lvl="1" indent="-377826" algn="l">
              <a:lnSpc>
                <a:spcPts val="490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Folleto de la Coalición de Nueva Jersey contra la Trata de Personas</a:t>
            </a:r>
          </a:p>
          <a:p>
            <a:pPr marL="1511304" lvl="2" indent="-503768" algn="l">
              <a:lnSpc>
                <a:spcPts val="490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Señales de alerta</a:t>
            </a:r>
          </a:p>
          <a:p>
            <a:pPr marL="755652" lvl="1" indent="-377826" algn="l">
              <a:lnSpc>
                <a:spcPts val="490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Actividad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128DE54A-9573-0F81-790E-FFC16506AC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75" y="1028700"/>
            <a:ext cx="4797155" cy="3590247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1199506" y="258127"/>
            <a:ext cx="1943305" cy="5411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s-US" sz="32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Lección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077200" y="107348"/>
            <a:ext cx="7185423" cy="8427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s-US" sz="35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Resumen de la lección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75975" y="4607046"/>
            <a:ext cx="4796386" cy="1694220"/>
            <a:chOff x="0" y="0"/>
            <a:chExt cx="1263246" cy="44621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63246" cy="446214"/>
            </a:xfrm>
            <a:custGeom>
              <a:avLst/>
              <a:gdLst/>
              <a:ahLst/>
              <a:cxnLst/>
              <a:rect l="l" t="t" r="r" b="b"/>
              <a:pathLst>
                <a:path w="1263246" h="446214">
                  <a:moveTo>
                    <a:pt x="0" y="0"/>
                  </a:moveTo>
                  <a:lnTo>
                    <a:pt x="1263246" y="0"/>
                  </a:lnTo>
                  <a:lnTo>
                    <a:pt x="1263246" y="446214"/>
                  </a:lnTo>
                  <a:lnTo>
                    <a:pt x="0" y="446214"/>
                  </a:lnTo>
                  <a:close/>
                </a:path>
              </a:pathLst>
            </a:custGeom>
            <a:solidFill>
              <a:srgbClr val="FCE884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1263246" cy="5224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417406" y="4889642"/>
            <a:ext cx="4313525" cy="980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s-US" sz="2800" b="1" i="0" u="none" strike="noStrike" cap="none" baseline="0">
                <a:solidFill>
                  <a:srgbClr val="FCFCF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Cómo protegerte y proteger a tus amigos</a:t>
            </a:r>
          </a:p>
        </p:txBody>
      </p:sp>
      <p:sp>
        <p:nvSpPr>
          <p:cNvPr id="13" name="文本框 2">
            <a:extLst>
              <a:ext uri="{FF2B5EF4-FFF2-40B4-BE49-F238E27FC236}">
                <a16:creationId xmlns:a16="http://schemas.microsoft.com/office/drawing/2014/main" id="{FB68A9DE-5FF9-A2B1-133F-72498429DB65}"/>
              </a:ext>
            </a:extLst>
          </p:cNvPr>
          <p:cNvSpPr txBox="1">
            <a:spLocks noChangeArrowheads="1"/>
          </p:cNvSpPr>
          <p:nvPr/>
        </p:nvSpPr>
        <p:spPr bwMode="auto">
          <a:xfrm rot="21399962">
            <a:off x="1218992" y="2083977"/>
            <a:ext cx="2109470" cy="7315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rot="0" vert="horz" wrap="square" lIns="0" tIns="0" rIns="0" bIns="0" anchor="t" anchorCtr="0">
            <a:spAutoFit/>
          </a:bodyPr>
          <a:lstStyle/>
          <a:p>
            <a:pPr algn="ctr">
              <a:buNone/>
            </a:pPr>
            <a:r>
              <a:rPr lang="es-US" sz="4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AYUDA</a:t>
            </a:r>
            <a:endParaRPr lang="en-US" sz="4800" kern="0">
              <a:solidFill>
                <a:srgbClr val="000000"/>
              </a:solidFill>
              <a:effectLst/>
              <a:latin typeface="Arial" pitchFamily="34" charset="0"/>
              <a:ea typeface="Microsoft JhengHei Light" panose="020B0304030504040204" pitchFamily="34" charset="-12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6495"/>
            <a:ext cx="18288000" cy="10210049"/>
          </a:xfrm>
          <a:custGeom>
            <a:avLst/>
            <a:gdLst/>
            <a:ahLst/>
            <a:cxnLst/>
            <a:rect l="l" t="t" r="r" b="b"/>
            <a:pathLst>
              <a:path w="18288000" h="10210049">
                <a:moveTo>
                  <a:pt x="0" y="0"/>
                </a:moveTo>
                <a:lnTo>
                  <a:pt x="18288000" y="0"/>
                </a:lnTo>
                <a:lnTo>
                  <a:pt x="18288000" y="10210050"/>
                </a:lnTo>
                <a:lnTo>
                  <a:pt x="0" y="102100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47F5C3E-973B-E936-BBCB-99E066E76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9100" y="3924300"/>
            <a:ext cx="9829800" cy="29300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rot="0" vert="horz" wrap="square" lIns="0" tIns="0" rIns="0" bIns="0" anchor="t" anchorCtr="0">
            <a:spAutoFit/>
          </a:bodyPr>
          <a:lstStyle/>
          <a:p>
            <a:pPr algn="ctr">
              <a:lnSpc>
                <a:spcPct val="85000"/>
              </a:lnSpc>
              <a:buNone/>
            </a:pPr>
            <a:r>
              <a:rPr lang="es-US" sz="88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La trata </a:t>
            </a:r>
            <a:r>
              <a:rPr lang="es-US" sz="8800" b="0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de personas</a:t>
            </a:r>
            <a:br>
              <a:rPr lang="es-US" sz="4000" b="0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</a:br>
            <a:r>
              <a:rPr lang="es-US" sz="4800" b="0" i="0" u="none" strike="noStrike" cap="none" baseline="0" dirty="0">
                <a:solidFill>
                  <a:srgbClr val="FFE982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está </a:t>
            </a:r>
            <a:r>
              <a:rPr lang="es-US" sz="4800" b="0" i="1" u="none" strike="noStrike" cap="none" baseline="0" dirty="0">
                <a:solidFill>
                  <a:srgbClr val="FFE982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aumentando</a:t>
            </a:r>
            <a:endParaRPr lang="en-US" sz="4000" b="1" i="1" kern="0" dirty="0">
              <a:solidFill>
                <a:srgbClr val="FFE982"/>
              </a:solidFill>
              <a:effectLst/>
              <a:latin typeface="Arial" pitchFamily="34" charset="0"/>
              <a:ea typeface="Microsoft JhengHei Light" panose="020B0304030504040204" pitchFamily="34" charset="-120"/>
              <a:cs typeface="Arial" pitchFamily="34" charset="0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165474" y="86038"/>
            <a:ext cx="9957048" cy="775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Un problema generalizado</a:t>
            </a:r>
          </a:p>
        </p:txBody>
      </p:sp>
      <p:sp>
        <p:nvSpPr>
          <p:cNvPr id="6" name="Freeform 6"/>
          <p:cNvSpPr/>
          <p:nvPr/>
        </p:nvSpPr>
        <p:spPr>
          <a:xfrm>
            <a:off x="574401" y="3549233"/>
            <a:ext cx="7302427" cy="4594163"/>
          </a:xfrm>
          <a:custGeom>
            <a:avLst/>
            <a:gdLst/>
            <a:ahLst/>
            <a:cxnLst/>
            <a:rect l="l" t="t" r="r" b="b"/>
            <a:pathLst>
              <a:path w="7302427" h="4594163">
                <a:moveTo>
                  <a:pt x="0" y="0"/>
                </a:moveTo>
                <a:lnTo>
                  <a:pt x="7302427" y="0"/>
                </a:lnTo>
                <a:lnTo>
                  <a:pt x="7302427" y="4594163"/>
                </a:lnTo>
                <a:lnTo>
                  <a:pt x="0" y="459416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4916" r="-13442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7" name="TextBox 7"/>
          <p:cNvSpPr txBox="1"/>
          <p:nvPr/>
        </p:nvSpPr>
        <p:spPr>
          <a:xfrm>
            <a:off x="8828019" y="3040686"/>
            <a:ext cx="8431282" cy="895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EE. UU. es el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principal consumidor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de tráfico sexual.</a:t>
            </a:r>
          </a:p>
          <a:p>
            <a:pPr algn="ctr">
              <a:lnSpc>
                <a:spcPts val="2940"/>
              </a:lnSpc>
            </a:pP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US </a:t>
            </a:r>
            <a:r>
              <a:rPr lang="es-US" sz="21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Institute</a:t>
            </a: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</a:t>
            </a:r>
            <a:r>
              <a:rPr lang="es-US" sz="21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Against</a:t>
            </a: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Human </a:t>
            </a:r>
            <a:r>
              <a:rPr lang="es-US" sz="21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Trafficking</a:t>
            </a:r>
            <a:endParaRPr lang="es-US" sz="2100" b="1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 (MS) Bold"/>
              <a:ea typeface="Calibri (MS) Bold"/>
              <a:cs typeface="Calibri (MS)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828019" y="4599623"/>
            <a:ext cx="8888482" cy="895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El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38%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de las víctimas de tráfico sexual son menores.</a:t>
            </a:r>
          </a:p>
          <a:p>
            <a:pPr algn="ctr">
              <a:lnSpc>
                <a:spcPts val="2940"/>
              </a:lnSpc>
            </a:pP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Proyecto Polaris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828019" y="7786687"/>
            <a:ext cx="8431282" cy="1428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Solo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el 2.7 % de los casos de trata de personas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son procesados.</a:t>
            </a:r>
          </a:p>
          <a:p>
            <a:pPr algn="ctr">
              <a:lnSpc>
                <a:spcPts val="2940"/>
              </a:lnSpc>
            </a:pP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Proyecto Polaris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571294" y="1486628"/>
            <a:ext cx="3145408" cy="6261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Los datos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828019" y="5927407"/>
            <a:ext cx="8431282" cy="1428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La trata de personas es una </a:t>
            </a:r>
          </a:p>
          <a:p>
            <a:pPr algn="ctr">
              <a:lnSpc>
                <a:spcPts val="420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industria de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$150 mil millones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.</a:t>
            </a:r>
          </a:p>
          <a:p>
            <a:pPr algn="ctr">
              <a:lnSpc>
                <a:spcPts val="2940"/>
              </a:lnSpc>
            </a:pP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Proyecto Polaris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785555"/>
            <a:chOff x="0" y="0"/>
            <a:chExt cx="4816593" cy="2068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6895"/>
            </a:xfrm>
            <a:custGeom>
              <a:avLst/>
              <a:gdLst/>
              <a:ahLst/>
              <a:cxnLst/>
              <a:rect l="l" t="t" r="r" b="b"/>
              <a:pathLst>
                <a:path w="4816592" h="206895">
                  <a:moveTo>
                    <a:pt x="0" y="0"/>
                  </a:moveTo>
                  <a:lnTo>
                    <a:pt x="4816592" y="0"/>
                  </a:lnTo>
                  <a:lnTo>
                    <a:pt x="4816592" y="206895"/>
                  </a:lnTo>
                  <a:lnTo>
                    <a:pt x="0" y="20689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8309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688148" y="5772619"/>
            <a:ext cx="1272611" cy="1272611"/>
          </a:xfrm>
          <a:custGeom>
            <a:avLst/>
            <a:gdLst/>
            <a:ahLst/>
            <a:cxnLst/>
            <a:rect l="l" t="t" r="r" b="b"/>
            <a:pathLst>
              <a:path w="1272611" h="1272611">
                <a:moveTo>
                  <a:pt x="0" y="0"/>
                </a:moveTo>
                <a:lnTo>
                  <a:pt x="1272611" y="0"/>
                </a:lnTo>
                <a:lnTo>
                  <a:pt x="1272611" y="1272611"/>
                </a:lnTo>
                <a:lnTo>
                  <a:pt x="0" y="12726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2761472" y="7626926"/>
            <a:ext cx="1199287" cy="1196289"/>
          </a:xfrm>
          <a:custGeom>
            <a:avLst/>
            <a:gdLst/>
            <a:ahLst/>
            <a:cxnLst/>
            <a:rect l="l" t="t" r="r" b="b"/>
            <a:pathLst>
              <a:path w="1199287" h="1196289">
                <a:moveTo>
                  <a:pt x="0" y="0"/>
                </a:moveTo>
                <a:lnTo>
                  <a:pt x="1199287" y="0"/>
                </a:lnTo>
                <a:lnTo>
                  <a:pt x="1199287" y="1196288"/>
                </a:lnTo>
                <a:lnTo>
                  <a:pt x="0" y="11962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7" name="Freeform 7"/>
          <p:cNvSpPr/>
          <p:nvPr/>
        </p:nvSpPr>
        <p:spPr>
          <a:xfrm>
            <a:off x="2542855" y="3775139"/>
            <a:ext cx="1636521" cy="1493325"/>
          </a:xfrm>
          <a:custGeom>
            <a:avLst/>
            <a:gdLst/>
            <a:ahLst/>
            <a:cxnLst/>
            <a:rect l="l" t="t" r="r" b="b"/>
            <a:pathLst>
              <a:path w="1636520" h="1493325">
                <a:moveTo>
                  <a:pt x="0" y="0"/>
                </a:moveTo>
                <a:lnTo>
                  <a:pt x="1636521" y="0"/>
                </a:lnTo>
                <a:lnTo>
                  <a:pt x="1636521" y="1493326"/>
                </a:lnTo>
                <a:lnTo>
                  <a:pt x="0" y="14933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4667835" y="3810699"/>
            <a:ext cx="11863836" cy="1691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El reclutamiento en línea aumentó un 22 %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entre 2019 y 2020, e Internet fue señalado como el principal lugar de reclutamiento para todas las formas de trata.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-457202" y="-153904"/>
            <a:ext cx="19202400" cy="8016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La conexión entre el engaño de menores en línea y la trata de personas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916411" y="9708430"/>
            <a:ext cx="3248058" cy="311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19"/>
              </a:lnSpc>
            </a:pPr>
            <a:r>
              <a:rPr lang="es-US" sz="1799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799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5" tooltip="http://www.polarisproject.org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www.polarisproject.org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667835" y="5773290"/>
            <a:ext cx="11112006" cy="1122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Facebook registró un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aumento del 125 %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en las denuncias de captación en línea entre 2019 y 2020.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667835" y="7589435"/>
            <a:ext cx="10941796" cy="11225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Instagram registró un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aumento del 95 %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en las denuncias de captación en línea entre 2019 y 2020.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862927" y="1137984"/>
            <a:ext cx="12562145" cy="1970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En 2023, la </a:t>
            </a: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CyberTipline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recibió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36.2 millones de denuncias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de presuntos casos de explotación sexual infantil en línea.</a:t>
            </a:r>
          </a:p>
          <a:p>
            <a:pPr algn="ctr">
              <a:lnSpc>
                <a:spcPts val="5319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-NCMEC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r="7601"/>
          <a:stretch>
            <a:fillRect/>
          </a:stretch>
        </p:blipFill>
        <p:spPr>
          <a:xfrm>
            <a:off x="2850415" y="1353400"/>
            <a:ext cx="12661133" cy="8019080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0" y="0"/>
            <a:ext cx="18288000" cy="968400"/>
            <a:chOff x="0" y="0"/>
            <a:chExt cx="4816593" cy="2353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35394"/>
            </a:xfrm>
            <a:custGeom>
              <a:avLst/>
              <a:gdLst/>
              <a:ahLst/>
              <a:cxnLst/>
              <a:rect l="l" t="t" r="r" b="b"/>
              <a:pathLst>
                <a:path w="4816592" h="235393">
                  <a:moveTo>
                    <a:pt x="0" y="0"/>
                  </a:moveTo>
                  <a:lnTo>
                    <a:pt x="4816592" y="0"/>
                  </a:lnTo>
                  <a:lnTo>
                    <a:pt x="4816592" y="235394"/>
                  </a:lnTo>
                  <a:lnTo>
                    <a:pt x="0" y="235394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4816593" cy="311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118775" y="-38100"/>
            <a:ext cx="1005045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“¿Qué es la trata de personas?” Video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163800" y="9488877"/>
            <a:ext cx="2495784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Duración: 4:20 minutos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396856" y="9757481"/>
            <a:ext cx="5922466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5" tooltip="https://www.dhs.gov/medialibrary/assets/video/21829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https://www.dhs.gov/medialibrary/assets/video/21829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93762"/>
            <a:chOff x="0" y="0"/>
            <a:chExt cx="4816593" cy="2353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5394"/>
            </a:xfrm>
            <a:custGeom>
              <a:avLst/>
              <a:gdLst/>
              <a:ahLst/>
              <a:cxnLst/>
              <a:rect l="l" t="t" r="r" b="b"/>
              <a:pathLst>
                <a:path w="4816592" h="235393">
                  <a:moveTo>
                    <a:pt x="0" y="0"/>
                  </a:moveTo>
                  <a:lnTo>
                    <a:pt x="4816592" y="0"/>
                  </a:lnTo>
                  <a:lnTo>
                    <a:pt x="4816592" y="235394"/>
                  </a:lnTo>
                  <a:lnTo>
                    <a:pt x="0" y="235394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11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405856" y="2704219"/>
            <a:ext cx="9476287" cy="6634547"/>
          </a:xfrm>
          <a:custGeom>
            <a:avLst/>
            <a:gdLst/>
            <a:ahLst/>
            <a:cxnLst/>
            <a:rect l="l" t="t" r="r" b="b"/>
            <a:pathLst>
              <a:path w="9476287" h="6634546">
                <a:moveTo>
                  <a:pt x="0" y="0"/>
                </a:moveTo>
                <a:lnTo>
                  <a:pt x="9476288" y="0"/>
                </a:lnTo>
                <a:lnTo>
                  <a:pt x="9476288" y="6634547"/>
                </a:lnTo>
                <a:lnTo>
                  <a:pt x="0" y="66345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TextBox 6"/>
          <p:cNvSpPr txBox="1"/>
          <p:nvPr/>
        </p:nvSpPr>
        <p:spPr>
          <a:xfrm>
            <a:off x="-152400" y="-76112"/>
            <a:ext cx="18440399" cy="775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chemeClr val="bg1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Estadísticas de tráfico sexual de menores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35453" y="9757481"/>
            <a:ext cx="5045273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missingkids.org/ourwork/impact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https://www.missingkids.org/ourwork/impac</a:t>
            </a: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74636" y="1165293"/>
            <a:ext cx="15166905" cy="11440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De los más de 28,800 niños desaparecidos notificados ante el NCMEC en 2023, </a:t>
            </a:r>
          </a:p>
          <a:p>
            <a:pPr algn="ctr">
              <a:lnSpc>
                <a:spcPts val="462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1 de cada 6 probablemente fueron víctimas de tráfico sexual de menores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.</a:t>
            </a: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1A07E30E-304C-37C7-17B0-8717A25503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238262"/>
              </p:ext>
            </p:extLst>
          </p:nvPr>
        </p:nvGraphicFramePr>
        <p:xfrm>
          <a:off x="4953000" y="4457700"/>
          <a:ext cx="3333750" cy="4343400"/>
        </p:xfrm>
        <a:graphic>
          <a:graphicData uri="http://schemas.openxmlformats.org/drawingml/2006/table">
            <a:tbl>
              <a:tblPr/>
              <a:tblGrid>
                <a:gridCol w="19608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2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5112">
                <a:tc>
                  <a:txBody>
                    <a:bodyPr/>
                    <a:lstStyle/>
                    <a:p>
                      <a:pPr marL="36000" indent="0"/>
                      <a:r>
                        <a:rPr lang="es-US" sz="14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Asiáticos: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101600" indent="0" algn="r"/>
                      <a:r>
                        <a:rPr lang="es-US" sz="25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lang="es-US" sz="26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lang="es-US" sz="25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5</a:t>
                      </a:r>
                      <a:r>
                        <a:rPr lang="es-US" sz="26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%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832">
                <a:tc>
                  <a:txBody>
                    <a:bodyPr/>
                    <a:lstStyle/>
                    <a:p>
                      <a:pPr marL="36000" indent="0"/>
                      <a:r>
                        <a:rPr lang="es-US" sz="14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Negros: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101600" indent="0" algn="r"/>
                      <a:r>
                        <a:rPr lang="es-US" sz="25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33</a:t>
                      </a:r>
                      <a:r>
                        <a:rPr lang="es-US" sz="26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lang="es-US" sz="25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8</a:t>
                      </a:r>
                      <a:r>
                        <a:rPr lang="es-US" sz="26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%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7784">
                <a:tc>
                  <a:txBody>
                    <a:bodyPr/>
                    <a:lstStyle/>
                    <a:p>
                      <a:pPr marL="36000" indent="0"/>
                      <a:r>
                        <a:rPr lang="es-US" sz="14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Hispanos: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101600" indent="0" algn="r"/>
                      <a:r>
                        <a:rPr lang="es-US" sz="25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14</a:t>
                      </a:r>
                      <a:r>
                        <a:rPr lang="es-US" sz="26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lang="es-US" sz="25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7</a:t>
                      </a:r>
                      <a:r>
                        <a:rPr lang="es-US" sz="26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%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2544">
                <a:tc>
                  <a:txBody>
                    <a:bodyPr/>
                    <a:lstStyle/>
                    <a:p>
                      <a:pPr marL="36000" indent="0"/>
                      <a:r>
                        <a:rPr lang="es-US" sz="14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Multirraciales: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101600" indent="0" algn="r"/>
                      <a:r>
                        <a:rPr lang="es-US" sz="25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9</a:t>
                      </a:r>
                      <a:r>
                        <a:rPr lang="es-US" sz="26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lang="es-US" sz="25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  <a:r>
                        <a:rPr lang="es-US" sz="26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%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4736">
                <a:tc>
                  <a:txBody>
                    <a:bodyPr/>
                    <a:lstStyle/>
                    <a:p>
                      <a:pPr marL="36000" indent="0"/>
                      <a:r>
                        <a:rPr lang="es-US" sz="14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Nativos americanos: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101600" indent="0" algn="r"/>
                      <a:r>
                        <a:rPr lang="es-US" sz="25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lang="es-US" sz="26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lang="es-US" sz="25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7</a:t>
                      </a:r>
                      <a:r>
                        <a:rPr lang="es-US" sz="26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%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36000" indent="0"/>
                      <a:r>
                        <a:rPr lang="es-US" sz="14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Isleños del Pacífico: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101600" indent="0" algn="r"/>
                      <a:r>
                        <a:rPr lang="es-US" sz="25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0</a:t>
                      </a:r>
                      <a:r>
                        <a:rPr lang="es-US" sz="26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lang="es-US" sz="25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  <a:r>
                        <a:rPr lang="es-US" sz="26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%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36000" indent="0"/>
                      <a:r>
                        <a:rPr lang="es-US" sz="14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Desconocidos: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101600" indent="0" algn="r"/>
                      <a:r>
                        <a:rPr lang="es-US" sz="25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8</a:t>
                      </a:r>
                      <a:r>
                        <a:rPr lang="es-US" sz="26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lang="es-US" sz="25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8</a:t>
                      </a:r>
                      <a:r>
                        <a:rPr lang="es-US" sz="26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%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5112">
                <a:tc>
                  <a:txBody>
                    <a:bodyPr/>
                    <a:lstStyle/>
                    <a:p>
                      <a:pPr marL="36000" indent="0"/>
                      <a:r>
                        <a:rPr lang="es-US" sz="1400" b="1" i="0" u="none" strike="noStrike" cap="none" baseline="0">
                          <a:solidFill>
                            <a:srgbClr val="000000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Blancos: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R="101600" indent="0" algn="r"/>
                      <a:r>
                        <a:rPr lang="es-US" sz="25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31</a:t>
                      </a:r>
                      <a:r>
                        <a:rPr lang="es-US" sz="26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.</a:t>
                      </a:r>
                      <a:r>
                        <a:rPr lang="es-US" sz="25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9</a:t>
                      </a:r>
                      <a:r>
                        <a:rPr lang="es-US" sz="2600" b="1" i="0" u="none" strike="noStrike" cap="none" baseline="0">
                          <a:solidFill>
                            <a:srgbClr val="00698B"/>
                          </a:solidFill>
                          <a:effectLst/>
                          <a:uFill>
                            <a:solidFill>
                              <a:prstClr val="black">
                                <a:alpha val="0"/>
                              </a:prstClr>
                            </a:solidFill>
                          </a:uFill>
                          <a:latin typeface="Arial"/>
                          <a:ea typeface="Arial"/>
                          <a:cs typeface="Arial"/>
                        </a:rPr>
                        <a:t>%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文本框 2">
            <a:extLst>
              <a:ext uri="{FF2B5EF4-FFF2-40B4-BE49-F238E27FC236}">
                <a16:creationId xmlns:a16="http://schemas.microsoft.com/office/drawing/2014/main" id="{15E2F760-8819-5FAB-12BE-A23528BF8E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0168" y="3058459"/>
            <a:ext cx="8686800" cy="11887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rot="0" vert="horz" wrap="square" lIns="0" tIns="0" rIns="0" bIns="0" anchor="t" anchorCtr="0">
            <a:spAutoFit/>
          </a:bodyPr>
          <a:lstStyle/>
          <a:p>
            <a:pPr algn="ctr">
              <a:buNone/>
            </a:pPr>
            <a:r>
              <a:rPr lang="es-US" sz="2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De los niños reportados como desaparecidos ante el </a:t>
            </a:r>
            <a:r>
              <a:rPr lang="es-US" sz="2600" b="1" i="0" u="none" strike="noStrike" cap="none" baseline="0">
                <a:solidFill>
                  <a:srgbClr val="FDB81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NCMEC</a:t>
            </a:r>
            <a:r>
              <a:rPr lang="es-US" sz="26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en 2023 que probablemente fueron víctimas de tráfico sexual de menores:</a:t>
            </a:r>
          </a:p>
        </p:txBody>
      </p:sp>
      <p:sp>
        <p:nvSpPr>
          <p:cNvPr id="11" name="文本框 2">
            <a:extLst>
              <a:ext uri="{FF2B5EF4-FFF2-40B4-BE49-F238E27FC236}">
                <a16:creationId xmlns:a16="http://schemas.microsoft.com/office/drawing/2014/main" id="{C258D1C0-2996-5A6C-1BBE-E0C49CCDE0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7609" y="4349978"/>
            <a:ext cx="3733800" cy="2133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rot="0" vert="horz" wrap="square" lIns="0" tIns="0" rIns="0" bIns="0" anchor="t" anchorCtr="0">
            <a:spAutoFit/>
          </a:bodyPr>
          <a:lstStyle/>
          <a:p>
            <a:pPr algn="ctr">
              <a:buNone/>
            </a:pPr>
            <a:r>
              <a:rPr lang="es-US" sz="1400" b="1" i="0" u="none" strike="noStrike" cap="none" baseline="0">
                <a:solidFill>
                  <a:srgbClr val="96DCE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POR GÉNERO</a:t>
            </a:r>
          </a:p>
        </p:txBody>
      </p:sp>
      <p:sp>
        <p:nvSpPr>
          <p:cNvPr id="12" name="文本框 2">
            <a:extLst>
              <a:ext uri="{FF2B5EF4-FFF2-40B4-BE49-F238E27FC236}">
                <a16:creationId xmlns:a16="http://schemas.microsoft.com/office/drawing/2014/main" id="{B8D7D621-FE69-FD7D-4400-52A742620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8089" y="4835742"/>
            <a:ext cx="1447800" cy="18515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rot="0" vert="horz" wrap="square" lIns="0" tIns="0" rIns="0" bIns="0" anchor="t" anchorCtr="0">
            <a:spAutoFit/>
          </a:bodyPr>
          <a:lstStyle/>
          <a:p>
            <a:pPr algn="ctr">
              <a:lnSpc>
                <a:spcPct val="120000"/>
              </a:lnSpc>
              <a:buNone/>
            </a:pPr>
            <a:r>
              <a:rPr lang="es-US" sz="5400" b="1" i="0" u="none" strike="noStrike" cap="none" baseline="0">
                <a:solidFill>
                  <a:srgbClr val="FDB81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6% </a:t>
            </a:r>
            <a:r>
              <a:rPr lang="es-US" sz="24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VARONES</a:t>
            </a:r>
            <a:endParaRPr lang="en-US" altLang="ja-JP" sz="1400" b="1" kern="0">
              <a:solidFill>
                <a:schemeClr val="bg1"/>
              </a:solidFill>
              <a:effectLst/>
              <a:latin typeface="Arial" pitchFamily="34" charset="0"/>
              <a:ea typeface="Arial" pitchFamily="34" charset="0"/>
              <a:cs typeface="Arial" pitchFamily="34" charset="0"/>
            </a:endParaRPr>
          </a:p>
        </p:txBody>
      </p:sp>
      <p:sp>
        <p:nvSpPr>
          <p:cNvPr id="13" name="文本框 2">
            <a:extLst>
              <a:ext uri="{FF2B5EF4-FFF2-40B4-BE49-F238E27FC236}">
                <a16:creationId xmlns:a16="http://schemas.microsoft.com/office/drawing/2014/main" id="{8528BA38-B4D9-D461-D450-8FD73BCC12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54740" y="4831080"/>
            <a:ext cx="1447800" cy="14125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rot="0" vert="horz" wrap="square" lIns="0" tIns="0" rIns="0" bIns="0" anchor="t" anchorCtr="0">
            <a:spAutoFit/>
          </a:bodyPr>
          <a:lstStyle/>
          <a:p>
            <a:pPr algn="ctr">
              <a:lnSpc>
                <a:spcPct val="120000"/>
              </a:lnSpc>
              <a:buNone/>
            </a:pPr>
            <a:r>
              <a:rPr lang="es-US" sz="5400" b="1" i="0" u="none" strike="noStrike" cap="none" baseline="0">
                <a:solidFill>
                  <a:srgbClr val="FDB81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92% </a:t>
            </a:r>
            <a:r>
              <a:rPr lang="es-US" sz="24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NIÑAS</a:t>
            </a:r>
            <a:endParaRPr lang="en-US" altLang="ja-JP" sz="1400" b="1" kern="0">
              <a:solidFill>
                <a:schemeClr val="bg1"/>
              </a:solidFill>
              <a:effectLst/>
              <a:latin typeface="Arial" pitchFamily="34" charset="0"/>
              <a:ea typeface="Arial" pitchFamily="34" charset="0"/>
              <a:cs typeface="Arial" pitchFamily="34" charset="0"/>
            </a:endParaRPr>
          </a:p>
        </p:txBody>
      </p:sp>
      <p:sp>
        <p:nvSpPr>
          <p:cNvPr id="14" name="文本框 2">
            <a:extLst>
              <a:ext uri="{FF2B5EF4-FFF2-40B4-BE49-F238E27FC236}">
                <a16:creationId xmlns:a16="http://schemas.microsoft.com/office/drawing/2014/main" id="{55A0F167-2624-B920-773C-2815FD162C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3568" y="6649409"/>
            <a:ext cx="3733800" cy="21336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rot="0" vert="horz" wrap="square" lIns="0" tIns="0" rIns="0" bIns="0" anchor="t" anchorCtr="0">
            <a:spAutoFit/>
          </a:bodyPr>
          <a:lstStyle/>
          <a:p>
            <a:pPr algn="ctr">
              <a:buNone/>
            </a:pPr>
            <a:r>
              <a:rPr lang="es-US" sz="1400" b="1" i="0" u="none" strike="noStrike" cap="none" baseline="0">
                <a:solidFill>
                  <a:srgbClr val="96DCE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DESGLOSE POR EDAD</a:t>
            </a:r>
          </a:p>
        </p:txBody>
      </p:sp>
      <p:sp>
        <p:nvSpPr>
          <p:cNvPr id="15" name="文本框 2">
            <a:extLst>
              <a:ext uri="{FF2B5EF4-FFF2-40B4-BE49-F238E27FC236}">
                <a16:creationId xmlns:a16="http://schemas.microsoft.com/office/drawing/2014/main" id="{A3538073-8E56-37BE-EC78-67D4F56C8A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9700" y="6865620"/>
            <a:ext cx="1385363" cy="14547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rot="0" vert="horz" wrap="square" lIns="0" tIns="0" rIns="0" bIns="0" anchor="t" anchorCtr="0">
            <a:spAutoFit/>
          </a:bodyPr>
          <a:lstStyle/>
          <a:p>
            <a:pPr algn="ctr">
              <a:lnSpc>
                <a:spcPct val="110000"/>
              </a:lnSpc>
              <a:buNone/>
            </a:pPr>
            <a:r>
              <a:rPr lang="es-US" sz="3200" b="1" i="0" u="none" strike="noStrike" cap="none" baseline="0">
                <a:solidFill>
                  <a:srgbClr val="FDB81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15.8 %</a:t>
            </a:r>
            <a:r>
              <a:rPr lang="es-US" sz="5400" b="1" i="0" u="none" strike="noStrike" cap="none" baseline="0">
                <a:solidFill>
                  <a:srgbClr val="FDB81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</a:t>
            </a:r>
            <a:r>
              <a:rPr lang="es-US" sz="20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10 - 14 </a:t>
            </a:r>
            <a:br>
              <a:rPr sz="1800"/>
            </a:br>
            <a:r>
              <a:rPr lang="es-US" sz="13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años de edad</a:t>
            </a:r>
          </a:p>
        </p:txBody>
      </p:sp>
      <p:sp>
        <p:nvSpPr>
          <p:cNvPr id="16" name="文本框 2">
            <a:extLst>
              <a:ext uri="{FF2B5EF4-FFF2-40B4-BE49-F238E27FC236}">
                <a16:creationId xmlns:a16="http://schemas.microsoft.com/office/drawing/2014/main" id="{C426174B-B972-2D9B-837E-E246130026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78848" y="6874266"/>
            <a:ext cx="1231322" cy="14547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rot="0" vert="horz" wrap="square" lIns="0" tIns="0" rIns="0" bIns="0" anchor="t" anchorCtr="0">
            <a:spAutoFit/>
          </a:bodyPr>
          <a:lstStyle/>
          <a:p>
            <a:pPr algn="ctr">
              <a:lnSpc>
                <a:spcPct val="110000"/>
              </a:lnSpc>
              <a:buNone/>
            </a:pPr>
            <a:r>
              <a:rPr lang="es-US" sz="3200" b="1" i="0" u="none" strike="noStrike" cap="none" baseline="0">
                <a:solidFill>
                  <a:srgbClr val="FDB81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82 %</a:t>
            </a:r>
            <a:r>
              <a:rPr lang="es-US" sz="5400" b="1" i="0" u="none" strike="noStrike" cap="none" baseline="0">
                <a:solidFill>
                  <a:srgbClr val="FDB81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</a:t>
            </a:r>
            <a:r>
              <a:rPr lang="es-US" sz="20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15 - 17 </a:t>
            </a:r>
            <a:br>
              <a:rPr sz="1800"/>
            </a:br>
            <a:r>
              <a:rPr lang="es-US" sz="13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años de edad</a:t>
            </a:r>
          </a:p>
        </p:txBody>
      </p:sp>
      <p:sp>
        <p:nvSpPr>
          <p:cNvPr id="17" name="文本框 2">
            <a:extLst>
              <a:ext uri="{FF2B5EF4-FFF2-40B4-BE49-F238E27FC236}">
                <a16:creationId xmlns:a16="http://schemas.microsoft.com/office/drawing/2014/main" id="{3ED5C12B-1634-C1CE-C1DA-5299488F8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59444" y="6874266"/>
            <a:ext cx="1231322" cy="14547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rot="0" vert="horz" wrap="square" lIns="0" tIns="0" rIns="0" bIns="0" anchor="t" anchorCtr="0">
            <a:spAutoFit/>
          </a:bodyPr>
          <a:lstStyle/>
          <a:p>
            <a:pPr algn="ctr">
              <a:lnSpc>
                <a:spcPct val="110000"/>
              </a:lnSpc>
              <a:buNone/>
            </a:pPr>
            <a:r>
              <a:rPr lang="es-US" sz="3200" b="1" i="0" u="none" strike="noStrike" cap="none" baseline="0">
                <a:solidFill>
                  <a:srgbClr val="FDB81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2.2 %</a:t>
            </a:r>
            <a:r>
              <a:rPr lang="es-US" sz="5400" b="1" i="0" u="none" strike="noStrike" cap="none" baseline="0">
                <a:solidFill>
                  <a:srgbClr val="FDB814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</a:t>
            </a:r>
            <a:r>
              <a:rPr lang="es-US" sz="20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18 - 20 </a:t>
            </a:r>
            <a:br>
              <a:rPr sz="1800"/>
            </a:br>
            <a:r>
              <a:rPr lang="es-US" sz="13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años de edad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3810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34935" y="3051047"/>
            <a:ext cx="7586142" cy="4184906"/>
          </a:xfrm>
          <a:custGeom>
            <a:avLst/>
            <a:gdLst/>
            <a:ahLst/>
            <a:cxnLst/>
            <a:rect l="l" t="t" r="r" b="b"/>
            <a:pathLst>
              <a:path w="7586141" h="4184905">
                <a:moveTo>
                  <a:pt x="0" y="0"/>
                </a:moveTo>
                <a:lnTo>
                  <a:pt x="7586142" y="0"/>
                </a:lnTo>
                <a:lnTo>
                  <a:pt x="7586142" y="4184906"/>
                </a:lnTo>
                <a:lnTo>
                  <a:pt x="0" y="41849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-4" y="-62572"/>
            <a:ext cx="18440404" cy="775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Factores de riesgo y vulnerabilidades en la juventud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305799" y="1051399"/>
            <a:ext cx="9547265" cy="84720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Pobreza y/o falta de vivienda </a:t>
            </a:r>
          </a:p>
          <a:p>
            <a:pPr algn="ctr">
              <a:lnSpc>
                <a:spcPts val="3919"/>
              </a:lnSpc>
            </a:pPr>
            <a:endParaRPr lang="en-US" sz="2799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Interacción con los sistemas de acogida o el sistema judicial de menores</a:t>
            </a:r>
          </a:p>
          <a:p>
            <a:pPr algn="ctr">
              <a:lnSpc>
                <a:spcPts val="3919"/>
              </a:lnSpc>
            </a:pPr>
            <a:endParaRPr lang="en-US" sz="2799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Falta de redes de apoyo, como relaciones sólidas con amigos, familiares u otros adultos de confianza</a:t>
            </a:r>
          </a:p>
          <a:p>
            <a:pPr algn="ctr">
              <a:lnSpc>
                <a:spcPts val="3919"/>
              </a:lnSpc>
            </a:pPr>
            <a:endParaRPr lang="en-US" sz="2799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Participación en pandillas, en especial entre jóvenes que se identifican como mujeres</a:t>
            </a:r>
          </a:p>
          <a:p>
            <a:pPr algn="ctr">
              <a:lnSpc>
                <a:spcPts val="3919"/>
              </a:lnSpc>
            </a:pPr>
            <a:endParaRPr lang="en-US" sz="2799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Antecedentes de huidas </a:t>
            </a:r>
          </a:p>
          <a:p>
            <a:pPr algn="ctr">
              <a:lnSpc>
                <a:spcPts val="3919"/>
              </a:lnSpc>
            </a:pPr>
            <a:endParaRPr lang="en-US" sz="2799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Tener baja autoestima o ser víctima de acoso</a:t>
            </a:r>
          </a:p>
          <a:p>
            <a:pPr algn="ctr">
              <a:lnSpc>
                <a:spcPts val="3919"/>
              </a:lnSpc>
            </a:pPr>
            <a:endParaRPr lang="en-US" sz="2799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Experimentar discriminación debido a raza, género, identidad, sexualidad, discapacidad u otra característica personal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32575" y="9764305"/>
            <a:ext cx="5422850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missingkids.org/theissues/trafficking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https://www.missingkids.org/theissues/trafficking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42048" y="2498957"/>
            <a:ext cx="7933628" cy="5289085"/>
          </a:xfrm>
          <a:custGeom>
            <a:avLst/>
            <a:gdLst/>
            <a:ahLst/>
            <a:cxnLst/>
            <a:rect l="l" t="t" r="r" b="b"/>
            <a:pathLst>
              <a:path w="7933628" h="5289085">
                <a:moveTo>
                  <a:pt x="0" y="0"/>
                </a:moveTo>
                <a:lnTo>
                  <a:pt x="7933627" y="0"/>
                </a:lnTo>
                <a:lnTo>
                  <a:pt x="7933627" y="5289086"/>
                </a:lnTo>
                <a:lnTo>
                  <a:pt x="0" y="52890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0" y="-109452"/>
            <a:ext cx="18288001" cy="775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Factores de riesgo y vulnerabilidades juveniles (cont.)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144001" y="1835785"/>
            <a:ext cx="8812329" cy="6456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Antecedentes familiares de abuso sexual o violencia</a:t>
            </a:r>
          </a:p>
          <a:p>
            <a:pPr algn="ctr">
              <a:lnSpc>
                <a:spcPts val="3919"/>
              </a:lnSpc>
            </a:pPr>
            <a:endParaRPr lang="en-US" sz="27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Antecedentes familiares o en la comunidad de trata y explotación sexual comercial</a:t>
            </a:r>
          </a:p>
          <a:p>
            <a:pPr algn="ctr">
              <a:lnSpc>
                <a:spcPts val="3919"/>
              </a:lnSpc>
            </a:pPr>
            <a:endParaRPr lang="en-US" sz="27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Abuso de sustancias o adicciones</a:t>
            </a:r>
          </a:p>
          <a:p>
            <a:pPr algn="ctr">
              <a:lnSpc>
                <a:spcPts val="3919"/>
              </a:lnSpc>
            </a:pPr>
            <a:endParaRPr lang="en-US" sz="27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Experimentar o presenciar un evento traumático</a:t>
            </a:r>
          </a:p>
          <a:p>
            <a:pPr algn="ctr">
              <a:lnSpc>
                <a:spcPts val="3919"/>
              </a:lnSpc>
            </a:pPr>
            <a:endParaRPr lang="en-US" sz="27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Trauma cultural-histórico (especialmente entre comunidades minoritarias)</a:t>
            </a:r>
          </a:p>
          <a:p>
            <a:pPr algn="ctr">
              <a:lnSpc>
                <a:spcPts val="3919"/>
              </a:lnSpc>
            </a:pPr>
            <a:endParaRPr lang="en-US" sz="27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s-US" sz="2799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Ser el único o principal sostén de la familia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32575" y="9764305"/>
            <a:ext cx="5422850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missingkids.org/theissues/trafficking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https://www.missingkids.org/theissues/trafficking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62" y="0"/>
            <a:ext cx="18288000" cy="785615"/>
            <a:chOff x="0" y="0"/>
            <a:chExt cx="4816593" cy="2069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6911"/>
            </a:xfrm>
            <a:custGeom>
              <a:avLst/>
              <a:gdLst/>
              <a:ahLst/>
              <a:cxnLst/>
              <a:rect l="l" t="t" r="r" b="b"/>
              <a:pathLst>
                <a:path w="4816592" h="206911">
                  <a:moveTo>
                    <a:pt x="0" y="0"/>
                  </a:moveTo>
                  <a:lnTo>
                    <a:pt x="4816592" y="0"/>
                  </a:lnTo>
                  <a:lnTo>
                    <a:pt x="4816592" y="206911"/>
                  </a:lnTo>
                  <a:lnTo>
                    <a:pt x="0" y="20691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831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139238" y="4652327"/>
            <a:ext cx="952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-152400" y="-132277"/>
            <a:ext cx="18440400" cy="775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Video “La historia de Mia, parte 1” del DHS </a:t>
            </a:r>
          </a:p>
        </p:txBody>
      </p:sp>
      <p:pic>
        <p:nvPicPr>
          <p:cNvPr id="7" name="Picture 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49269" y="1221315"/>
            <a:ext cx="14536296" cy="8176666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6311461" y="9757481"/>
            <a:ext cx="6011912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545454"/>
                  </a:solidFill>
                </a:uFill>
                <a:latin typeface="Calibri (MS)"/>
                <a:ea typeface="Calibri (MS)"/>
                <a:cs typeface="Calibri (MS)"/>
                <a:hlinkClick r:id="rId5" tooltip="https://www.dhs.gov/medialibrary/assets/videos/27904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https://www.dhs.gov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545454"/>
                  </a:solidFill>
                </a:uFill>
                <a:latin typeface="Calibri (MS)"/>
                <a:ea typeface="Calibri (MS)"/>
                <a:cs typeface="Calibri (MS)"/>
              </a:rPr>
              <a:t>/medialibrary/assets/videos/27904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011400" y="9488877"/>
            <a:ext cx="2648184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Duración: 2:20 minutos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29490" y="1028700"/>
            <a:ext cx="15029021" cy="845382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-4762" y="0"/>
            <a:ext cx="18288000" cy="785615"/>
            <a:chOff x="0" y="0"/>
            <a:chExt cx="4816593" cy="20691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06911"/>
            </a:xfrm>
            <a:custGeom>
              <a:avLst/>
              <a:gdLst/>
              <a:ahLst/>
              <a:cxnLst/>
              <a:rect l="l" t="t" r="r" b="b"/>
              <a:pathLst>
                <a:path w="4816592" h="206911">
                  <a:moveTo>
                    <a:pt x="0" y="0"/>
                  </a:moveTo>
                  <a:lnTo>
                    <a:pt x="4816592" y="0"/>
                  </a:lnTo>
                  <a:lnTo>
                    <a:pt x="4816592" y="206911"/>
                  </a:lnTo>
                  <a:lnTo>
                    <a:pt x="0" y="20691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4816593" cy="2831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762" y="-121007"/>
            <a:ext cx="18278472" cy="775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Video “La historia de Mia, parte 2” del DHS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182767" y="9796285"/>
            <a:ext cx="5922466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5" tooltip="https://www.dhs.gov/medialibrary/assets/video/36086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https://www.dhs.gov/medialibrary/assets/video/36086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316200" y="9488877"/>
            <a:ext cx="2343384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Duración: 2:20 minutos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63" y="0"/>
            <a:ext cx="18288000" cy="893762"/>
            <a:chOff x="0" y="0"/>
            <a:chExt cx="4816593" cy="2353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5394"/>
            </a:xfrm>
            <a:custGeom>
              <a:avLst/>
              <a:gdLst/>
              <a:ahLst/>
              <a:cxnLst/>
              <a:rect l="l" t="t" r="r" b="b"/>
              <a:pathLst>
                <a:path w="4816592" h="235393">
                  <a:moveTo>
                    <a:pt x="0" y="0"/>
                  </a:moveTo>
                  <a:lnTo>
                    <a:pt x="4816592" y="0"/>
                  </a:lnTo>
                  <a:lnTo>
                    <a:pt x="4816592" y="235394"/>
                  </a:lnTo>
                  <a:lnTo>
                    <a:pt x="0" y="235394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11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139238" y="4652327"/>
            <a:ext cx="952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7696200" y="3855075"/>
            <a:ext cx="9998907" cy="3700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¿Qué vulnerabilidades aprovechó el traficante?</a:t>
            </a:r>
          </a:p>
          <a:p>
            <a:pPr algn="ctr">
              <a:lnSpc>
                <a:spcPts val="4899"/>
              </a:lnSpc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899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¿Qué tácticas de </a:t>
            </a:r>
            <a:r>
              <a:rPr lang="es-US" sz="3000" b="1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grooming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y manipulación identificaron?</a:t>
            </a:r>
          </a:p>
          <a:p>
            <a:pPr algn="ctr">
              <a:lnSpc>
                <a:spcPts val="4899"/>
              </a:lnSpc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899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¿Por qué Mia podría no querer hablar con el consejero escolar?</a:t>
            </a:r>
          </a:p>
        </p:txBody>
      </p:sp>
      <p:sp>
        <p:nvSpPr>
          <p:cNvPr id="7" name="Freeform 7"/>
          <p:cNvSpPr/>
          <p:nvPr/>
        </p:nvSpPr>
        <p:spPr>
          <a:xfrm>
            <a:off x="517780" y="3610570"/>
            <a:ext cx="6586525" cy="4189704"/>
          </a:xfrm>
          <a:custGeom>
            <a:avLst/>
            <a:gdLst/>
            <a:ahLst/>
            <a:cxnLst/>
            <a:rect l="l" t="t" r="r" b="b"/>
            <a:pathLst>
              <a:path w="6586525" h="4189704">
                <a:moveTo>
                  <a:pt x="0" y="0"/>
                </a:moveTo>
                <a:lnTo>
                  <a:pt x="6586525" y="0"/>
                </a:lnTo>
                <a:lnTo>
                  <a:pt x="6586525" y="4189704"/>
                </a:lnTo>
                <a:lnTo>
                  <a:pt x="0" y="41897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609" r="-20986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209862" y="-119921"/>
            <a:ext cx="17697138" cy="7783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Preguntas para el debate sobre  “La historia de Mia, partes 1 y 2” del DHS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23482" y="1312004"/>
            <a:ext cx="16441037" cy="1052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Los participantes se dividirán en tres grupos y el personal asignará una pregunta a cada grupo. Cada grupo responderá a la pregunta en conjunto y luego presentará sus respuestas a todos.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05807" y="1028700"/>
            <a:ext cx="14876387" cy="8367967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906662" y="-199270"/>
            <a:ext cx="12821511" cy="882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0"/>
              </a:lnSpc>
            </a:pPr>
            <a:r>
              <a:rPr lang="es-US" sz="51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La historia de Mia, parte  1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4762" y="0"/>
            <a:ext cx="18288000" cy="785615"/>
            <a:chOff x="0" y="0"/>
            <a:chExt cx="4816593" cy="20691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816592" cy="206911"/>
            </a:xfrm>
            <a:custGeom>
              <a:avLst/>
              <a:gdLst/>
              <a:ahLst/>
              <a:cxnLst/>
              <a:rect l="l" t="t" r="r" b="b"/>
              <a:pathLst>
                <a:path w="4816592" h="206911">
                  <a:moveTo>
                    <a:pt x="0" y="0"/>
                  </a:moveTo>
                  <a:lnTo>
                    <a:pt x="4816592" y="0"/>
                  </a:lnTo>
                  <a:lnTo>
                    <a:pt x="4816592" y="206911"/>
                  </a:lnTo>
                  <a:lnTo>
                    <a:pt x="0" y="20691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76200"/>
              <a:ext cx="4816593" cy="2831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85800" y="-114404"/>
            <a:ext cx="17145000" cy="775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Video “La historia de Mia, parte 3” del DHS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178004" y="9690099"/>
            <a:ext cx="5922466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30303"/>
                  </a:solidFill>
                </a:uFill>
                <a:latin typeface="Calibri (MS)"/>
                <a:ea typeface="Calibri (MS)"/>
                <a:cs typeface="Calibri (MS)"/>
                <a:hlinkClick r:id="rId5" tooltip="https://www.dhs.gov/medialibrary/assets/video/36282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https://www.dhs.gov/medialibrary/assets/video/36282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511548" y="9488877"/>
            <a:ext cx="2319252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Duración: 2:20 minutos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05512" y="1028700"/>
            <a:ext cx="14676975" cy="8255799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-4762" y="0"/>
            <a:ext cx="18288000" cy="785615"/>
            <a:chOff x="0" y="0"/>
            <a:chExt cx="4816593" cy="20691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06911"/>
            </a:xfrm>
            <a:custGeom>
              <a:avLst/>
              <a:gdLst/>
              <a:ahLst/>
              <a:cxnLst/>
              <a:rect l="l" t="t" r="r" b="b"/>
              <a:pathLst>
                <a:path w="4816592" h="206911">
                  <a:moveTo>
                    <a:pt x="0" y="0"/>
                  </a:moveTo>
                  <a:lnTo>
                    <a:pt x="4816592" y="0"/>
                  </a:lnTo>
                  <a:lnTo>
                    <a:pt x="4816592" y="206911"/>
                  </a:lnTo>
                  <a:lnTo>
                    <a:pt x="0" y="20691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4816593" cy="2831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838200" y="-146127"/>
            <a:ext cx="16687800" cy="775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Video “La historia de Mia, parte 4” del DHS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178004" y="9638921"/>
            <a:ext cx="5922466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30303"/>
                  </a:solidFill>
                </a:uFill>
                <a:latin typeface="Calibri (MS)"/>
                <a:ea typeface="Calibri (MS)"/>
                <a:cs typeface="Calibri (MS)"/>
                <a:hlinkClick r:id="rId5" tooltip="https://www.dhs.gov/medialibrary/assets/video/37163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https://www.dhs.gov/medialibrary/assets/video/37163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511548" y="9488877"/>
            <a:ext cx="2319252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Duración: 2:20 minutos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63" y="0"/>
            <a:ext cx="18288000" cy="893762"/>
            <a:chOff x="0" y="0"/>
            <a:chExt cx="4816593" cy="2353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5394"/>
            </a:xfrm>
            <a:custGeom>
              <a:avLst/>
              <a:gdLst/>
              <a:ahLst/>
              <a:cxnLst/>
              <a:rect l="l" t="t" r="r" b="b"/>
              <a:pathLst>
                <a:path w="4816592" h="235393">
                  <a:moveTo>
                    <a:pt x="0" y="0"/>
                  </a:moveTo>
                  <a:lnTo>
                    <a:pt x="4816592" y="0"/>
                  </a:lnTo>
                  <a:lnTo>
                    <a:pt x="4816592" y="235394"/>
                  </a:lnTo>
                  <a:lnTo>
                    <a:pt x="0" y="235394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11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139238" y="4652327"/>
            <a:ext cx="952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7037341" y="3599831"/>
            <a:ext cx="11098259" cy="4329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¿Qué señales de alerta observan los amigos de Mia?</a:t>
            </a:r>
          </a:p>
          <a:p>
            <a:pPr algn="ctr">
              <a:lnSpc>
                <a:spcPts val="4899"/>
              </a:lnSpc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899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Los amigos de Mia no saben realmente lo que está pasando...</a:t>
            </a:r>
          </a:p>
          <a:p>
            <a:pPr algn="ctr">
              <a:lnSpc>
                <a:spcPts val="4899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¿Qué podrían hacer con la información que tienen?</a:t>
            </a:r>
          </a:p>
          <a:p>
            <a:pPr algn="ctr">
              <a:lnSpc>
                <a:spcPts val="4899"/>
              </a:lnSpc>
            </a:pPr>
            <a:endParaRPr lang="en-US" sz="3000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899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¿Cuáles son algunas de las buenas maneras en que los amigos de Mia manejaron la situación? ¿Cómo hablaron con ella?</a:t>
            </a:r>
          </a:p>
        </p:txBody>
      </p:sp>
      <p:sp>
        <p:nvSpPr>
          <p:cNvPr id="7" name="Freeform 7"/>
          <p:cNvSpPr/>
          <p:nvPr/>
        </p:nvSpPr>
        <p:spPr>
          <a:xfrm>
            <a:off x="450816" y="3726497"/>
            <a:ext cx="6586525" cy="4189704"/>
          </a:xfrm>
          <a:custGeom>
            <a:avLst/>
            <a:gdLst/>
            <a:ahLst/>
            <a:cxnLst/>
            <a:rect l="l" t="t" r="r" b="b"/>
            <a:pathLst>
              <a:path w="6586525" h="4189704">
                <a:moveTo>
                  <a:pt x="0" y="0"/>
                </a:moveTo>
                <a:lnTo>
                  <a:pt x="6586525" y="0"/>
                </a:lnTo>
                <a:lnTo>
                  <a:pt x="6586525" y="4189705"/>
                </a:lnTo>
                <a:lnTo>
                  <a:pt x="0" y="4189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609" r="-20986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8" name="TextBox 8"/>
          <p:cNvSpPr txBox="1"/>
          <p:nvPr/>
        </p:nvSpPr>
        <p:spPr>
          <a:xfrm>
            <a:off x="-29980" y="-134911"/>
            <a:ext cx="18313213" cy="7900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Preguntas para el debate sobre “La historia de Mia, partes 3 y 4” del DHS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23482" y="1312004"/>
            <a:ext cx="16441037" cy="1052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Los participantes se dividirán en tres grupos y el personal asignará una pregunta a cada grupo. Cada grupo responderá a la pregunta en conjunto y luego presentará su respuesta a todos.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846" y="1907954"/>
            <a:ext cx="9130865" cy="7350346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0" y="1270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Actividad</a:t>
            </a:r>
          </a:p>
        </p:txBody>
      </p:sp>
      <p:sp>
        <p:nvSpPr>
          <p:cNvPr id="7" name="文本框 2">
            <a:extLst>
              <a:ext uri="{FF2B5EF4-FFF2-40B4-BE49-F238E27FC236}">
                <a16:creationId xmlns:a16="http://schemas.microsoft.com/office/drawing/2014/main" id="{35F41807-51FF-1CD8-31B5-118C454EB1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2178" y="9258300"/>
            <a:ext cx="13815022" cy="9144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rot="0" vert="horz" wrap="square" lIns="0" tIns="0" rIns="0" bIns="0" anchor="t" anchorCtr="0">
            <a:spAutoFit/>
          </a:bodyPr>
          <a:lstStyle/>
          <a:p>
            <a:pPr algn="ctr">
              <a:buNone/>
            </a:pPr>
            <a:r>
              <a:rPr lang="es-US" sz="60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JUGUEMOS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Actividad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460404" y="3668713"/>
            <a:ext cx="13367190" cy="2570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Recomendamos jugar a </a:t>
            </a:r>
          </a:p>
          <a:p>
            <a:pPr algn="ctr">
              <a:lnSpc>
                <a:spcPts val="7000"/>
              </a:lnSpc>
            </a:pPr>
            <a:r>
              <a:rPr lang="es-US" sz="3000" u="sng" dirty="0" err="1">
                <a:uFill>
                  <a:solidFill>
                    <a:srgbClr val="000000"/>
                  </a:solidFill>
                </a:uFill>
                <a:latin typeface="Calibri (MS)"/>
                <a:cs typeface="Calibri (MS)"/>
              </a:rPr>
              <a:t>Kahoot</a:t>
            </a:r>
            <a:r>
              <a:rPr lang="es-US" sz="3000" u="sng" dirty="0">
                <a:uFill>
                  <a:solidFill>
                    <a:srgbClr val="000000"/>
                  </a:solidFill>
                </a:uFill>
                <a:latin typeface="Calibri (MS)"/>
                <a:cs typeface="Calibri (MS)"/>
              </a:rPr>
              <a:t> sobre tráfico humano</a:t>
            </a: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o </a:t>
            </a:r>
          </a:p>
          <a:p>
            <a:pPr algn="ctr">
              <a:lnSpc>
                <a:spcPts val="7000"/>
              </a:lnSpc>
            </a:pPr>
            <a:r>
              <a:rPr lang="es-US" sz="30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connectforfreedom.org/wp-content/uploads/2025/07/CFF-Bingo-Game-for-Students-Risk-Factors.pdf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Bingo sobre los factores de riesgo.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409191" y="1848550"/>
            <a:ext cx="5469618" cy="6589901"/>
          </a:xfrm>
          <a:custGeom>
            <a:avLst/>
            <a:gdLst/>
            <a:ahLst/>
            <a:cxnLst/>
            <a:rect l="l" t="t" r="r" b="b"/>
            <a:pathLst>
              <a:path w="5469618" h="6589901">
                <a:moveTo>
                  <a:pt x="0" y="0"/>
                </a:moveTo>
                <a:lnTo>
                  <a:pt x="5469618" y="0"/>
                </a:lnTo>
                <a:lnTo>
                  <a:pt x="5469618" y="6589900"/>
                </a:lnTo>
                <a:lnTo>
                  <a:pt x="0" y="658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E0229AC-278F-6FA9-A60B-E65A248AE3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8414418"/>
            <a:ext cx="13815022" cy="1219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rot="0" vert="horz" wrap="square" lIns="0" tIns="0" rIns="0" bIns="0" anchor="t" anchorCtr="0">
            <a:spAutoFit/>
          </a:bodyPr>
          <a:lstStyle/>
          <a:p>
            <a:pPr algn="ctr">
              <a:buNone/>
            </a:pPr>
            <a:r>
              <a:rPr lang="es-US" sz="80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FIN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hlinkClick r:id="rId2" tooltip="https://www.safernjlessons.org/home"/>
          </p:cNvPr>
          <p:cNvSpPr/>
          <p:nvPr/>
        </p:nvSpPr>
        <p:spPr>
          <a:xfrm>
            <a:off x="3026884" y="1276052"/>
            <a:ext cx="12243758" cy="8410323"/>
          </a:xfrm>
          <a:custGeom>
            <a:avLst/>
            <a:gdLst/>
            <a:ahLst/>
            <a:cxnLst/>
            <a:rect l="l" t="t" r="r" b="b"/>
            <a:pathLst>
              <a:path w="12243758" h="8410323">
                <a:moveTo>
                  <a:pt x="0" y="0"/>
                </a:moveTo>
                <a:lnTo>
                  <a:pt x="12243757" y="0"/>
                </a:lnTo>
                <a:lnTo>
                  <a:pt x="12243757" y="8410323"/>
                </a:lnTo>
                <a:lnTo>
                  <a:pt x="0" y="84103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3" name="Group 3"/>
          <p:cNvGrpSpPr/>
          <p:nvPr/>
        </p:nvGrpSpPr>
        <p:grpSpPr>
          <a:xfrm>
            <a:off x="4763" y="0"/>
            <a:ext cx="18288000" cy="1028700"/>
            <a:chOff x="0" y="0"/>
            <a:chExt cx="4816593" cy="2709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-119921" y="-14990"/>
            <a:ext cx="18541248" cy="7783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Folleto de la lección de la Coalición de Nueva Jersey contra la Trata de Personas</a:t>
            </a:r>
          </a:p>
        </p:txBody>
      </p:sp>
      <p:sp>
        <p:nvSpPr>
          <p:cNvPr id="7" name="文本框 2">
            <a:extLst>
              <a:ext uri="{FF2B5EF4-FFF2-40B4-BE49-F238E27FC236}">
                <a16:creationId xmlns:a16="http://schemas.microsoft.com/office/drawing/2014/main" id="{C38EE1EB-950E-4232-CE95-287FEE0E2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2318" y="1519287"/>
            <a:ext cx="6781800" cy="11079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rot="0" vert="horz" wrap="square" lIns="0" tIns="0" rIns="0" bIns="0" anchor="t" anchorCtr="0">
            <a:spAutoFit/>
          </a:bodyPr>
          <a:lstStyle/>
          <a:p>
            <a:pPr>
              <a:buNone/>
            </a:pPr>
            <a:r>
              <a:rPr lang="es-US" sz="36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Estén atentos a las </a:t>
            </a:r>
            <a:r>
              <a:rPr lang="es-US" sz="3600" b="1" i="0" u="none" strike="noStrike" cap="none" baseline="0" dirty="0">
                <a:solidFill>
                  <a:srgbClr val="E02C41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SEÑALES DE ALERTA </a:t>
            </a:r>
            <a:r>
              <a:rPr lang="es-US" sz="36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en su comunidad.</a:t>
            </a:r>
          </a:p>
        </p:txBody>
      </p:sp>
      <p:sp>
        <p:nvSpPr>
          <p:cNvPr id="8" name="文本框 2">
            <a:extLst>
              <a:ext uri="{FF2B5EF4-FFF2-40B4-BE49-F238E27FC236}">
                <a16:creationId xmlns:a16="http://schemas.microsoft.com/office/drawing/2014/main" id="{AFA705B4-47FF-F809-D68B-B50E73369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9300" y="3365500"/>
            <a:ext cx="7848600" cy="635573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rot="0" vert="horz" wrap="square" lIns="0" tIns="0" rIns="0" bIns="0" anchor="t" anchorCtr="0">
            <a:spAutoFit/>
          </a:bodyPr>
          <a:lstStyle/>
          <a:p>
            <a:pPr>
              <a:lnSpc>
                <a:spcPct val="125000"/>
              </a:lnSpc>
              <a:buNone/>
            </a:pPr>
            <a:r>
              <a:rPr lang="es-US" sz="3600" b="1" i="0" u="none" strike="noStrike" cap="none" baseline="0" dirty="0">
                <a:solidFill>
                  <a:srgbClr val="E02C41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R</a:t>
            </a:r>
            <a:r>
              <a:rPr lang="es-US" sz="36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- Renuencia a hablar</a:t>
            </a:r>
          </a:p>
          <a:p>
            <a:pPr>
              <a:lnSpc>
                <a:spcPct val="125000"/>
              </a:lnSpc>
              <a:buNone/>
            </a:pPr>
            <a:r>
              <a:rPr lang="es-US" sz="3600" b="1" i="0" u="none" strike="noStrike" cap="none" baseline="0" dirty="0">
                <a:solidFill>
                  <a:srgbClr val="E02C41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E</a:t>
            </a:r>
            <a:r>
              <a:rPr lang="es-US" sz="36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- Agotamiento</a:t>
            </a:r>
          </a:p>
          <a:p>
            <a:pPr>
              <a:lnSpc>
                <a:spcPct val="125000"/>
              </a:lnSpc>
              <a:buNone/>
            </a:pPr>
            <a:r>
              <a:rPr lang="es-US" sz="3600" b="1" i="0" u="none" strike="noStrike" cap="none" baseline="0" dirty="0">
                <a:solidFill>
                  <a:srgbClr val="E02C41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D</a:t>
            </a:r>
            <a:r>
              <a:rPr lang="es-US" sz="36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- Dominación o control</a:t>
            </a:r>
          </a:p>
          <a:p>
            <a:pPr>
              <a:lnSpc>
                <a:spcPct val="125000"/>
              </a:lnSpc>
              <a:buNone/>
            </a:pPr>
            <a:endParaRPr lang="en-US" altLang="ja-JP" sz="1100" kern="0" dirty="0">
              <a:effectLst/>
              <a:latin typeface="Arial" pitchFamily="34" charset="0"/>
              <a:ea typeface="Arial" pitchFamily="34" charset="0"/>
              <a:cs typeface="Arial" pitchFamily="34" charset="0"/>
            </a:endParaRPr>
          </a:p>
          <a:p>
            <a:pPr>
              <a:lnSpc>
                <a:spcPct val="125000"/>
              </a:lnSpc>
              <a:buNone/>
            </a:pPr>
            <a:r>
              <a:rPr lang="es-US" sz="3600" b="1" i="0" u="none" strike="noStrike" cap="none" baseline="0" dirty="0">
                <a:solidFill>
                  <a:srgbClr val="E02C41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F</a:t>
            </a:r>
            <a:r>
              <a:rPr lang="es-US" sz="36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- Miedo</a:t>
            </a:r>
          </a:p>
          <a:p>
            <a:pPr>
              <a:lnSpc>
                <a:spcPct val="125000"/>
              </a:lnSpc>
              <a:buNone/>
            </a:pPr>
            <a:r>
              <a:rPr lang="es-US" sz="3600" b="1" i="0" u="none" strike="noStrike" cap="none" baseline="0" dirty="0">
                <a:solidFill>
                  <a:srgbClr val="E02C41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L</a:t>
            </a:r>
            <a:r>
              <a:rPr lang="es-US" sz="36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- Largas jornadas laborales</a:t>
            </a:r>
          </a:p>
          <a:p>
            <a:pPr>
              <a:lnSpc>
                <a:spcPct val="125000"/>
              </a:lnSpc>
              <a:buNone/>
            </a:pPr>
            <a:r>
              <a:rPr lang="es-US" sz="3600" b="1" i="0" u="none" strike="noStrike" cap="none" baseline="0" dirty="0">
                <a:solidFill>
                  <a:srgbClr val="E02C41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A</a:t>
            </a:r>
            <a:r>
              <a:rPr lang="es-US" sz="36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- Aislamiento de la familia y los amigos</a:t>
            </a:r>
          </a:p>
          <a:p>
            <a:pPr>
              <a:lnSpc>
                <a:spcPct val="125000"/>
              </a:lnSpc>
              <a:buNone/>
            </a:pPr>
            <a:r>
              <a:rPr lang="es-US" sz="3600" b="1" i="0" u="none" strike="noStrike" cap="none" baseline="0" dirty="0">
                <a:solidFill>
                  <a:srgbClr val="E02C41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G</a:t>
            </a:r>
            <a:r>
              <a:rPr lang="es-US" sz="36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- Regalos de la pareja mayor</a:t>
            </a:r>
          </a:p>
          <a:p>
            <a:pPr>
              <a:lnSpc>
                <a:spcPct val="125000"/>
              </a:lnSpc>
              <a:buNone/>
            </a:pPr>
            <a:r>
              <a:rPr lang="es-US" sz="3600" b="1" i="0" u="none" strike="noStrike" cap="none" baseline="0" dirty="0">
                <a:solidFill>
                  <a:srgbClr val="E02C41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S</a:t>
            </a:r>
            <a:r>
              <a:rPr lang="es-US" sz="36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 - Signos de abuso</a:t>
            </a:r>
          </a:p>
        </p:txBody>
      </p:sp>
      <p:sp>
        <p:nvSpPr>
          <p:cNvPr id="9" name="文本框 2">
            <a:extLst>
              <a:ext uri="{FF2B5EF4-FFF2-40B4-BE49-F238E27FC236}">
                <a16:creationId xmlns:a16="http://schemas.microsoft.com/office/drawing/2014/main" id="{A872A524-6F6B-17E6-0E5F-A151F5AC0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2318" y="9721233"/>
            <a:ext cx="8458200" cy="2743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rot="0" vert="horz" wrap="square" lIns="0" tIns="0" rIns="0" bIns="0" anchor="t" anchorCtr="0">
            <a:spAutoFit/>
          </a:bodyPr>
          <a:lstStyle/>
          <a:p>
            <a:pPr>
              <a:buNone/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Diseño y edición de </a:t>
            </a:r>
            <a:r>
              <a:rPr lang="es-US" sz="18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Thinkso</a:t>
            </a:r>
            <a:endParaRPr lang="en-US" altLang="ja-JP" kern="0" dirty="0">
              <a:effectLst/>
              <a:latin typeface="Arial" pitchFamily="34" charset="0"/>
              <a:ea typeface="Arial" pitchFamily="34" charset="0"/>
              <a:cs typeface="Arial" pitchFamily="34" charset="0"/>
            </a:endParaRPr>
          </a:p>
        </p:txBody>
      </p:sp>
      <p:sp>
        <p:nvSpPr>
          <p:cNvPr id="10" name="文本框 2">
            <a:extLst>
              <a:ext uri="{FF2B5EF4-FFF2-40B4-BE49-F238E27FC236}">
                <a16:creationId xmlns:a16="http://schemas.microsoft.com/office/drawing/2014/main" id="{00588B4B-1A18-EE9A-2926-C68EC22DF3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00316" y="1529678"/>
            <a:ext cx="3602182" cy="36997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rot="0" vert="horz" wrap="square" lIns="0" tIns="0" rIns="0" bIns="0" anchor="t" anchorCtr="0">
            <a:spAutoFit/>
          </a:bodyPr>
          <a:lstStyle/>
          <a:p>
            <a:pPr>
              <a:lnSpc>
                <a:spcPct val="95000"/>
              </a:lnSpc>
              <a:buNone/>
            </a:pPr>
            <a:r>
              <a:rPr lang="es-US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Denuncia la trata de personas a </a:t>
            </a:r>
            <a:br>
              <a:rPr sz="2400" dirty="0"/>
            </a:br>
            <a:r>
              <a:rPr lang="es-US" sz="24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la Línea Nacional de Atención Telefónica contra la Trata de Personas, disponible las 24 horas.</a:t>
            </a:r>
          </a:p>
          <a:p>
            <a:pPr>
              <a:buNone/>
            </a:pPr>
            <a:endParaRPr lang="en-US" altLang="ja-JP" b="1" kern="0" dirty="0">
              <a:effectLst/>
              <a:latin typeface="Arial" pitchFamily="34" charset="0"/>
              <a:ea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  <a:buNone/>
            </a:pPr>
            <a:r>
              <a:rPr lang="es-US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LLAMA AL: </a:t>
            </a:r>
            <a:r>
              <a:rPr lang="es-US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(888) 373-7888</a:t>
            </a:r>
          </a:p>
          <a:p>
            <a:pPr>
              <a:lnSpc>
                <a:spcPct val="120000"/>
              </a:lnSpc>
              <a:buNone/>
            </a:pPr>
            <a:r>
              <a:rPr lang="es-US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ENVÍA UN MENSAJE DE TEXTO: </a:t>
            </a:r>
            <a:r>
              <a:rPr lang="es-US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“HELP” o “INFO” al 233733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180841" y="230531"/>
            <a:ext cx="9926315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Enlaces a los materiales de la lección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257800" y="1866900"/>
            <a:ext cx="8370614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www.dhs.gov/medialibrary/assets/videos/27904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“La historia de Mia, parte 1”</a:t>
            </a: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 del DHS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920965" y="2947105"/>
            <a:ext cx="9044285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dhs.gov/medialibrary/assets/videos/36086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“La historia de Mia, parte 2”</a:t>
            </a: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 del DHS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34000" y="4027310"/>
            <a:ext cx="8218214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4" tooltip="https://www.dhs.gov/medialibrary/assets/videos/36282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“La historia de Mia, parte 3”</a:t>
            </a: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 del DHS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48200" y="5107515"/>
            <a:ext cx="9589814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5" tooltip="https://www.dhs.gov/medialibrary/assets/videos/37163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“La historia de Mia, parte 4”</a:t>
            </a: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 del DHS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122637" y="6187720"/>
            <a:ext cx="10640940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6" tooltip="https://www.safernj.org/uploads/resource/NJCAHT_Red-Flags-Postcard_R.pdf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Folleto de la lección de la Coalición de Nueva Jersey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143436" y="7267925"/>
            <a:ext cx="12599342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Kahoot</a:t>
            </a: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sobre tráfico humano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03937" y="8348131"/>
            <a:ext cx="11478340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7" tooltip="https://connectforfreedom.org/wp-content/uploads/2025/07/CFF-Bingo-Game-for-Students-Risk-Factors.pdf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Bingo sobre los factores de riesgo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500" y="1325648"/>
            <a:ext cx="4686609" cy="712161"/>
            <a:chOff x="0" y="0"/>
            <a:chExt cx="1234333" cy="187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333" cy="187565"/>
            </a:xfrm>
            <a:custGeom>
              <a:avLst/>
              <a:gdLst/>
              <a:ahLst/>
              <a:cxnLst/>
              <a:rect l="l" t="t" r="r" b="b"/>
              <a:pathLst>
                <a:path w="1234333" h="187565">
                  <a:moveTo>
                    <a:pt x="0" y="0"/>
                  </a:moveTo>
                  <a:lnTo>
                    <a:pt x="1234333" y="0"/>
                  </a:lnTo>
                  <a:lnTo>
                    <a:pt x="1234333" y="187565"/>
                  </a:lnTo>
                  <a:lnTo>
                    <a:pt x="0" y="18756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234333" cy="263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824865"/>
            <a:chOff x="0" y="0"/>
            <a:chExt cx="4816593" cy="2172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0" y="-119932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Resumen de la lección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050611" y="5177615"/>
            <a:ext cx="14186774" cy="484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Factores de riesgo y vulnerabilidades en la juventud: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362200" y="5787991"/>
            <a:ext cx="6357981" cy="446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Pobreza y/o falta de vivienda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Interacción con los sistemas de acogida o el sistema judicial de menores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Falta de redes de apoyo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Participación en pandillas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Antecedentes de huidas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Baja autoestima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Ser víctima de acoso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0" y="5787991"/>
            <a:ext cx="7096365" cy="3970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Experimentar discriminación por motivos de raza, género, sexualidad, etc.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Antecedentes familiares de abuso sexual o violencia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Antecedentes familiares o en la comunidad de trata o explotación sexual comercial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Experimentar un evento traumático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Ser el único sostén de la familia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489989" y="1520065"/>
            <a:ext cx="11308018" cy="2962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75"/>
              </a:lnSpc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EE. UU. es el principal consumidor de tráfico sexual.</a:t>
            </a:r>
          </a:p>
          <a:p>
            <a:pPr algn="ctr">
              <a:lnSpc>
                <a:spcPts val="3275"/>
              </a:lnSpc>
            </a:pPr>
            <a:endParaRPr lang="en-US" sz="2799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3275"/>
              </a:lnSpc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El 38 % de las víctimas de tráfico sexual son menores.</a:t>
            </a:r>
          </a:p>
          <a:p>
            <a:pPr algn="ctr">
              <a:lnSpc>
                <a:spcPts val="3275"/>
              </a:lnSpc>
            </a:pPr>
            <a:endParaRPr lang="en-US" sz="2799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3275"/>
              </a:lnSpc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La trata de personas es una industria de $150 mil millones.</a:t>
            </a:r>
          </a:p>
          <a:p>
            <a:pPr algn="ctr">
              <a:lnSpc>
                <a:spcPts val="3275"/>
              </a:lnSpc>
            </a:pPr>
            <a:endParaRPr lang="en-US" sz="2799" b="1" dirty="0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3275"/>
              </a:lnSpc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Solo el 2.7 % de los casos de trata de personas son procesados.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.0.1160"/>
  <p:tag name="AS_RELEASE_DATE" val="2024.03.31"/>
  <p:tag name="AS_TITLE" val="Aspose.Slides for Java"/>
  <p:tag name="AS_VERSION" val="24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1394</Words>
  <Application>Microsoft Office PowerPoint</Application>
  <PresentationFormat>Custom</PresentationFormat>
  <Paragraphs>178</Paragraphs>
  <Slides>22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(MS) Italics</vt:lpstr>
      <vt:lpstr>Calibri (MS) Bold</vt:lpstr>
      <vt:lpstr>Calibri (MS)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8th Grade Teacher Lesson How Online Enticement Leads to Sex Trafficking</dc:title>
  <dc:creator>Administrator</dc:creator>
  <cp:lastModifiedBy>Joyce Pour-Azar</cp:lastModifiedBy>
  <cp:revision>20</cp:revision>
  <dcterms:created xsi:type="dcterms:W3CDTF">2006-08-16T00:00:00Z</dcterms:created>
  <dcterms:modified xsi:type="dcterms:W3CDTF">2026-09-15T20:08:54Z</dcterms:modified>
</cp:coreProperties>
</file>