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Calibri (MS)" panose="020B0604020202020204" charset="0"/>
      <p:regular r:id="rId24"/>
    </p:embeddedFont>
    <p:embeddedFont>
      <p:font typeface="Calibri (MS) Bold" panose="020B0604020202020204" charset="0"/>
      <p:regular r:id="rId25"/>
    </p:embeddedFont>
    <p:embeddedFont>
      <p:font typeface="Calibri (MS)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656FF5-8C33-44C2-9999-E2806F1C34CD}" v="1" dt="2025-12-05T12:07:26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modSld">
      <pc:chgData name="Megan Wilson" userId="4833c330-bb21-4a51-b524-eef8b134b0b1" providerId="ADAL" clId="{17E34592-B103-4D32-8966-D1DE2E1B8692}" dt="2025-12-02T20:35:53.989" v="120" actId="20577"/>
      <pc:docMkLst>
        <pc:docMk/>
      </pc:docMkLst>
      <pc:sldChg chg="modSp mod">
        <pc:chgData name="Megan Wilson" userId="4833c330-bb21-4a51-b524-eef8b134b0b1" providerId="ADAL" clId="{17E34592-B103-4D32-8966-D1DE2E1B8692}" dt="2025-11-24T20:12:38.087" v="37" actId="103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20:12:38.087" v="37" actId="103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2:41.509" v="38" actId="1036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20:12:41.509" v="38" actId="1036"/>
          <ac:spMkLst>
            <pc:docMk/>
            <pc:sldMk cId="0" sldId="260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0:44.980" v="0" actId="207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20:10:44.980" v="0" actId="207"/>
          <ac:spMkLst>
            <pc:docMk/>
            <pc:sldMk cId="0" sldId="261"/>
            <ac:spMk id="10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0:48.824" v="1" actId="207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20:10:48.824" v="1" actId="207"/>
          <ac:spMkLst>
            <pc:docMk/>
            <pc:sldMk cId="0" sldId="262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0:53.137" v="2" actId="207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20:10:53.137" v="2" actId="207"/>
          <ac:spMkLst>
            <pc:docMk/>
            <pc:sldMk cId="0" sldId="263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2:29.334" v="36" actId="1036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20:12:29.334" v="36" actId="1036"/>
          <ac:spMkLst>
            <pc:docMk/>
            <pc:sldMk cId="0" sldId="264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0:57.538" v="3" actId="207"/>
          <ac:spMkLst>
            <pc:docMk/>
            <pc:sldMk cId="0" sldId="264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1:02.592" v="4" actId="207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20:11:02.592" v="4" actId="207"/>
          <ac:spMkLst>
            <pc:docMk/>
            <pc:sldMk cId="0" sldId="265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2:21.983" v="31" actId="1036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20:12:21.983" v="31" actId="1036"/>
          <ac:spMkLst>
            <pc:docMk/>
            <pc:sldMk cId="0" sldId="26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06.705" v="5" actId="207"/>
          <ac:spMkLst>
            <pc:docMk/>
            <pc:sldMk cId="0" sldId="266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2:17.860" v="29" actId="1036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20:12:17.860" v="29" actId="1036"/>
          <ac:spMkLst>
            <pc:docMk/>
            <pc:sldMk cId="0" sldId="26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11.929" v="6" actId="207"/>
          <ac:spMkLst>
            <pc:docMk/>
            <pc:sldMk cId="0" sldId="267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2:13.049" v="27" actId="1036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20:12:13.049" v="27" actId="1036"/>
          <ac:spMkLst>
            <pc:docMk/>
            <pc:sldMk cId="0" sldId="26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16.114" v="7" actId="207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2:07.976" v="25" actId="1035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20:12:07.976" v="25" actId="1035"/>
          <ac:spMkLst>
            <pc:docMk/>
            <pc:sldMk cId="0" sldId="27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21.455" v="8" actId="207"/>
          <ac:spMkLst>
            <pc:docMk/>
            <pc:sldMk cId="0" sldId="270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2:03.899" v="22" actId="1036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20:12:03.899" v="22" actId="1036"/>
          <ac:spMkLst>
            <pc:docMk/>
            <pc:sldMk cId="0" sldId="271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1:58.937" v="21" actId="1036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4T20:11:58.937" v="21" actId="1036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5:42.860" v="78" actId="2057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20:11:54.915" v="19" actId="1036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5:42.860" v="78" actId="20577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1:50.142" v="17" actId="1036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4T20:11:50.142" v="17" actId="1036"/>
          <ac:spMkLst>
            <pc:docMk/>
            <pc:sldMk cId="0" sldId="275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5:53.989" v="120" actId="20577"/>
        <pc:sldMkLst>
          <pc:docMk/>
          <pc:sldMk cId="0" sldId="276"/>
        </pc:sldMkLst>
        <pc:spChg chg="mod">
          <ac:chgData name="Megan Wilson" userId="4833c330-bb21-4a51-b524-eef8b134b0b1" providerId="ADAL" clId="{17E34592-B103-4D32-8966-D1DE2E1B8692}" dt="2025-11-24T20:11:32.796" v="10" actId="207"/>
          <ac:spMkLst>
            <pc:docMk/>
            <pc:sldMk cId="0" sldId="276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35.208" v="11" actId="207"/>
          <ac:spMkLst>
            <pc:docMk/>
            <pc:sldMk cId="0" sldId="276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37.528" v="12" actId="207"/>
          <ac:spMkLst>
            <pc:docMk/>
            <pc:sldMk cId="0" sldId="276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39.879" v="13" actId="207"/>
          <ac:spMkLst>
            <pc:docMk/>
            <pc:sldMk cId="0" sldId="27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1:41.963" v="14" actId="207"/>
          <ac:spMkLst>
            <pc:docMk/>
            <pc:sldMk cId="0" sldId="276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5:50.718" v="100" actId="20577"/>
          <ac:spMkLst>
            <pc:docMk/>
            <pc:sldMk cId="0" sldId="276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5:53.989" v="120" actId="20577"/>
          <ac:spMkLst>
            <pc:docMk/>
            <pc:sldMk cId="0" sldId="276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olarisproject.org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dhs.gov/medialibrary/assets/video/21829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ourwork/impac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traffickin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traffickin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www.dhs.gov/medialibrary/assets/videos/27904" TargetMode="Externa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hyperlink" Target="https://www.dhs.gov/medialibrary/assets/video/36086" TargetMode="Externa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hyperlink" Target="https://www.dhs.gov/medialibrary/assets/video/36282" TargetMode="Externa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hyperlink" Target="https://www.dhs.gov/medialibrary/assets/video/37163" TargetMode="Externa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forfreedom.org/wp-content/uploads/2025/07/CFF-Bingo-Game-for-Students-Risk-Factors.pdf" TargetMode="External"/><Relationship Id="rId2" Type="http://schemas.openxmlformats.org/officeDocument/2006/relationships/hyperlink" Target="https://create.kahoot.it/details/b46cf6b9-a6e5-4190-8414-ced3a0b74dd2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safernjlessons.org/home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connectforfreedom.org/wp-content/uploads/2025/07/CFF-Bingo-Game-for-Students-Risk-Factors.pdf" TargetMode="External"/><Relationship Id="rId3" Type="http://schemas.openxmlformats.org/officeDocument/2006/relationships/hyperlink" Target="https://www.dhs.gov/medialibrary/assets/videos/36086" TargetMode="External"/><Relationship Id="rId7" Type="http://schemas.openxmlformats.org/officeDocument/2006/relationships/hyperlink" Target="https://create.kahoot.it/details/b46cf6b9-a6e5-4190-8414-ced3a0b74dd2" TargetMode="External"/><Relationship Id="rId2" Type="http://schemas.openxmlformats.org/officeDocument/2006/relationships/hyperlink" Target="https://www.dhs.gov/medialibrary/assets/videos/2790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fernj.org/uploads/resource/NJCAHT_Red-Flags-Postcard_R.pdf" TargetMode="External"/><Relationship Id="rId5" Type="http://schemas.openxmlformats.org/officeDocument/2006/relationships/hyperlink" Target="https://www.dhs.gov/medialibrary/assets/videos/37163" TargetMode="External"/><Relationship Id="rId4" Type="http://schemas.openxmlformats.org/officeDocument/2006/relationships/hyperlink" Target="https://www.dhs.gov/medialibrary/assets/videos/36282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80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63686" y="9048750"/>
            <a:ext cx="1396062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EFEF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Online Enticement Can Lead to Sex Trafficking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5637" y="4788659"/>
            <a:ext cx="9798671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159E9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Engagement- Ages 13-14 (8th Grade)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40169" y="3110214"/>
            <a:ext cx="13207661" cy="246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Connect for Freedom is a 501(c)(3) nonprofit committed to providing free online safety and human trafficking awareness materials to youth-serving organizations and communities.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996" y="60325"/>
            <a:ext cx="16057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PREVENTION THROUGH EDUCATION IS THE SOLUTION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702378" y="1133188"/>
            <a:ext cx="9749185" cy="810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Introduction to Human Trafficking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Human Trafficking Stats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Why Is It Important for Youth to be Educated on It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DHS “Human Trafficking 101" Video (4 min.)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Youth Risk Factors &amp; Vulnerabilities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DHS “Mia’s Story 1 &amp; 2” Video (4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DHS “Mia’s Story 3 &amp; 4” Video (4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NJ Coalition Against Human Trafficking Handout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Red Flags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</a:t>
            </a:r>
          </a:p>
        </p:txBody>
      </p:sp>
      <p:sp>
        <p:nvSpPr>
          <p:cNvPr id="6" name="Freeform 6"/>
          <p:cNvSpPr/>
          <p:nvPr/>
        </p:nvSpPr>
        <p:spPr>
          <a:xfrm>
            <a:off x="175975" y="1028700"/>
            <a:ext cx="4796386" cy="3587871"/>
          </a:xfrm>
          <a:custGeom>
            <a:avLst/>
            <a:gdLst/>
            <a:ahLst/>
            <a:cxnLst/>
            <a:rect l="l" t="t" r="r" b="b"/>
            <a:pathLst>
              <a:path w="4796386" h="3587871">
                <a:moveTo>
                  <a:pt x="0" y="0"/>
                </a:moveTo>
                <a:lnTo>
                  <a:pt x="4796387" y="0"/>
                </a:lnTo>
                <a:lnTo>
                  <a:pt x="4796387" y="3587871"/>
                </a:lnTo>
                <a:lnTo>
                  <a:pt x="0" y="35878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5" t="-3322" r="-2130" b="-525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005526" y="258127"/>
            <a:ext cx="1137285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41346" y="-22225"/>
            <a:ext cx="4271248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Outline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5975" y="4607046"/>
            <a:ext cx="4796386" cy="1694220"/>
            <a:chOff x="0" y="0"/>
            <a:chExt cx="1263246" cy="4462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63246" cy="446214"/>
            </a:xfrm>
            <a:custGeom>
              <a:avLst/>
              <a:gdLst/>
              <a:ahLst/>
              <a:cxnLst/>
              <a:rect l="l" t="t" r="r" b="b"/>
              <a:pathLst>
                <a:path w="1263246" h="446214">
                  <a:moveTo>
                    <a:pt x="0" y="0"/>
                  </a:moveTo>
                  <a:lnTo>
                    <a:pt x="1263246" y="0"/>
                  </a:lnTo>
                  <a:lnTo>
                    <a:pt x="1263246" y="446214"/>
                  </a:lnTo>
                  <a:lnTo>
                    <a:pt x="0" y="446214"/>
                  </a:lnTo>
                  <a:close/>
                </a:path>
              </a:pathLst>
            </a:custGeom>
            <a:solidFill>
              <a:srgbClr val="FCE88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263246" cy="5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17406" y="4889642"/>
            <a:ext cx="4313525" cy="1024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FCFC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How to Protect Yourself &amp; Your Friends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475"/>
            <a:ext cx="18288000" cy="10210049"/>
          </a:xfrm>
          <a:custGeom>
            <a:avLst/>
            <a:gdLst/>
            <a:ahLst/>
            <a:cxnLst/>
            <a:rect l="l" t="t" r="r" b="b"/>
            <a:pathLst>
              <a:path w="18288000" h="10210049">
                <a:moveTo>
                  <a:pt x="0" y="0"/>
                </a:moveTo>
                <a:lnTo>
                  <a:pt x="18288000" y="0"/>
                </a:lnTo>
                <a:lnTo>
                  <a:pt x="18288000" y="10210050"/>
                </a:lnTo>
                <a:lnTo>
                  <a:pt x="0" y="10210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25952" y="-15875"/>
            <a:ext cx="543609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 Pervasive Problem</a:t>
            </a:r>
          </a:p>
        </p:txBody>
      </p:sp>
      <p:sp>
        <p:nvSpPr>
          <p:cNvPr id="6" name="Freeform 6"/>
          <p:cNvSpPr/>
          <p:nvPr/>
        </p:nvSpPr>
        <p:spPr>
          <a:xfrm>
            <a:off x="574401" y="3549233"/>
            <a:ext cx="7302427" cy="4594163"/>
          </a:xfrm>
          <a:custGeom>
            <a:avLst/>
            <a:gdLst/>
            <a:ahLst/>
            <a:cxnLst/>
            <a:rect l="l" t="t" r="r" b="b"/>
            <a:pathLst>
              <a:path w="7302427" h="4594163">
                <a:moveTo>
                  <a:pt x="0" y="0"/>
                </a:moveTo>
                <a:lnTo>
                  <a:pt x="7302427" y="0"/>
                </a:lnTo>
                <a:lnTo>
                  <a:pt x="7302427" y="4594163"/>
                </a:lnTo>
                <a:lnTo>
                  <a:pt x="0" y="45941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916" r="-134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828018" y="3273743"/>
            <a:ext cx="8431282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U.S. is the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 consumer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sex trafficking.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 Institute Against Human Trafficking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28018" y="4599623"/>
            <a:ext cx="8888482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38%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sex trafficking victims are minors.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 Project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28018" y="7786687"/>
            <a:ext cx="8431282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Only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2.7% of human trafficking cases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are prosecuted.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 Project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08392" y="1470062"/>
            <a:ext cx="1871216" cy="75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The Data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28018" y="5927407"/>
            <a:ext cx="8431282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Human trafficking is a 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$150 billion dollar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industry.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 Project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555"/>
            <a:chOff x="0" y="0"/>
            <a:chExt cx="4816593" cy="2068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95"/>
            </a:xfrm>
            <a:custGeom>
              <a:avLst/>
              <a:gdLst/>
              <a:ahLst/>
              <a:cxnLst/>
              <a:rect l="l" t="t" r="r" b="b"/>
              <a:pathLst>
                <a:path w="4816592" h="206895">
                  <a:moveTo>
                    <a:pt x="0" y="0"/>
                  </a:moveTo>
                  <a:lnTo>
                    <a:pt x="4816592" y="0"/>
                  </a:lnTo>
                  <a:lnTo>
                    <a:pt x="4816592" y="206895"/>
                  </a:lnTo>
                  <a:lnTo>
                    <a:pt x="0" y="20689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88148" y="5772619"/>
            <a:ext cx="1272611" cy="1272611"/>
          </a:xfrm>
          <a:custGeom>
            <a:avLst/>
            <a:gdLst/>
            <a:ahLst/>
            <a:cxnLst/>
            <a:rect l="l" t="t" r="r" b="b"/>
            <a:pathLst>
              <a:path w="1272611" h="1272611">
                <a:moveTo>
                  <a:pt x="0" y="0"/>
                </a:moveTo>
                <a:lnTo>
                  <a:pt x="1272611" y="0"/>
                </a:lnTo>
                <a:lnTo>
                  <a:pt x="1272611" y="1272611"/>
                </a:lnTo>
                <a:lnTo>
                  <a:pt x="0" y="12726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761472" y="7626926"/>
            <a:ext cx="1199287" cy="1196289"/>
          </a:xfrm>
          <a:custGeom>
            <a:avLst/>
            <a:gdLst/>
            <a:ahLst/>
            <a:cxnLst/>
            <a:rect l="l" t="t" r="r" b="b"/>
            <a:pathLst>
              <a:path w="1199287" h="1196289">
                <a:moveTo>
                  <a:pt x="0" y="0"/>
                </a:moveTo>
                <a:lnTo>
                  <a:pt x="1199287" y="0"/>
                </a:lnTo>
                <a:lnTo>
                  <a:pt x="1199287" y="1196288"/>
                </a:lnTo>
                <a:lnTo>
                  <a:pt x="0" y="11962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542855" y="3775139"/>
            <a:ext cx="1636521" cy="1493325"/>
          </a:xfrm>
          <a:custGeom>
            <a:avLst/>
            <a:gdLst/>
            <a:ahLst/>
            <a:cxnLst/>
            <a:rect l="l" t="t" r="r" b="b"/>
            <a:pathLst>
              <a:path w="1636521" h="1493325">
                <a:moveTo>
                  <a:pt x="0" y="0"/>
                </a:moveTo>
                <a:lnTo>
                  <a:pt x="1636521" y="0"/>
                </a:lnTo>
                <a:lnTo>
                  <a:pt x="1636521" y="1493326"/>
                </a:lnTo>
                <a:lnTo>
                  <a:pt x="0" y="14933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667835" y="3810699"/>
            <a:ext cx="11863836" cy="11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Online recruitment increased 22%</a:t>
            </a: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from 2019-2020 and the internet was reported as the top recruitment location for all forms of trafficking.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-145385"/>
            <a:ext cx="18288000" cy="958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Connection Between Online Enticement &amp; Human Trafficking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16411" y="9708430"/>
            <a:ext cx="324805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799" u="sng" dirty="0">
                <a:latin typeface="Calibri (MS)"/>
                <a:ea typeface="Calibri (MS)"/>
                <a:cs typeface="Calibri (MS)"/>
                <a:sym typeface="Calibri (MS)"/>
                <a:hlinkClick r:id="rId5" tooltip="http://www.polarisproject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www.polarisproject.org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7835" y="5773290"/>
            <a:ext cx="11112006" cy="11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Facebook had a </a:t>
            </a:r>
            <a:r>
              <a:rPr lang="en-US" sz="32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125% increase</a:t>
            </a: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in reports of online recruitment from 2019-2020.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67835" y="7589435"/>
            <a:ext cx="10941796" cy="115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Instagram had a </a:t>
            </a:r>
            <a:r>
              <a:rPr lang="en-US" sz="32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95% increase</a:t>
            </a: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in reports of online recruitment from 2019-2020.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62927" y="1137984"/>
            <a:ext cx="12562145" cy="2056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 2023, the CyberTipline received </a:t>
            </a:r>
            <a:r>
              <a:rPr lang="en-US" sz="3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36.2 million reports</a:t>
            </a:r>
            <a:r>
              <a:rPr lang="en-US" sz="3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suspected child sexual exploitation online.</a:t>
            </a:r>
          </a:p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-NCMEC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7601"/>
          <a:stretch>
            <a:fillRect/>
          </a:stretch>
        </p:blipFill>
        <p:spPr>
          <a:xfrm>
            <a:off x="2813433" y="1425071"/>
            <a:ext cx="12661133" cy="770778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118775" y="-74612"/>
            <a:ext cx="1005045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“What is Human Trafficking?”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4:20 minutes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96856" y="9757481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dhs.gov/medialibrary/assets/video/218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https://www.dhs.gov/medialibrary/assets/video/21829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405856" y="2704219"/>
            <a:ext cx="9476287" cy="6634547"/>
          </a:xfrm>
          <a:custGeom>
            <a:avLst/>
            <a:gdLst/>
            <a:ahLst/>
            <a:cxnLst/>
            <a:rect l="l" t="t" r="r" b="b"/>
            <a:pathLst>
              <a:path w="9476287" h="6634547">
                <a:moveTo>
                  <a:pt x="0" y="0"/>
                </a:moveTo>
                <a:lnTo>
                  <a:pt x="9476288" y="0"/>
                </a:lnTo>
                <a:lnTo>
                  <a:pt x="9476288" y="6634547"/>
                </a:lnTo>
                <a:lnTo>
                  <a:pt x="0" y="6634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118775" y="-74612"/>
            <a:ext cx="1005045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Child Sex Trafficking Statistics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35453" y="9757481"/>
            <a:ext cx="5045273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ourwork/impac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https://www.missingkids.org/ourwork/impac</a:t>
            </a: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62927" y="1126526"/>
            <a:ext cx="12562145" cy="1211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Of the more than 28,800 missing children reported to NCMEC in 2023, </a:t>
            </a:r>
          </a:p>
          <a:p>
            <a:pPr algn="ctr">
              <a:lnSpc>
                <a:spcPts val="4620"/>
              </a:lnSpc>
            </a:pPr>
            <a:r>
              <a:rPr lang="en-US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in 6 were likely victims of child sex trafficking</a:t>
            </a: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34935" y="3051047"/>
            <a:ext cx="7586142" cy="4184906"/>
          </a:xfrm>
          <a:custGeom>
            <a:avLst/>
            <a:gdLst/>
            <a:ahLst/>
            <a:cxnLst/>
            <a:rect l="l" t="t" r="r" b="b"/>
            <a:pathLst>
              <a:path w="7586142" h="4184906">
                <a:moveTo>
                  <a:pt x="0" y="0"/>
                </a:moveTo>
                <a:lnTo>
                  <a:pt x="7586142" y="0"/>
                </a:lnTo>
                <a:lnTo>
                  <a:pt x="7586142" y="4184906"/>
                </a:lnTo>
                <a:lnTo>
                  <a:pt x="0" y="4184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893708" y="-92075"/>
            <a:ext cx="10500584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Risk Factors &amp; Vulnerabilities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1051399"/>
            <a:ext cx="8178524" cy="847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Poverty and/or homelessness 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Interaction with foster care or juvenile justice systems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Lack of support networks, like strong relationships with friends, family, or other trusted adults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Gang involvement, especially among youth who identify as female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History of running away 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Low self-esteem or being bullied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Experience discrimination due to their race, gender, identity, sexuality, disability, or other personal characteristic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32575" y="9764305"/>
            <a:ext cx="5422850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theissues/traffick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https://www.missingkids.org/theissues/trafficking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2048" y="2498957"/>
            <a:ext cx="7933628" cy="5289085"/>
          </a:xfrm>
          <a:custGeom>
            <a:avLst/>
            <a:gdLst/>
            <a:ahLst/>
            <a:cxnLst/>
            <a:rect l="l" t="t" r="r" b="b"/>
            <a:pathLst>
              <a:path w="7933628" h="5289085">
                <a:moveTo>
                  <a:pt x="0" y="0"/>
                </a:moveTo>
                <a:lnTo>
                  <a:pt x="7933627" y="0"/>
                </a:lnTo>
                <a:lnTo>
                  <a:pt x="7933627" y="5289086"/>
                </a:lnTo>
                <a:lnTo>
                  <a:pt x="0" y="52890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065259" y="-109452"/>
            <a:ext cx="1215748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Risk Factors &amp; Vulnerabilities (cont.)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1835785"/>
            <a:ext cx="8812329" cy="649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Family history of sexual abuse or violence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Community or familial history of trafficking and commercial sexual exploitation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Substance abuse or addictions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Experiencing or witnessing a traumatic event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Cultural-historical trauma (particularly among minority communities)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Being the sole or primary provider for their family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32575" y="9764305"/>
            <a:ext cx="5422850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theissues/traffick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https://www.missingkids.org/theissues/trafficking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5041598" y="-92075"/>
            <a:ext cx="8551639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DHS “Mia’s Story Pt. 1” Video</a:t>
            </a:r>
          </a:p>
        </p:txBody>
      </p:sp>
      <p:pic>
        <p:nvPicPr>
          <p:cNvPr id="7" name="Picture 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49269" y="1221315"/>
            <a:ext cx="14536296" cy="817666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311461" y="9757481"/>
            <a:ext cx="601191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dhs.gov/medialibrary/assets/videos/279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</a:rPr>
              <a:t>/medialibrary/assets/videos/27904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2:20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629490" y="1028700"/>
            <a:ext cx="15029020" cy="845382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820824" y="-92075"/>
            <a:ext cx="8636827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DHS “Mia’s Story Pt. 2”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82767" y="9796285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dhs.gov/medialibrary/assets/video/3608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https://www.dhs.gov/medialibrary/assets/video/36086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2:20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732817" y="3747994"/>
            <a:ext cx="9998907" cy="437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vulnerabilities did the trafficker prey on?</a:t>
            </a:r>
          </a:p>
          <a:p>
            <a:pPr algn="ctr">
              <a:lnSpc>
                <a:spcPts val="4899"/>
              </a:lnSpc>
            </a:pPr>
            <a:endParaRPr lang="en-US" sz="34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grooming and manipulation tactics did you identify?</a:t>
            </a:r>
          </a:p>
          <a:p>
            <a:pPr algn="ctr">
              <a:lnSpc>
                <a:spcPts val="4899"/>
              </a:lnSpc>
            </a:pPr>
            <a:endParaRPr lang="en-US" sz="34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Why might Mia not want to talk to the guidance counselor?</a:t>
            </a:r>
          </a:p>
        </p:txBody>
      </p:sp>
      <p:sp>
        <p:nvSpPr>
          <p:cNvPr id="7" name="Freeform 7"/>
          <p:cNvSpPr/>
          <p:nvPr/>
        </p:nvSpPr>
        <p:spPr>
          <a:xfrm>
            <a:off x="517780" y="3610570"/>
            <a:ext cx="6586525" cy="4189704"/>
          </a:xfrm>
          <a:custGeom>
            <a:avLst/>
            <a:gdLst/>
            <a:ahLst/>
            <a:cxnLst/>
            <a:rect l="l" t="t" r="r" b="b"/>
            <a:pathLst>
              <a:path w="6586525" h="4189704">
                <a:moveTo>
                  <a:pt x="0" y="0"/>
                </a:moveTo>
                <a:lnTo>
                  <a:pt x="6586525" y="0"/>
                </a:lnTo>
                <a:lnTo>
                  <a:pt x="6586525" y="4189704"/>
                </a:lnTo>
                <a:lnTo>
                  <a:pt x="0" y="4189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609" r="-209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107270" y="-74612"/>
            <a:ext cx="1408298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DHS “Mia’s Story Pt. 1 &amp; 2” Discussion Questions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3482" y="1312004"/>
            <a:ext cx="16441036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Participants should get into 3 groups, and staff will assign each group a question. Each group will answer the question together and then present their answers to everyone.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705807" y="1028700"/>
            <a:ext cx="14876386" cy="836796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906662" y="-199270"/>
            <a:ext cx="12821511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Mia’s Story Pt. 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879122" y="-92075"/>
            <a:ext cx="8529757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DHS “Mia’s Story Pt. 3” Video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78004" y="9690099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dhs.gov/medialibrary/assets/video/362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https://www.dhs.gov/medialibrary/assets/video/36282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2:20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805512" y="1028700"/>
            <a:ext cx="14676976" cy="825579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814568" y="-114300"/>
            <a:ext cx="864933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DHS “Mia’s Story Pt. 4”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78004" y="9638921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dhs.gov/medialibrary/assets/video/3716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https://www.dhs.gov/medialibrary/assets/video/37163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2:20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545855" y="3593147"/>
            <a:ext cx="9818663" cy="437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red flags are Mia’s friends observing?</a:t>
            </a:r>
          </a:p>
          <a:p>
            <a:pPr algn="ctr">
              <a:lnSpc>
                <a:spcPts val="4899"/>
              </a:lnSpc>
            </a:pPr>
            <a:endParaRPr lang="en-US" sz="34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Mia’s friends do not really know what is going on..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could they do with the information they have?</a:t>
            </a:r>
          </a:p>
          <a:p>
            <a:pPr algn="ctr">
              <a:lnSpc>
                <a:spcPts val="4899"/>
              </a:lnSpc>
            </a:pPr>
            <a:endParaRPr lang="en-US" sz="34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are some of the good ways that Mia’s friends handled the situation? How did they talk to her?</a:t>
            </a:r>
          </a:p>
        </p:txBody>
      </p:sp>
      <p:sp>
        <p:nvSpPr>
          <p:cNvPr id="7" name="Freeform 7"/>
          <p:cNvSpPr/>
          <p:nvPr/>
        </p:nvSpPr>
        <p:spPr>
          <a:xfrm>
            <a:off x="450816" y="3726497"/>
            <a:ext cx="6586525" cy="4189704"/>
          </a:xfrm>
          <a:custGeom>
            <a:avLst/>
            <a:gdLst/>
            <a:ahLst/>
            <a:cxnLst/>
            <a:rect l="l" t="t" r="r" b="b"/>
            <a:pathLst>
              <a:path w="6586525" h="4189704">
                <a:moveTo>
                  <a:pt x="0" y="0"/>
                </a:moveTo>
                <a:lnTo>
                  <a:pt x="6586525" y="0"/>
                </a:lnTo>
                <a:lnTo>
                  <a:pt x="6586525" y="4189705"/>
                </a:lnTo>
                <a:lnTo>
                  <a:pt x="0" y="4189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609" r="-209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081381" y="-92075"/>
            <a:ext cx="14134764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DHS “Mia’s Story Pt. 3 &amp; 4” Discussion Questions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3482" y="1312004"/>
            <a:ext cx="16441036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Participants should get into 3 groups, and staff will assign each group a question. Each group will answer the question together and then present their answer to everyone.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60404" y="3668713"/>
            <a:ext cx="13367191" cy="274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</a:rPr>
              <a:t>We recommend playing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2" tooltip="https://create.kahoot.it/details/b46cf6b9-a6e5-4190-8414-ced3a0b74d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Trafficking Kahoot!</a:t>
            </a: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</a:rPr>
              <a:t> or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3" tooltip="https://connectforfreedom.org/wp-content/uploads/2025/07/CFF-Bingo-Game-for-Students-Risk-Factor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 Factors Bingo.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09191" y="1848550"/>
            <a:ext cx="5469618" cy="6589901"/>
          </a:xfrm>
          <a:custGeom>
            <a:avLst/>
            <a:gdLst/>
            <a:ahLst/>
            <a:cxnLst/>
            <a:rect l="l" t="t" r="r" b="b"/>
            <a:pathLst>
              <a:path w="5469618" h="6589901">
                <a:moveTo>
                  <a:pt x="0" y="0"/>
                </a:moveTo>
                <a:lnTo>
                  <a:pt x="5469618" y="0"/>
                </a:lnTo>
                <a:lnTo>
                  <a:pt x="5469618" y="6589900"/>
                </a:lnTo>
                <a:lnTo>
                  <a:pt x="0" y="658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www.safernjlessons.org/home"/>
          </p:cNvPr>
          <p:cNvSpPr/>
          <p:nvPr/>
        </p:nvSpPr>
        <p:spPr>
          <a:xfrm>
            <a:off x="3026884" y="1276052"/>
            <a:ext cx="12243758" cy="8410323"/>
          </a:xfrm>
          <a:custGeom>
            <a:avLst/>
            <a:gdLst/>
            <a:ahLst/>
            <a:cxnLst/>
            <a:rect l="l" t="t" r="r" b="b"/>
            <a:pathLst>
              <a:path w="12243758" h="8410323">
                <a:moveTo>
                  <a:pt x="0" y="0"/>
                </a:moveTo>
                <a:lnTo>
                  <a:pt x="12243757" y="0"/>
                </a:lnTo>
                <a:lnTo>
                  <a:pt x="12243757" y="8410323"/>
                </a:lnTo>
                <a:lnTo>
                  <a:pt x="0" y="8410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763" y="0"/>
            <a:ext cx="18288000" cy="1028700"/>
            <a:chOff x="0" y="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1418" y="-6355"/>
            <a:ext cx="17745165" cy="958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Handout from NJ Coalition Against Human Trafficking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47085" y="308230"/>
            <a:ext cx="659383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Links to Lesson Materials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12185" y="1943276"/>
            <a:ext cx="5463629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DHS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2" tooltip="https://www.dhs.gov/medialibrary/assets/videos/279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“Mia’s Story Pt. 1”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Video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63913" y="3023832"/>
            <a:ext cx="5663361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DHS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dhs.gov/medialibrary/assets/videos/3608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“Mia’s Story Pt. 2”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Video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12185" y="4103967"/>
            <a:ext cx="5463629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DHS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4" tooltip="https://www.dhs.gov/medialibrary/assets/videos/3628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“Mia’s Story Pt. 3”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Video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12185" y="5184102"/>
            <a:ext cx="5463629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DHS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dhs.gov/medialibrary/assets/videos/3716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“Mia’s Story Pt. 4”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54847" y="6264237"/>
            <a:ext cx="5281493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6" tooltip="https://www.safernj.org/uploads/resource/NJCAHT_Red-Flags-Postcard_R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NJ Coalition Lesson Handout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21857" y="7344372"/>
            <a:ext cx="9044285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7" tooltip="https://create.kahoot.it/details/b46cf6b9-a6e5-4190-8414-ced3a0b74d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Trafficking Kahoot!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38061" y="8424507"/>
            <a:ext cx="7411879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8" tooltip="https://connectforfreedom.org/wp-content/uploads/2025/07/CFF-Bingo-Game-for-Students-Risk-Factor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 Factors Bingo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76530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Recap of Lesson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50613" y="4595495"/>
            <a:ext cx="14186774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Risk Factors &amp; Vulnerabilities: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65746" y="5540446"/>
            <a:ext cx="6357981" cy="4015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Poverty and/or homelessness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Interaction with foster care or juvenile justice systems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Lack of support networks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Gang involvement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History of running away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Low self-esteem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Being bullied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06001" y="5540446"/>
            <a:ext cx="6781800" cy="3470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59" lvl="1" indent="-457200" algn="just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Experience with discrimination due to race, gender, sexuality, etc.</a:t>
            </a:r>
          </a:p>
          <a:p>
            <a:pPr marL="759459" lvl="1" indent="-457200" algn="just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Family history of sexual abuse/violence</a:t>
            </a:r>
          </a:p>
          <a:p>
            <a:pPr marL="759459" lvl="1" indent="-457200" algn="just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Community or family history of trafficking or commercial sex exploitation</a:t>
            </a:r>
          </a:p>
          <a:p>
            <a:pPr marL="759459" lvl="1" indent="-457200" algn="just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Experiencing a traumatic event</a:t>
            </a:r>
          </a:p>
          <a:p>
            <a:pPr marL="759459" lvl="1" indent="-457200" algn="just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Being a sole provider for the family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27379" y="1382141"/>
            <a:ext cx="7833241" cy="2934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5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U.S. is the #1 consumer of sex trafficking.</a:t>
            </a:r>
          </a:p>
          <a:p>
            <a:pPr algn="ctr">
              <a:lnSpc>
                <a:spcPts val="3275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275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38% of sex trafficking victims are minors.</a:t>
            </a:r>
          </a:p>
          <a:p>
            <a:pPr algn="ctr">
              <a:lnSpc>
                <a:spcPts val="3275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275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Human trafficking is a $150 billion dollar industry.</a:t>
            </a:r>
          </a:p>
          <a:p>
            <a:pPr algn="ctr">
              <a:lnSpc>
                <a:spcPts val="3275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275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Only 2.7% of human trafficking cases are prosecuted.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980</Words>
  <Application>Microsoft Office PowerPoint</Application>
  <PresentationFormat>Custom</PresentationFormat>
  <Paragraphs>135</Paragraphs>
  <Slides>22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 (MS) Bold</vt:lpstr>
      <vt:lpstr>Arial</vt:lpstr>
      <vt:lpstr>Calibri (MS)</vt:lpstr>
      <vt:lpstr>Calibri</vt:lpstr>
      <vt:lpstr>Calibri (MS)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Teacher Lesson How Online Enticement Leads to Sex Trafficking</dc:title>
  <dc:creator>Joyce Pour-Azar</dc:creator>
  <cp:lastModifiedBy>Joyce Pour-Azar</cp:lastModifiedBy>
  <cp:revision>2</cp:revision>
  <dcterms:created xsi:type="dcterms:W3CDTF">2006-08-16T00:00:00Z</dcterms:created>
  <dcterms:modified xsi:type="dcterms:W3CDTF">2026-09-15T20:07:49Z</dcterms:modified>
  <dc:identifier>DAGY6KZ5B_Q</dc:identifier>
</cp:coreProperties>
</file>