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Calibri (MS)" panose="020B0604020202020204" charset="0"/>
      <p:regular r:id="rId21"/>
    </p:embeddedFont>
    <p:embeddedFont>
      <p:font typeface="Calibri (MS) Bold" panose="020B0604020202020204" charset="0"/>
      <p:regular r:id="rId22"/>
    </p:embeddedFont>
    <p:embeddedFont>
      <p:font typeface="Calibri (MS) Italics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230C29-15AD-4330-A78C-4B2922E439FA}" v="2" dt="2025-11-24T19:33:55.7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5" d="100"/>
          <a:sy n="35" d="100"/>
        </p:scale>
        <p:origin x="80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custSel modSld">
      <pc:chgData name="Megan Wilson" userId="4833c330-bb21-4a51-b524-eef8b134b0b1" providerId="ADAL" clId="{17E34592-B103-4D32-8966-D1DE2E1B8692}" dt="2025-12-02T20:34:29.456" v="83" actId="20577"/>
      <pc:docMkLst>
        <pc:docMk/>
      </pc:docMkLst>
      <pc:sldChg chg="modSp mod">
        <pc:chgData name="Megan Wilson" userId="4833c330-bb21-4a51-b524-eef8b134b0b1" providerId="ADAL" clId="{17E34592-B103-4D32-8966-D1DE2E1B8692}" dt="2025-11-24T19:32:15.622" v="0" actId="1036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4T19:32:15.622" v="0" actId="1036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9:32:29.378" v="4" actId="1036"/>
        <pc:sldMkLst>
          <pc:docMk/>
          <pc:sldMk cId="0" sldId="259"/>
        </pc:sldMkLst>
        <pc:spChg chg="mod">
          <ac:chgData name="Megan Wilson" userId="4833c330-bb21-4a51-b524-eef8b134b0b1" providerId="ADAL" clId="{17E34592-B103-4D32-8966-D1DE2E1B8692}" dt="2025-11-24T19:32:29.378" v="4" actId="1036"/>
          <ac:spMkLst>
            <pc:docMk/>
            <pc:sldMk cId="0" sldId="259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32:25.797" v="2" actId="207"/>
          <ac:spMkLst>
            <pc:docMk/>
            <pc:sldMk cId="0" sldId="259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9:32:39.960" v="9" actId="1035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4T19:32:39.960" v="9" actId="1035"/>
          <ac:spMkLst>
            <pc:docMk/>
            <pc:sldMk cId="0" sldId="260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32:36.912" v="6" actId="207"/>
          <ac:spMkLst>
            <pc:docMk/>
            <pc:sldMk cId="0" sldId="260"/>
            <ac:spMk id="8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19:33:22.035" v="14" actId="1076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4T19:32:45.639" v="10" actId="207"/>
          <ac:spMkLst>
            <pc:docMk/>
            <pc:sldMk cId="0" sldId="261"/>
            <ac:spMk id="8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19:33:22.035" v="14" actId="1076"/>
          <ac:picMkLst>
            <pc:docMk/>
            <pc:sldMk cId="0" sldId="261"/>
            <ac:picMk id="9" creationId="{C906DAE0-DC2A-B50F-79BE-12031CA23C7E}"/>
          </ac:picMkLst>
        </pc:picChg>
      </pc:sldChg>
      <pc:sldChg chg="addSp delSp modSp mod modAnim">
        <pc:chgData name="Megan Wilson" userId="4833c330-bb21-4a51-b524-eef8b134b0b1" providerId="ADAL" clId="{17E34592-B103-4D32-8966-D1DE2E1B8692}" dt="2025-11-24T19:34:08.523" v="22" actId="207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4T19:33:29.802" v="15" actId="1036"/>
          <ac:spMkLst>
            <pc:docMk/>
            <pc:sldMk cId="0" sldId="26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34:08.523" v="22" actId="207"/>
          <ac:spMkLst>
            <pc:docMk/>
            <pc:sldMk cId="0" sldId="263"/>
            <ac:spMk id="8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19:34:05.723" v="21" actId="1076"/>
          <ac:picMkLst>
            <pc:docMk/>
            <pc:sldMk cId="0" sldId="263"/>
            <ac:picMk id="9" creationId="{DD7E6026-371A-83D3-152E-6BE7F44B01C3}"/>
          </ac:picMkLst>
        </pc:picChg>
      </pc:sldChg>
      <pc:sldChg chg="modSp mod">
        <pc:chgData name="Megan Wilson" userId="4833c330-bb21-4a51-b524-eef8b134b0b1" providerId="ADAL" clId="{17E34592-B103-4D32-8966-D1DE2E1B8692}" dt="2025-11-24T19:34:23.321" v="24" actId="1036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4T19:34:23.321" v="24" actId="1036"/>
          <ac:spMkLst>
            <pc:docMk/>
            <pc:sldMk cId="0" sldId="266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34:20.120" v="23" actId="207"/>
          <ac:spMkLst>
            <pc:docMk/>
            <pc:sldMk cId="0" sldId="266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9:34:30.271" v="26" actId="207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24T19:34:26.892" v="25" actId="1036"/>
          <ac:spMkLst>
            <pc:docMk/>
            <pc:sldMk cId="0" sldId="267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34:30.271" v="26" actId="207"/>
          <ac:spMkLst>
            <pc:docMk/>
            <pc:sldMk cId="0" sldId="267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9:34:34.117" v="28" actId="1036"/>
        <pc:sldMkLst>
          <pc:docMk/>
          <pc:sldMk cId="0" sldId="268"/>
        </pc:sldMkLst>
        <pc:spChg chg="mod">
          <ac:chgData name="Megan Wilson" userId="4833c330-bb21-4a51-b524-eef8b134b0b1" providerId="ADAL" clId="{17E34592-B103-4D32-8966-D1DE2E1B8692}" dt="2025-11-24T19:34:34.117" v="28" actId="1036"/>
          <ac:spMkLst>
            <pc:docMk/>
            <pc:sldMk cId="0" sldId="268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34:24.659" v="63" actId="20577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4T19:34:38.846" v="30" actId="1036"/>
          <ac:spMkLst>
            <pc:docMk/>
            <pc:sldMk cId="0" sldId="269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34:24.659" v="63" actId="20577"/>
          <ac:spMkLst>
            <pc:docMk/>
            <pc:sldMk cId="0" sldId="269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9:34:47.912" v="33" actId="1036"/>
        <pc:sldMkLst>
          <pc:docMk/>
          <pc:sldMk cId="0" sldId="271"/>
        </pc:sldMkLst>
        <pc:spChg chg="mod">
          <ac:chgData name="Megan Wilson" userId="4833c330-bb21-4a51-b524-eef8b134b0b1" providerId="ADAL" clId="{17E34592-B103-4D32-8966-D1DE2E1B8692}" dt="2025-11-24T19:34:47.912" v="33" actId="1036"/>
          <ac:spMkLst>
            <pc:docMk/>
            <pc:sldMk cId="0" sldId="271"/>
            <ac:spMk id="5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9:34:53.545" v="35" actId="1036"/>
        <pc:sldMkLst>
          <pc:docMk/>
          <pc:sldMk cId="0" sldId="272"/>
        </pc:sldMkLst>
        <pc:spChg chg="mod">
          <ac:chgData name="Megan Wilson" userId="4833c330-bb21-4a51-b524-eef8b134b0b1" providerId="ADAL" clId="{17E34592-B103-4D32-8966-D1DE2E1B8692}" dt="2025-11-24T19:34:53.545" v="35" actId="1036"/>
          <ac:spMkLst>
            <pc:docMk/>
            <pc:sldMk cId="0" sldId="272"/>
            <ac:spMk id="5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34:29.456" v="83" actId="20577"/>
        <pc:sldMkLst>
          <pc:docMk/>
          <pc:sldMk cId="0" sldId="273"/>
        </pc:sldMkLst>
        <pc:spChg chg="mod">
          <ac:chgData name="Megan Wilson" userId="4833c330-bb21-4a51-b524-eef8b134b0b1" providerId="ADAL" clId="{17E34592-B103-4D32-8966-D1DE2E1B8692}" dt="2025-11-24T19:34:57.737" v="36" actId="207"/>
          <ac:spMkLst>
            <pc:docMk/>
            <pc:sldMk cId="0" sldId="273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35:02.333" v="38" actId="207"/>
          <ac:spMkLst>
            <pc:docMk/>
            <pc:sldMk cId="0" sldId="273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34:59.890" v="37" actId="207"/>
          <ac:spMkLst>
            <pc:docMk/>
            <pc:sldMk cId="0" sldId="27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35:06.579" v="40" actId="207"/>
          <ac:spMkLst>
            <pc:docMk/>
            <pc:sldMk cId="0" sldId="273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35:04.528" v="39" actId="207"/>
          <ac:spMkLst>
            <pc:docMk/>
            <pc:sldMk cId="0" sldId="273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34:29.456" v="83" actId="20577"/>
          <ac:spMkLst>
            <pc:docMk/>
            <pc:sldMk cId="0" sldId="273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9:35:14.202" v="43" actId="1036"/>
        <pc:sldMkLst>
          <pc:docMk/>
          <pc:sldMk cId="0" sldId="274"/>
        </pc:sldMkLst>
        <pc:spChg chg="mod">
          <ac:chgData name="Megan Wilson" userId="4833c330-bb21-4a51-b524-eef8b134b0b1" providerId="ADAL" clId="{17E34592-B103-4D32-8966-D1DE2E1B8692}" dt="2025-11-24T19:35:14.202" v="43" actId="1036"/>
          <ac:spMkLst>
            <pc:docMk/>
            <pc:sldMk cId="0" sldId="274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traffickin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onlineenticement#riskfactor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18061896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718061896?app_id=122963" TargetMode="Externa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ssingkids.org/content/dam/netsmartz/downloadable/Module%202.pdf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17550746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717550746?app_id=122963" TargetMode="Externa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ssingkids.org/content/dam/netsmartz/downloadable/Module%203opt.pdf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hom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hom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onnectforfreedom.org/wp-content/uploads/2024/04/Top-5-Quiz-Online-Safety-Online-Enticement.pptx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17550746" TargetMode="External"/><Relationship Id="rId7" Type="http://schemas.openxmlformats.org/officeDocument/2006/relationships/hyperlink" Target="https://connectforfreedom.org/wp-content/uploads/2024/04/Top-5-Quiz-Online-Safety-Online-Enticement-1.pptx" TargetMode="External"/><Relationship Id="rId2" Type="http://schemas.openxmlformats.org/officeDocument/2006/relationships/hyperlink" Target="https://vimeo.com/71806189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issingkids.org/content/dam/netsmartz/downloadable/Module%203opt.pdf" TargetMode="External"/><Relationship Id="rId5" Type="http://schemas.openxmlformats.org/officeDocument/2006/relationships/hyperlink" Target="https://www.missingkids.org/content/dam/netsmartz/downloadable/tipsheets/You_Sent_A_Sext_Now_What.pdf" TargetMode="External"/><Relationship Id="rId4" Type="http://schemas.openxmlformats.org/officeDocument/2006/relationships/hyperlink" Target="https://www.missingkids.org/content/dam/netsmartz/downloadable/Module%202.pdf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80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386384" y="8909123"/>
            <a:ext cx="11488574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EFEF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Protecting Yourself from Online Predators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55630" y="4871942"/>
            <a:ext cx="9798686" cy="709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159E9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Youth Engagement- Ages 11-12 (6th Grade)</a:t>
            </a:r>
          </a:p>
        </p:txBody>
      </p:sp>
      <p:sp>
        <p:nvSpPr>
          <p:cNvPr id="10" name="Freeform 10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40169" y="3110214"/>
            <a:ext cx="13207661" cy="246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Connect for Freedom is a 501(c)(3) nonprofit committed to providing free online safety and human trafficking awareness materials to youth-serving organizations and communities.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63996" y="60325"/>
            <a:ext cx="16057791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PREVENTION THROUGH EDUCATION IS THE SOLUTION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6026" y="1085940"/>
            <a:ext cx="4816284" cy="5593104"/>
          </a:xfrm>
          <a:custGeom>
            <a:avLst/>
            <a:gdLst/>
            <a:ahLst/>
            <a:cxnLst/>
            <a:rect l="l" t="t" r="r" b="b"/>
            <a:pathLst>
              <a:path w="4816284" h="5593104">
                <a:moveTo>
                  <a:pt x="0" y="0"/>
                </a:moveTo>
                <a:lnTo>
                  <a:pt x="4816285" y="0"/>
                </a:lnTo>
                <a:lnTo>
                  <a:pt x="4816285" y="5593105"/>
                </a:lnTo>
                <a:lnTo>
                  <a:pt x="0" y="55931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70" t="-10465" r="-1736" b="-112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469977" y="5135995"/>
            <a:ext cx="4512334" cy="3086100"/>
            <a:chOff x="0" y="0"/>
            <a:chExt cx="1188434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88434" cy="812800"/>
            </a:xfrm>
            <a:custGeom>
              <a:avLst/>
              <a:gdLst/>
              <a:ahLst/>
              <a:cxnLst/>
              <a:rect l="l" t="t" r="r" b="b"/>
              <a:pathLst>
                <a:path w="1188434" h="812800">
                  <a:moveTo>
                    <a:pt x="0" y="0"/>
                  </a:moveTo>
                  <a:lnTo>
                    <a:pt x="1188434" y="0"/>
                  </a:lnTo>
                  <a:lnTo>
                    <a:pt x="118843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188434" cy="88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151929" y="1555265"/>
            <a:ext cx="11255528" cy="6723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Vulnerabilities Offenders Prey On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Online Red Flags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Auroris Media “Sextortion Module 2" Video (6 min.)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Discussion Questions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Auroris Media “Sextortion Module 3" Video (6 min.)</a:t>
            </a:r>
          </a:p>
          <a:p>
            <a:pPr marL="1640841" lvl="2" indent="-546947" algn="just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Discussion Questions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Privacy Suggestions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Additional Reminders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NCMEC Handout: You Sent a Sext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Activity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05526" y="315368"/>
            <a:ext cx="1137285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23041" y="35015"/>
            <a:ext cx="4429244" cy="105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Lesson Outline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2332" y="5038725"/>
            <a:ext cx="4283673" cy="1024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Protecting Yourself from Online Predators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30275"/>
            <a:chOff x="0" y="0"/>
            <a:chExt cx="4816593" cy="2450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45011"/>
            </a:xfrm>
            <a:custGeom>
              <a:avLst/>
              <a:gdLst/>
              <a:ahLst/>
              <a:cxnLst/>
              <a:rect l="l" t="t" r="r" b="b"/>
              <a:pathLst>
                <a:path w="4816592" h="245011">
                  <a:moveTo>
                    <a:pt x="0" y="0"/>
                  </a:moveTo>
                  <a:lnTo>
                    <a:pt x="4816592" y="0"/>
                  </a:lnTo>
                  <a:lnTo>
                    <a:pt x="4816592" y="245011"/>
                  </a:lnTo>
                  <a:lnTo>
                    <a:pt x="0" y="2450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21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05376" y="2550058"/>
            <a:ext cx="9903359" cy="5186884"/>
          </a:xfrm>
          <a:custGeom>
            <a:avLst/>
            <a:gdLst/>
            <a:ahLst/>
            <a:cxnLst/>
            <a:rect l="l" t="t" r="r" b="b"/>
            <a:pathLst>
              <a:path w="9903359" h="5186884">
                <a:moveTo>
                  <a:pt x="0" y="0"/>
                </a:moveTo>
                <a:lnTo>
                  <a:pt x="9903358" y="0"/>
                </a:lnTo>
                <a:lnTo>
                  <a:pt x="9903358" y="5186884"/>
                </a:lnTo>
                <a:lnTo>
                  <a:pt x="0" y="51868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0" y="-158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Vulnerabilities Offenders Prey 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633974" y="2435758"/>
            <a:ext cx="7253288" cy="527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Lack of supportive family and friends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Familial history of abuse, addiction, or mental health issues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History of running away from home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Financial instability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Low self-esteem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History of trauma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Involvement in child welfare or juvenile justice system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Nonacceptance of sexual orientation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45567" y="9791700"/>
            <a:ext cx="5746433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missingkids.org/theissues/traffick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https://www.missingkids.org/theissues/trafficking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30275"/>
            <a:chOff x="0" y="0"/>
            <a:chExt cx="4816593" cy="2450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45011"/>
            </a:xfrm>
            <a:custGeom>
              <a:avLst/>
              <a:gdLst/>
              <a:ahLst/>
              <a:cxnLst/>
              <a:rect l="l" t="t" r="r" b="b"/>
              <a:pathLst>
                <a:path w="4816592" h="245011">
                  <a:moveTo>
                    <a:pt x="0" y="0"/>
                  </a:moveTo>
                  <a:lnTo>
                    <a:pt x="4816592" y="0"/>
                  </a:lnTo>
                  <a:lnTo>
                    <a:pt x="4816592" y="245011"/>
                  </a:lnTo>
                  <a:lnTo>
                    <a:pt x="0" y="2450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21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53870" y="2789299"/>
            <a:ext cx="9421039" cy="4708403"/>
          </a:xfrm>
          <a:custGeom>
            <a:avLst/>
            <a:gdLst/>
            <a:ahLst/>
            <a:cxnLst/>
            <a:rect l="l" t="t" r="r" b="b"/>
            <a:pathLst>
              <a:path w="9421039" h="4708403">
                <a:moveTo>
                  <a:pt x="0" y="0"/>
                </a:moveTo>
                <a:lnTo>
                  <a:pt x="9421039" y="0"/>
                </a:lnTo>
                <a:lnTo>
                  <a:pt x="9421039" y="4708402"/>
                </a:lnTo>
                <a:lnTo>
                  <a:pt x="0" y="47084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1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0" y="-38100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Online Red Flags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689781" y="2197802"/>
            <a:ext cx="7253288" cy="6324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Asks you personal questions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Initiates conversations about sex and intimacy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Sends you inappropriate pictures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Asks for pictures of you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Makes you feel uncomfortable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Tries to meet in real life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Wants to follow all your social media accounts on multiple apps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Gets mad at you if you’re not online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Isolates you from your friends and family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Talks badly about other people in your life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91892" y="9789929"/>
            <a:ext cx="6252508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missingkids.org/theissues/onlineenticement#riskfacto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https://www.missingkids.org/theissues/onlineenticement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984119" y="-109452"/>
            <a:ext cx="12319763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Auroris Media “Sextortion Module 2” Video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463801" y="9566368"/>
            <a:ext cx="2148036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6:29 minutes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28743" y="9700670"/>
            <a:ext cx="3630513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vimeo.com/71806189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https://vimeo.com/718061896</a:t>
            </a:r>
          </a:p>
        </p:txBody>
      </p:sp>
      <p:pic>
        <p:nvPicPr>
          <p:cNvPr id="9" name="Online Media 8" title="Sextortion Module 2">
            <a:hlinkClick r:id="" action="ppaction://media"/>
            <a:extLst>
              <a:ext uri="{FF2B5EF4-FFF2-40B4-BE49-F238E27FC236}">
                <a16:creationId xmlns:a16="http://schemas.microsoft.com/office/drawing/2014/main" id="{C906DAE0-DC2A-B50F-79BE-12031CA23C7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68448" y="877950"/>
            <a:ext cx="15151100" cy="8535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3759"/>
            <a:ext cx="18288000" cy="972682"/>
            <a:chOff x="0" y="0"/>
            <a:chExt cx="4816593" cy="256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56180"/>
            </a:xfrm>
            <a:custGeom>
              <a:avLst/>
              <a:gdLst/>
              <a:ahLst/>
              <a:cxnLst/>
              <a:rect l="l" t="t" r="r" b="b"/>
              <a:pathLst>
                <a:path w="4816592" h="256180">
                  <a:moveTo>
                    <a:pt x="0" y="0"/>
                  </a:moveTo>
                  <a:lnTo>
                    <a:pt x="4816592" y="0"/>
                  </a:lnTo>
                  <a:lnTo>
                    <a:pt x="4816592" y="256180"/>
                  </a:lnTo>
                  <a:lnTo>
                    <a:pt x="0" y="25618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323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18104" y="-109452"/>
            <a:ext cx="15851791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Auroris Media “Sextortion Module 2” Discussion Guide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85978" y="4327525"/>
            <a:ext cx="12116043" cy="147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Click </a:t>
            </a:r>
            <a:r>
              <a:rPr lang="en-US" sz="3999" i="1" u="sng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hlinkClick r:id="rId2" tooltip="https://www.missingkids.org/content/dam/netsmartz/downloadable/Module%202.pdf"/>
              </a:rPr>
              <a:t>here</a:t>
            </a:r>
            <a:r>
              <a:rPr lang="en-US" sz="39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to access Auroris Media and NCMEC “Sextortion Module 2” Discussion Guide and questions.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097720" y="-92075"/>
            <a:ext cx="1209256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Auroris</a:t>
            </a: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Media “Sextortion Module 3" Video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463801" y="9566368"/>
            <a:ext cx="2148036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5:52 minutes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28743" y="9700670"/>
            <a:ext cx="3630513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vimeo.com/71755074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https://vimeo.com/717550746</a:t>
            </a:r>
          </a:p>
        </p:txBody>
      </p:sp>
      <p:pic>
        <p:nvPicPr>
          <p:cNvPr id="9" name="Online Media 8" title="Sextortion Module 3">
            <a:hlinkClick r:id="" action="ppaction://media"/>
            <a:extLst>
              <a:ext uri="{FF2B5EF4-FFF2-40B4-BE49-F238E27FC236}">
                <a16:creationId xmlns:a16="http://schemas.microsoft.com/office/drawing/2014/main" id="{DD7E6026-371A-83D3-152E-6BE7F44B01C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85523" y="968375"/>
            <a:ext cx="15116953" cy="85158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3759"/>
            <a:ext cx="18288000" cy="972682"/>
            <a:chOff x="0" y="0"/>
            <a:chExt cx="4816593" cy="256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56180"/>
            </a:xfrm>
            <a:custGeom>
              <a:avLst/>
              <a:gdLst/>
              <a:ahLst/>
              <a:cxnLst/>
              <a:rect l="l" t="t" r="r" b="b"/>
              <a:pathLst>
                <a:path w="4816592" h="256180">
                  <a:moveTo>
                    <a:pt x="0" y="0"/>
                  </a:moveTo>
                  <a:lnTo>
                    <a:pt x="4816592" y="0"/>
                  </a:lnTo>
                  <a:lnTo>
                    <a:pt x="4816592" y="256180"/>
                  </a:lnTo>
                  <a:lnTo>
                    <a:pt x="0" y="25618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323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18104" y="-109452"/>
            <a:ext cx="15851791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Auroris Media “Sextortion Module 3” Discussion Guide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85978" y="4327525"/>
            <a:ext cx="12116043" cy="147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Click </a:t>
            </a:r>
            <a:r>
              <a:rPr lang="en-US" sz="3999" i="1" u="sng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hlinkClick r:id="rId2" tooltip="https://www.missingkids.org/content/dam/netsmartz/downloadable/Module%203opt.pdf"/>
              </a:rPr>
              <a:t>here</a:t>
            </a:r>
            <a:r>
              <a:rPr lang="en-US" sz="39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to access Auroris Media and NCMEC “Sextortion Module 3” Discussion Guide and questions.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28664" y="2976667"/>
            <a:ext cx="7288591" cy="4956231"/>
          </a:xfrm>
          <a:custGeom>
            <a:avLst/>
            <a:gdLst/>
            <a:ahLst/>
            <a:cxnLst/>
            <a:rect l="l" t="t" r="r" b="b"/>
            <a:pathLst>
              <a:path w="7288591" h="4956231">
                <a:moveTo>
                  <a:pt x="0" y="0"/>
                </a:moveTo>
                <a:lnTo>
                  <a:pt x="7288591" y="0"/>
                </a:lnTo>
                <a:lnTo>
                  <a:pt x="7288591" y="4956231"/>
                </a:lnTo>
                <a:lnTo>
                  <a:pt x="0" y="49562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0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486823" y="-74612"/>
            <a:ext cx="5314355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Privacy Suggestions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37189" y="1679453"/>
            <a:ext cx="9025413" cy="7483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Have a different password for each account.</a:t>
            </a:r>
          </a:p>
          <a:p>
            <a:pPr algn="ctr">
              <a:lnSpc>
                <a:spcPts val="3936"/>
              </a:lnSpc>
            </a:pPr>
            <a:endParaRPr lang="en-US" sz="3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Use privacy settings.</a:t>
            </a:r>
          </a:p>
          <a:p>
            <a:pPr algn="ctr">
              <a:lnSpc>
                <a:spcPts val="3936"/>
              </a:lnSpc>
            </a:pPr>
            <a:endParaRPr lang="en-US" sz="3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Choose carefully who you friend.</a:t>
            </a:r>
          </a:p>
          <a:p>
            <a:pPr algn="ctr">
              <a:lnSpc>
                <a:spcPts val="3936"/>
              </a:lnSpc>
            </a:pPr>
            <a:endParaRPr lang="en-US" sz="3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Limit access to your location.</a:t>
            </a:r>
          </a:p>
          <a:p>
            <a:pPr algn="ctr">
              <a:lnSpc>
                <a:spcPts val="3936"/>
              </a:lnSpc>
            </a:pPr>
            <a:endParaRPr lang="en-US" sz="3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Look for the lock symbol or “https”.</a:t>
            </a:r>
          </a:p>
          <a:p>
            <a:pPr algn="ctr">
              <a:lnSpc>
                <a:spcPts val="3936"/>
              </a:lnSpc>
            </a:pPr>
            <a:endParaRPr lang="en-US" sz="3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Don’t share any personal information online.</a:t>
            </a:r>
          </a:p>
          <a:p>
            <a:pPr algn="ctr">
              <a:lnSpc>
                <a:spcPts val="3936"/>
              </a:lnSpc>
            </a:pPr>
            <a:endParaRPr lang="en-US" sz="3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Don’t share passwords.</a:t>
            </a:r>
          </a:p>
          <a:p>
            <a:pPr algn="ctr">
              <a:lnSpc>
                <a:spcPts val="3936"/>
              </a:lnSpc>
            </a:pPr>
            <a:endParaRPr lang="en-US" sz="3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Don’t share or forward explicit content.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19225" y="9708785"/>
            <a:ext cx="11449551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Source: Kent Place &amp; Connect for Freedom Workshop 2023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3314666"/>
            <a:ext cx="6287322" cy="3540159"/>
          </a:xfrm>
          <a:custGeom>
            <a:avLst/>
            <a:gdLst/>
            <a:ahLst/>
            <a:cxnLst/>
            <a:rect l="l" t="t" r="r" b="b"/>
            <a:pathLst>
              <a:path w="6287322" h="3540159">
                <a:moveTo>
                  <a:pt x="0" y="0"/>
                </a:moveTo>
                <a:lnTo>
                  <a:pt x="6287322" y="0"/>
                </a:lnTo>
                <a:lnTo>
                  <a:pt x="6287322" y="3540159"/>
                </a:lnTo>
                <a:lnTo>
                  <a:pt x="0" y="35401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282556" y="-15875"/>
            <a:ext cx="5722888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Additional Reminders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07131" y="3270250"/>
            <a:ext cx="8729068" cy="358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Take screenshots </a:t>
            </a: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of anything that looks or feels dangerous.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Block individuals </a:t>
            </a: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who exhibit inappropriate or predatory behavior.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19225" y="9743503"/>
            <a:ext cx="11449551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missingkids.org/netsmartz/ho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https://www.missingkids.org/netsmartz/home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48164" y="2584141"/>
            <a:ext cx="5559979" cy="5476820"/>
          </a:xfrm>
          <a:custGeom>
            <a:avLst/>
            <a:gdLst/>
            <a:ahLst/>
            <a:cxnLst/>
            <a:rect l="l" t="t" r="r" b="b"/>
            <a:pathLst>
              <a:path w="5559979" h="5476820">
                <a:moveTo>
                  <a:pt x="0" y="0"/>
                </a:moveTo>
                <a:lnTo>
                  <a:pt x="5559979" y="0"/>
                </a:lnTo>
                <a:lnTo>
                  <a:pt x="5559979" y="5476819"/>
                </a:lnTo>
                <a:lnTo>
                  <a:pt x="0" y="54768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49" r="-252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282556" y="-15875"/>
            <a:ext cx="5722888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Additional Reminders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19225" y="9708785"/>
            <a:ext cx="11449551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missingkids.org/netsmartz/ho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https://www.missingkids.org/netsmartz/home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52962" y="2923501"/>
            <a:ext cx="9206338" cy="499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File a report with the police, </a:t>
            </a: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offering as much information as possible about who is involved and in what ways. </a:t>
            </a:r>
          </a:p>
          <a:p>
            <a:pPr algn="ctr">
              <a:lnSpc>
                <a:spcPts val="5599"/>
              </a:lnSpc>
            </a:pPr>
            <a:endParaRPr lang="en-US" sz="39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Call a Cybertipline </a:t>
            </a: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to report potential abuse or exploitation and receive additional recommendations for action steps.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-158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158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728533" y="3668713"/>
            <a:ext cx="10830934" cy="274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dirty="0">
                <a:latin typeface="Calibri (MS)"/>
                <a:ea typeface="Calibri (MS)"/>
                <a:cs typeface="Calibri (MS)"/>
                <a:sym typeface="Calibri (MS)"/>
                <a:hlinkClick r:id="rId2" tooltip="https://connectforfreedom.org/wp-content/uploads/2024/04/Top-5-Quiz-Online-Safety-Online-Enticement.ppt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 recommend playing </a:t>
            </a:r>
          </a:p>
          <a:p>
            <a:pPr algn="ctr">
              <a:lnSpc>
                <a:spcPts val="7000"/>
              </a:lnSpc>
            </a:pPr>
            <a:r>
              <a:rPr lang="en-US" sz="5000" u="sng" dirty="0">
                <a:latin typeface="Calibri (MS)"/>
                <a:ea typeface="Calibri (MS)"/>
                <a:cs typeface="Calibri (MS)"/>
                <a:sym typeface="Calibri (MS)"/>
                <a:hlinkClick r:id="rId2" tooltip="https://connectforfreedom.org/wp-content/uploads/2024/04/Top-5-Quiz-Online-Safety-Online-Enticement.ppt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Top 5 Quiz </a:t>
            </a:r>
          </a:p>
          <a:p>
            <a:pPr algn="ctr">
              <a:lnSpc>
                <a:spcPts val="7000"/>
              </a:lnSpc>
            </a:pPr>
            <a:r>
              <a:rPr lang="en-US" sz="5000" u="sng" dirty="0">
                <a:latin typeface="Calibri (MS)"/>
                <a:ea typeface="Calibri (MS)"/>
                <a:cs typeface="Calibri (MS)"/>
                <a:sym typeface="Calibri (MS)"/>
                <a:hlinkClick r:id="rId2" tooltip="https://connectforfreedom.org/wp-content/uploads/2024/04/Top-5-Quiz-Online-Safety-Online-Enticement.ppt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Safety &amp; Online Enticement.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42314" y="1527011"/>
            <a:ext cx="6003372" cy="7232978"/>
          </a:xfrm>
          <a:custGeom>
            <a:avLst/>
            <a:gdLst/>
            <a:ahLst/>
            <a:cxnLst/>
            <a:rect l="l" t="t" r="r" b="b"/>
            <a:pathLst>
              <a:path w="6003372" h="7232978">
                <a:moveTo>
                  <a:pt x="0" y="0"/>
                </a:moveTo>
                <a:lnTo>
                  <a:pt x="6003372" y="0"/>
                </a:lnTo>
                <a:lnTo>
                  <a:pt x="6003372" y="7232978"/>
                </a:lnTo>
                <a:lnTo>
                  <a:pt x="0" y="723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271492" y="-92075"/>
            <a:ext cx="7745016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 Handout from NCMEC</a:t>
            </a:r>
          </a:p>
        </p:txBody>
      </p:sp>
      <p:sp>
        <p:nvSpPr>
          <p:cNvPr id="6" name="Freeform 6"/>
          <p:cNvSpPr/>
          <p:nvPr/>
        </p:nvSpPr>
        <p:spPr>
          <a:xfrm>
            <a:off x="3487091" y="1130779"/>
            <a:ext cx="11313817" cy="8785103"/>
          </a:xfrm>
          <a:custGeom>
            <a:avLst/>
            <a:gdLst/>
            <a:ahLst/>
            <a:cxnLst/>
            <a:rect l="l" t="t" r="r" b="b"/>
            <a:pathLst>
              <a:path w="11313817" h="8785103">
                <a:moveTo>
                  <a:pt x="0" y="0"/>
                </a:moveTo>
                <a:lnTo>
                  <a:pt x="11313818" y="0"/>
                </a:lnTo>
                <a:lnTo>
                  <a:pt x="11313818" y="8785103"/>
                </a:lnTo>
                <a:lnTo>
                  <a:pt x="0" y="87851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271492" y="-92075"/>
            <a:ext cx="7745016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 Handout from NCMEC</a:t>
            </a:r>
          </a:p>
        </p:txBody>
      </p:sp>
      <p:sp>
        <p:nvSpPr>
          <p:cNvPr id="6" name="Freeform 6"/>
          <p:cNvSpPr/>
          <p:nvPr/>
        </p:nvSpPr>
        <p:spPr>
          <a:xfrm>
            <a:off x="3256091" y="1028700"/>
            <a:ext cx="11775819" cy="9148728"/>
          </a:xfrm>
          <a:custGeom>
            <a:avLst/>
            <a:gdLst/>
            <a:ahLst/>
            <a:cxnLst/>
            <a:rect l="l" t="t" r="r" b="b"/>
            <a:pathLst>
              <a:path w="11775819" h="9148728">
                <a:moveTo>
                  <a:pt x="0" y="0"/>
                </a:moveTo>
                <a:lnTo>
                  <a:pt x="11775818" y="0"/>
                </a:lnTo>
                <a:lnTo>
                  <a:pt x="11775818" y="9148728"/>
                </a:lnTo>
                <a:lnTo>
                  <a:pt x="0" y="91487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18716" y="333693"/>
            <a:ext cx="6450568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Links to Lesson Materials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89624" y="1910199"/>
            <a:ext cx="8108752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 err="1">
                <a:latin typeface="Calibri (MS)"/>
                <a:ea typeface="Calibri (MS)"/>
                <a:cs typeface="Calibri (MS)"/>
                <a:sym typeface="Calibri (MS)"/>
              </a:rPr>
              <a:t>Auroris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 Media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2" tooltip="https://vimeo.com/71806189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“Sextortion Module 2” Video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89624" y="4489569"/>
            <a:ext cx="8108752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 err="1">
                <a:latin typeface="Calibri (MS)"/>
                <a:ea typeface="Calibri (MS)"/>
                <a:cs typeface="Calibri (MS)"/>
                <a:sym typeface="Calibri (MS)"/>
              </a:rPr>
              <a:t>Auroris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 Media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3" tooltip="https://vimeo.com/71755074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“Sextortion Module 3” Video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94955" y="3199884"/>
            <a:ext cx="12098089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 err="1">
                <a:latin typeface="Calibri (MS)"/>
                <a:ea typeface="Calibri (MS)"/>
                <a:cs typeface="Calibri (MS)"/>
                <a:sym typeface="Calibri (MS)"/>
              </a:rPr>
              <a:t>Auroris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 Media &amp; NCMEC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4" tooltip="https://www.missingkids.org/content/dam/netsmartz/downloadable/Module%202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“Sextortion Module 2” Discussion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 Guide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15099" y="7068939"/>
            <a:ext cx="6457801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NCMEC “You Sent a Sext”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5" tooltip="https://www.missingkids.org/content/dam/netsmartz/downloadable/tipsheets/You_Sent_A_Sext_Now_What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Handout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94955" y="5779254"/>
            <a:ext cx="12098089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 err="1">
                <a:latin typeface="Calibri (MS)"/>
                <a:ea typeface="Calibri (MS)"/>
                <a:cs typeface="Calibri (MS)"/>
                <a:sym typeface="Calibri (MS)"/>
              </a:rPr>
              <a:t>Auroris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 Media &amp; NCMEC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6" tooltip="https://www.missingkids.org/content/dam/netsmartz/downloadable/Module%203opt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“Sextortion Module 3” Discussion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 Guide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48794" y="8358624"/>
            <a:ext cx="12590413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7" tooltip="https://connectforfreedom.org/wp-content/uploads/2024/04/Top-5-Quiz-Online-Safety-Online-Enticement-1.ppt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Top 5 Quiz Online Safety &amp; Online Enticement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-920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Recap of Lesson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7596" y="1201823"/>
            <a:ext cx="14186774" cy="54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Vulnerabilities that offenders prey on: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019" y="2130828"/>
            <a:ext cx="7075774" cy="252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Lack of supportive family and friends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Familial history of abuse, addiction, or mental health issues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History of running away from home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Financial instability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656417" y="2130828"/>
            <a:ext cx="6602883" cy="252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Low self-esteem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History of trauma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Involvement in child welfare or juvenile justice system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Nonacceptance of sexual orientation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95580" y="4807585"/>
            <a:ext cx="2496840" cy="54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Online red flags: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63065" y="5805264"/>
            <a:ext cx="6480935" cy="252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Someone sending inappropriate pictures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Talking to you about sex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Asking for pictures of you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Trying to meet up in real life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656417" y="5805264"/>
            <a:ext cx="6368561" cy="1538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Following all your profiles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Asking a lot of personal questions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Getting mad if you aren’t online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662</Words>
  <Application>Microsoft Office PowerPoint</Application>
  <PresentationFormat>Custom</PresentationFormat>
  <Paragraphs>108</Paragraphs>
  <Slides>19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 (MS) Italics</vt:lpstr>
      <vt:lpstr>Calibri</vt:lpstr>
      <vt:lpstr>Calibri (MS) Bold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Teacher Lesson Protecting Yourself Online</dc:title>
  <dc:creator>Joyce Pour-Azar</dc:creator>
  <cp:lastModifiedBy>Joyce Pour-Azar</cp:lastModifiedBy>
  <cp:revision>2</cp:revision>
  <dcterms:created xsi:type="dcterms:W3CDTF">2006-08-16T00:00:00Z</dcterms:created>
  <dcterms:modified xsi:type="dcterms:W3CDTF">2026-09-15T19:49:38Z</dcterms:modified>
  <dc:identifier>DAGdC-YPHgo</dc:identifier>
</cp:coreProperties>
</file>