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 (MS) Italics" panose="020B0604020202020204" charset="0"/>
      <p:regular r:id="rId27"/>
    </p:embeddedFont>
  </p:embeddedFontLst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C4A0B1-2665-47F4-93E6-29EB23121C6B}" v="2" dt="2025-11-24T21:13:17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 sldOrd">
      <pc:chgData name="Megan Wilson" userId="4833c330-bb21-4a51-b524-eef8b134b0b1" providerId="ADAL" clId="{17E34592-B103-4D32-8966-D1DE2E1B8692}" dt="2025-12-02T20:50:33.837" v="201" actId="20577"/>
      <pc:docMkLst>
        <pc:docMk/>
      </pc:docMkLst>
      <pc:sldChg chg="modSp mod">
        <pc:chgData name="Megan Wilson" userId="4833c330-bb21-4a51-b524-eef8b134b0b1" providerId="ADAL" clId="{17E34592-B103-4D32-8966-D1DE2E1B8692}" dt="2025-11-24T18:55:35.321" v="123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55:35.321" v="123" actId="1076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6:45.200" v="70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0T13:16:45.200" v="70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6:27.888" v="66" actId="255"/>
          <ac:spMkLst>
            <pc:docMk/>
            <pc:sldMk cId="0" sldId="257"/>
            <ac:spMk id="6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0T13:16:32.509" v="67" actId="1076"/>
          <ac:grpSpMkLst>
            <pc:docMk/>
            <pc:sldMk cId="0" sldId="257"/>
            <ac:grpSpMk id="2" creationId="{00000000-0000-0000-0000-000000000000}"/>
          </ac:grpSpMkLst>
        </pc:grpChg>
      </pc:sldChg>
      <pc:sldChg chg="modSp mod ord">
        <pc:chgData name="Megan Wilson" userId="4833c330-bb21-4a51-b524-eef8b134b0b1" providerId="ADAL" clId="{17E34592-B103-4D32-8966-D1DE2E1B8692}" dt="2025-11-24T18:55:39.694" v="124" actId="20577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55:39.694" v="124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6:50.320" v="71" actId="255"/>
          <ac:spMkLst>
            <pc:docMk/>
            <pc:sldMk cId="0" sldId="258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7:13.179" v="75" actId="1035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0T13:17:13.179" v="75" actId="103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4:45.212" v="3" actId="20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7:03.237" v="73" actId="255"/>
          <ac:spMkLst>
            <pc:docMk/>
            <pc:sldMk cId="0" sldId="259"/>
            <ac:spMk id="14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7:18.535" v="76" actId="255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0T13:17:18.535" v="76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4:49.641" v="4" actId="207"/>
          <ac:spMkLst>
            <pc:docMk/>
            <pc:sldMk cId="0" sldId="260"/>
            <ac:spMk id="10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7:36.305" v="79" actId="1076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0T13:17:27.439" v="77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5:05.147" v="9" actId="20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7:31.927" v="78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7:36.305" v="79" actId="1076"/>
          <ac:spMkLst>
            <pc:docMk/>
            <pc:sldMk cId="0" sldId="261"/>
            <ac:spMk id="14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7:48" v="81" actId="25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0T13:17:48" v="81" actId="255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7:44.329" v="80" actId="255"/>
          <ac:spMkLst>
            <pc:docMk/>
            <pc:sldMk cId="0" sldId="262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5:10.756" v="10" actId="207"/>
          <ac:spMkLst>
            <pc:docMk/>
            <pc:sldMk cId="0" sldId="262"/>
            <ac:spMk id="13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8:06.756" v="84" actId="255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0T13:17:57.507" v="82" actId="255"/>
          <ac:spMkLst>
            <pc:docMk/>
            <pc:sldMk cId="0" sldId="263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8:03.309" v="83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5:21.926" v="15" actId="207"/>
          <ac:spMkLst>
            <pc:docMk/>
            <pc:sldMk cId="0" sldId="263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8:06.756" v="84" actId="255"/>
          <ac:spMkLst>
            <pc:docMk/>
            <pc:sldMk cId="0" sldId="263"/>
            <ac:spMk id="11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3:18:15.542" v="85" actId="255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0T13:18:15.542" v="85" actId="255"/>
          <ac:spMkLst>
            <pc:docMk/>
            <pc:sldMk cId="0" sldId="264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5:27.202" v="16" actId="207"/>
          <ac:spMkLst>
            <pc:docMk/>
            <pc:sldMk cId="0" sldId="264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0T12:46:29.769" v="25" actId="1076"/>
          <ac:picMkLst>
            <pc:docMk/>
            <pc:sldMk cId="0" sldId="264"/>
            <ac:picMk id="8" creationId="{F6B0DF11-7FD7-31B1-ACC1-3BF2786A903D}"/>
          </ac:picMkLst>
        </pc:picChg>
      </pc:sldChg>
      <pc:sldChg chg="modSp mod">
        <pc:chgData name="Megan Wilson" userId="4833c330-bb21-4a51-b524-eef8b134b0b1" providerId="ADAL" clId="{17E34592-B103-4D32-8966-D1DE2E1B8692}" dt="2025-11-20T13:18:43.668" v="90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0T13:18:34.258" v="88" actId="103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8:43.668" v="90" actId="1076"/>
          <ac:spMkLst>
            <pc:docMk/>
            <pc:sldMk cId="0" sldId="265"/>
            <ac:spMk id="6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0T13:18:30.872" v="87" actId="14100"/>
          <ac:grpSpMkLst>
            <pc:docMk/>
            <pc:sldMk cId="0" sldId="265"/>
            <ac:grpSpMk id="2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0T13:18:55.323" v="94" actId="103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0T13:18:55.323" v="94" actId="1036"/>
          <ac:spMkLst>
            <pc:docMk/>
            <pc:sldMk cId="0" sldId="266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6:34.985" v="26" actId="207"/>
          <ac:spMkLst>
            <pc:docMk/>
            <pc:sldMk cId="0" sldId="266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9:09.583" v="96" actId="255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0T13:19:00.013" v="95" actId="255"/>
          <ac:spMkLst>
            <pc:docMk/>
            <pc:sldMk cId="0" sldId="26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9:09.583" v="96" actId="255"/>
          <ac:spMkLst>
            <pc:docMk/>
            <pc:sldMk cId="0" sldId="267"/>
            <ac:spMk id="6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1:13:21.480" v="137" actId="20577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0T13:19:22.771" v="98" actId="255"/>
          <ac:spMkLst>
            <pc:docMk/>
            <pc:sldMk cId="0" sldId="268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9:18.499" v="97" actId="255"/>
          <ac:spMkLst>
            <pc:docMk/>
            <pc:sldMk cId="0" sldId="268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1:13:21.480" v="137" actId="20577"/>
          <ac:spMkLst>
            <pc:docMk/>
            <pc:sldMk cId="0" sldId="268"/>
            <ac:spMk id="10" creationId="{6C6B9378-911C-7FBB-A005-BE2E845AB2C8}"/>
          </ac:spMkLst>
        </pc:spChg>
      </pc:sldChg>
      <pc:sldChg chg="modSp mod">
        <pc:chgData name="Megan Wilson" userId="4833c330-bb21-4a51-b524-eef8b134b0b1" providerId="ADAL" clId="{17E34592-B103-4D32-8966-D1DE2E1B8692}" dt="2025-11-20T13:19:27.639" v="99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0T13:19:27.639" v="99" actId="255"/>
          <ac:spMkLst>
            <pc:docMk/>
            <pc:sldMk cId="0" sldId="26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6:53.607" v="30" actId="207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9:43.993" v="101" actId="255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0T13:19:36.362" v="100" actId="255"/>
          <ac:spMkLst>
            <pc:docMk/>
            <pc:sldMk cId="0" sldId="27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7:04.300" v="33" actId="207"/>
          <ac:spMkLst>
            <pc:docMk/>
            <pc:sldMk cId="0" sldId="27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9:43.993" v="101" actId="255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19:58.002" v="103" actId="255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0T13:19:51.543" v="102" actId="255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47:10.247" v="34" actId="207"/>
          <ac:spMkLst>
            <pc:docMk/>
            <pc:sldMk cId="0" sldId="27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19:58.002" v="103" actId="255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0:04.564" v="104" actId="255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0T13:20:04.564" v="104" actId="255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0:29.096" v="181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0T13:20:09.477" v="105" actId="255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0:29.096" v="181" actId="20577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0:30.298" v="109" actId="255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0T13:20:30.298" v="109" actId="255"/>
          <ac:spMkLst>
            <pc:docMk/>
            <pc:sldMk cId="0" sldId="275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0:33.837" v="201" actId="20577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0T13:20:35.084" v="110" actId="255"/>
          <ac:spMkLst>
            <pc:docMk/>
            <pc:sldMk cId="0" sldId="276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1:04.714" v="118" actId="255"/>
          <ac:spMkLst>
            <pc:docMk/>
            <pc:sldMk cId="0" sldId="276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43.798" v="112" actId="255"/>
          <ac:spMkLst>
            <pc:docMk/>
            <pc:sldMk cId="0" sldId="276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0:33.837" v="201" actId="20577"/>
          <ac:spMkLst>
            <pc:docMk/>
            <pc:sldMk cId="0" sldId="276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40.486" v="111" actId="255"/>
          <ac:spMkLst>
            <pc:docMk/>
            <pc:sldMk cId="0" sldId="27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47.203" v="113" actId="255"/>
          <ac:spMkLst>
            <pc:docMk/>
            <pc:sldMk cId="0" sldId="276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50.900" v="114" actId="255"/>
          <ac:spMkLst>
            <pc:docMk/>
            <pc:sldMk cId="0" sldId="27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54.425" v="115" actId="255"/>
          <ac:spMkLst>
            <pc:docMk/>
            <pc:sldMk cId="0" sldId="276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0:57.849" v="116" actId="255"/>
          <ac:spMkLst>
            <pc:docMk/>
            <pc:sldMk cId="0" sldId="276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1:01.570" v="117" actId="255"/>
          <ac:spMkLst>
            <pc:docMk/>
            <pc:sldMk cId="0" sldId="276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1:16.346" v="120" actId="255"/>
        <pc:sldMkLst>
          <pc:docMk/>
          <pc:sldMk cId="0" sldId="277"/>
        </pc:sldMkLst>
        <pc:spChg chg="mod">
          <ac:chgData name="Megan Wilson" userId="4833c330-bb21-4a51-b524-eef8b134b0b1" providerId="ADAL" clId="{17E34592-B103-4D32-8966-D1DE2E1B8692}" dt="2025-11-20T13:21:16.346" v="120" actId="255"/>
          <ac:spMkLst>
            <pc:docMk/>
            <pc:sldMk cId="0" sldId="277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sextortion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sextortion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onlineenticemen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issingkids.org/theissues/onlineenticement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llianceforchildren.org/blog/2018/06/what-groomin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mH93tQ4n8M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mH93tQ4n8M?feature=oembed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com/crime/brandon-guffey-son-sextortion-victim-died-by-suicide/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sites/default/files/2025-09/25_0916_k2p_p2p_peer-crimes-TEENS_spanish.pdf" TargetMode="External"/><Relationship Id="rId2" Type="http://schemas.openxmlformats.org/officeDocument/2006/relationships/hyperlink" Target="https://www.dhs.gov/know2protect/p2p/teen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hs.gov/sites/default/files/2025-09/25_0916_k2p_p2p_support-directory_spanish_0.pdf" TargetMode="External"/><Relationship Id="rId5" Type="http://schemas.openxmlformats.org/officeDocument/2006/relationships/hyperlink" Target="https://www.dhs.gov/know2protect/how-to-report" TargetMode="External"/><Relationship Id="rId4" Type="http://schemas.openxmlformats.org/officeDocument/2006/relationships/hyperlink" Target="https://www.dhs.gov/sites/default/files/2025-09/25_0916_k2p_p2p_exit-strategy-checklist_spanish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dhs.gov/know2protect/p2p/teens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yfactile.com/lv5nudggh2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hs.gov/sites/default/files/2025-09/25_0916_k2p_p2p_peer-crimes-TEENS_spanish.pdf" TargetMode="External"/><Relationship Id="rId13" Type="http://schemas.openxmlformats.org/officeDocument/2006/relationships/hyperlink" Target="https://www.dhs.gov/sites/default/files/2025-09/25_0916_k2p_p2p_support-directory_spanish_0.pdf" TargetMode="External"/><Relationship Id="rId3" Type="http://schemas.openxmlformats.org/officeDocument/2006/relationships/hyperlink" Target="https://www.dhs.gov/sites/default/files/2024-09/24_09_20_K2P_Tips2Identify-Fake-Profiles.pdf" TargetMode="External"/><Relationship Id="rId7" Type="http://schemas.openxmlformats.org/officeDocument/2006/relationships/hyperlink" Target="https://www.dhs.gov/know2protect/p2p/teens" TargetMode="External"/><Relationship Id="rId12" Type="http://schemas.openxmlformats.org/officeDocument/2006/relationships/hyperlink" Target="https://www.dhs.gov/know2protect/how-to-report" TargetMode="External"/><Relationship Id="rId2" Type="http://schemas.openxmlformats.org/officeDocument/2006/relationships/hyperlink" Target="https://www.dhs.gov/sites/default/files/2024-11/24_10_31_K2P_Identify-Fake-Profiles_Spanish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ELLaMPiPqPM" TargetMode="External"/><Relationship Id="rId11" Type="http://schemas.openxmlformats.org/officeDocument/2006/relationships/hyperlink" Target="https://www.dhs.gov/sites/default/files/2025-07/25_0801_k2p_p2p-Exit-Checklist-Kids-Teens.pdf" TargetMode="External"/><Relationship Id="rId5" Type="http://schemas.openxmlformats.org/officeDocument/2006/relationships/hyperlink" Target="https://www.playfactile.com/lv5nudggh2" TargetMode="External"/><Relationship Id="rId10" Type="http://schemas.openxmlformats.org/officeDocument/2006/relationships/hyperlink" Target="https://www.dhs.gov/sites/default/files/2025-09/25_0916_k2p_p2p_exit-strategy-checklist_spanish.pdf" TargetMode="External"/><Relationship Id="rId4" Type="http://schemas.openxmlformats.org/officeDocument/2006/relationships/hyperlink" Target="https://www.youtube.com/watch?v=XhbfGo7voB8" TargetMode="External"/><Relationship Id="rId9" Type="http://schemas.openxmlformats.org/officeDocument/2006/relationships/hyperlink" Target="https://www.dhs.gov/know2protect/publication/how2spot-peer-peer-risks-guide-teens" TargetMode="External"/><Relationship Id="rId14" Type="http://schemas.openxmlformats.org/officeDocument/2006/relationships/hyperlink" Target="https://www.dhs.gov/sites/default/files/2025-07/25_0801_k2p_p2p_support-directory.pd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58989" y="9146233"/>
            <a:ext cx="13370018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Concienciación digital y seguridad en línea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69964" y="4888271"/>
            <a:ext cx="13370018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17–18 (12.º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09800" y="3086100"/>
            <a:ext cx="14312818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38100"/>
            <a:ext cx="16057790" cy="79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019800" y="1100278"/>
            <a:ext cx="10774013" cy="740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seguridad en línea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Engaño de menores en línea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Sextorsión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Estadísticas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“Esto es trata de personas: reclutamiento en redes sociales”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Youth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Activist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Inc. (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2.5 min.) </a:t>
            </a:r>
            <a:endParaRPr lang="es-US" sz="3000" b="0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"/>
              <a:ea typeface="Calibri (MS)"/>
              <a:cs typeface="Calibri (MS)"/>
            </a:endParaRP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Comprométete con la campaña Pledge2Protect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know2protect: consejos para identificar perfiles falsos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291970" y="4214708"/>
            <a:ext cx="4564398" cy="489545"/>
          </a:xfrm>
          <a:custGeom>
            <a:avLst/>
            <a:gdLst/>
            <a:ahLst/>
            <a:cxnLst/>
            <a:rect l="l" t="t" r="r" b="b"/>
            <a:pathLst>
              <a:path w="4564398" h="489545">
                <a:moveTo>
                  <a:pt x="0" y="0"/>
                </a:moveTo>
                <a:lnTo>
                  <a:pt x="4564397" y="0"/>
                </a:lnTo>
                <a:lnTo>
                  <a:pt x="4564397" y="489546"/>
                </a:lnTo>
                <a:lnTo>
                  <a:pt x="0" y="489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1860" r="-2906" b="-390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91970" y="4586183"/>
            <a:ext cx="4564398" cy="1797099"/>
            <a:chOff x="0" y="0"/>
            <a:chExt cx="1202146" cy="473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02146" cy="473310"/>
            </a:xfrm>
            <a:custGeom>
              <a:avLst/>
              <a:gdLst/>
              <a:ahLst/>
              <a:cxnLst/>
              <a:rect l="l" t="t" r="r" b="b"/>
              <a:pathLst>
                <a:path w="1202146" h="473309">
                  <a:moveTo>
                    <a:pt x="0" y="0"/>
                  </a:moveTo>
                  <a:lnTo>
                    <a:pt x="1202146" y="0"/>
                  </a:lnTo>
                  <a:lnTo>
                    <a:pt x="12021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9FBED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021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51283" y="494796"/>
            <a:ext cx="2045769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17950" y="44224"/>
            <a:ext cx="8108685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406" y="4912361"/>
            <a:ext cx="4313525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Concienciación digital y </a:t>
            </a:r>
          </a:p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seguridad en línea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1970" y="1165691"/>
            <a:ext cx="4564398" cy="3049018"/>
          </a:xfrm>
          <a:custGeom>
            <a:avLst/>
            <a:gdLst/>
            <a:ahLst/>
            <a:cxnLst/>
            <a:rect l="l" t="t" r="r" b="b"/>
            <a:pathLst>
              <a:path w="4564398" h="3049018">
                <a:moveTo>
                  <a:pt x="0" y="0"/>
                </a:moveTo>
                <a:lnTo>
                  <a:pt x="4564397" y="0"/>
                </a:lnTo>
                <a:lnTo>
                  <a:pt x="4564397" y="3049017"/>
                </a:lnTo>
                <a:lnTo>
                  <a:pt x="0" y="3049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388173" y="4246618"/>
            <a:ext cx="7511655" cy="5011682"/>
          </a:xfrm>
          <a:custGeom>
            <a:avLst/>
            <a:gdLst/>
            <a:ahLst/>
            <a:cxnLst/>
            <a:rect l="l" t="t" r="r" b="b"/>
            <a:pathLst>
              <a:path w="7511655" h="5011682">
                <a:moveTo>
                  <a:pt x="0" y="0"/>
                </a:moveTo>
                <a:lnTo>
                  <a:pt x="7511654" y="0"/>
                </a:lnTo>
                <a:lnTo>
                  <a:pt x="7511654" y="5011682"/>
                </a:lnTo>
                <a:lnTo>
                  <a:pt x="0" y="5011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6206443" y="5439582"/>
            <a:ext cx="1954326" cy="1085286"/>
            <a:chOff x="0" y="0"/>
            <a:chExt cx="514720" cy="2858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4720" cy="285837"/>
            </a:xfrm>
            <a:custGeom>
              <a:avLst/>
              <a:gdLst/>
              <a:ahLst/>
              <a:cxnLst/>
              <a:rect l="l" t="t" r="r" b="b"/>
              <a:pathLst>
                <a:path w="514720" h="285837">
                  <a:moveTo>
                    <a:pt x="0" y="0"/>
                  </a:moveTo>
                  <a:lnTo>
                    <a:pt x="514720" y="0"/>
                  </a:lnTo>
                  <a:lnTo>
                    <a:pt x="514720" y="285837"/>
                  </a:lnTo>
                  <a:lnTo>
                    <a:pt x="0" y="285837"/>
                  </a:lnTo>
                  <a:close/>
                </a:path>
              </a:pathLst>
            </a:custGeom>
            <a:solidFill>
              <a:srgbClr val="545454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514720" cy="362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-4767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549101" y="9686925"/>
            <a:ext cx="718979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73583" y="1545459"/>
            <a:ext cx="10140834" cy="1794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una persona se comunica con un menor a través de Internet con la intención de cometer un delito sexual o secuestro.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4788693" y="4303664"/>
            <a:ext cx="8710615" cy="4899721"/>
          </a:xfrm>
          <a:custGeom>
            <a:avLst/>
            <a:gdLst/>
            <a:ahLst/>
            <a:cxnLst/>
            <a:rect l="l" t="t" r="r" b="b"/>
            <a:pathLst>
              <a:path w="8710615" h="4899721">
                <a:moveTo>
                  <a:pt x="0" y="0"/>
                </a:moveTo>
                <a:lnTo>
                  <a:pt x="8710614" y="0"/>
                </a:lnTo>
                <a:lnTo>
                  <a:pt x="8710614" y="4899721"/>
                </a:lnTo>
                <a:lnTo>
                  <a:pt x="0" y="48997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49101" y="9686925"/>
            <a:ext cx="718979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09708" y="1560465"/>
            <a:ext cx="11868584" cy="211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una forma de explotación sexual infantil en la que un menor es</a:t>
            </a:r>
            <a:r>
              <a:rPr lang="es-US" sz="3000" b="0" i="0" u="none" strike="noStrike" cap="none" baseline="0" dirty="0">
                <a:solidFill>
                  <a:srgbClr val="54545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1" i="0" u="none" strike="noStrike" cap="none" baseline="0" dirty="0">
                <a:solidFill>
                  <a:srgbClr val="3979A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amenazado o chantajeado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,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más a menudo con la posibilidad de distribuir en público una imagen suya sexual o desnudo a cambio de contenido sexual adicional, actividad sexual o dinero. 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64B023C-8571-D0B8-73EC-79DB4F08F767}"/>
              </a:ext>
            </a:extLst>
          </p:cNvPr>
          <p:cNvSpPr txBox="1"/>
          <p:nvPr/>
        </p:nvSpPr>
        <p:spPr>
          <a:xfrm>
            <a:off x="9726602" y="5383768"/>
            <a:ext cx="2770198" cy="3657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S" sz="2400" b="1" i="0" u="none" strike="noStrike" cap="none" baseline="0">
                <a:solidFill>
                  <a:srgbClr val="1012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Te doy 30 horas…</a:t>
            </a:r>
            <a:endParaRPr lang="en-US" sz="2400" b="1" u="sng">
              <a:solidFill>
                <a:srgbClr val="000000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5E2C8445-C366-4E3C-C682-97C869930D58}"/>
              </a:ext>
            </a:extLst>
          </p:cNvPr>
          <p:cNvSpPr txBox="1"/>
          <p:nvPr/>
        </p:nvSpPr>
        <p:spPr>
          <a:xfrm>
            <a:off x="10210800" y="6069568"/>
            <a:ext cx="2971799" cy="3657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S" sz="2400" b="1" i="0" u="none" strike="noStrike" cap="none" baseline="0">
                <a:solidFill>
                  <a:srgbClr val="1012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Tu vida se arruinará.</a:t>
            </a:r>
            <a:endParaRPr lang="en-US" sz="2400" b="1" u="sng">
              <a:solidFill>
                <a:srgbClr val="000000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028700" y="2260496"/>
            <a:ext cx="8717156" cy="6160597"/>
          </a:xfrm>
          <a:custGeom>
            <a:avLst/>
            <a:gdLst/>
            <a:ahLst/>
            <a:cxnLst/>
            <a:rect l="l" t="t" r="r" b="b"/>
            <a:pathLst>
              <a:path w="8717156" h="6160597">
                <a:moveTo>
                  <a:pt x="0" y="0"/>
                </a:moveTo>
                <a:lnTo>
                  <a:pt x="8717156" y="0"/>
                </a:lnTo>
                <a:lnTo>
                  <a:pt x="8717156" y="6160597"/>
                </a:lnTo>
                <a:lnTo>
                  <a:pt x="0" y="6160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Estadísticas de engaño de menores en línea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72246" y="9780525"/>
            <a:ext cx="7943509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https://www.missingkids.org/netsmartz/topics/onlineenticement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07317" y="1755895"/>
            <a:ext cx="6952928" cy="139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2023,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CyberTipline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recibió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186,819 informes de engaño de menores en línea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la categoría que incluye la sextorsión.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60933" y="3670183"/>
            <a:ext cx="7245696" cy="139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Entre 2021 y 2023, el número de informes de engaño de menores en línea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aumentó en más del 300 %.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07315" y="5584472"/>
            <a:ext cx="7253718" cy="1392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98 % de los delincuentes denunciados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eran, al parecer,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desconocidos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para los niños fuera de línea.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87791" y="7407885"/>
            <a:ext cx="6772454" cy="1857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un análisis del NCMEC, 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78 % de las víctimas reportadas eran niñas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el 13 % eran niños y, para el 9 % de los informes, el sexo fue desconocido.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076377" y="6116487"/>
            <a:ext cx="4772579" cy="3185696"/>
          </a:xfrm>
          <a:custGeom>
            <a:avLst/>
            <a:gdLst/>
            <a:ahLst/>
            <a:cxnLst/>
            <a:rect l="l" t="t" r="r" b="b"/>
            <a:pathLst>
              <a:path w="4772579" h="3185696">
                <a:moveTo>
                  <a:pt x="0" y="0"/>
                </a:moveTo>
                <a:lnTo>
                  <a:pt x="4772579" y="0"/>
                </a:lnTo>
                <a:lnTo>
                  <a:pt x="4772579" y="3185696"/>
                </a:lnTo>
                <a:lnTo>
                  <a:pt x="0" y="3185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27987" y="1681728"/>
            <a:ext cx="5826349" cy="3889088"/>
          </a:xfrm>
          <a:custGeom>
            <a:avLst/>
            <a:gdLst/>
            <a:ahLst/>
            <a:cxnLst/>
            <a:rect l="l" t="t" r="r" b="b"/>
            <a:pathLst>
              <a:path w="5826349" h="3889088">
                <a:moveTo>
                  <a:pt x="0" y="0"/>
                </a:moveTo>
                <a:lnTo>
                  <a:pt x="5826349" y="0"/>
                </a:lnTo>
                <a:lnTo>
                  <a:pt x="5826349" y="3889088"/>
                </a:lnTo>
                <a:lnTo>
                  <a:pt x="0" y="3889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15297" y="6075641"/>
            <a:ext cx="4953189" cy="3226542"/>
          </a:xfrm>
          <a:custGeom>
            <a:avLst/>
            <a:gdLst/>
            <a:ahLst/>
            <a:cxnLst/>
            <a:rect l="l" t="t" r="r" b="b"/>
            <a:pathLst>
              <a:path w="4953189" h="3226542">
                <a:moveTo>
                  <a:pt x="0" y="0"/>
                </a:moveTo>
                <a:lnTo>
                  <a:pt x="4953189" y="0"/>
                </a:lnTo>
                <a:lnTo>
                  <a:pt x="4953189" y="3226542"/>
                </a:lnTo>
                <a:lnTo>
                  <a:pt x="0" y="322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38" r="-19459" b="-255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captan a las víctimas los depredadores en línea?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21323" y="3153410"/>
            <a:ext cx="7666678" cy="3888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Plataformas de redes sociales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juegos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chat anónimo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Aplicaciones de citas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8959" y="9790444"/>
            <a:ext cx="6130082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missingkids.org/theissues/onlineenticemen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https://www.missingkids.org/theissues/onlineenticement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19602" y="5295808"/>
            <a:ext cx="1295177" cy="1522109"/>
          </a:xfrm>
          <a:custGeom>
            <a:avLst/>
            <a:gdLst/>
            <a:ahLst/>
            <a:cxnLst/>
            <a:rect l="l" t="t" r="r" b="b"/>
            <a:pathLst>
              <a:path w="1295177" h="1522109">
                <a:moveTo>
                  <a:pt x="0" y="0"/>
                </a:moveTo>
                <a:lnTo>
                  <a:pt x="1295177" y="0"/>
                </a:lnTo>
                <a:lnTo>
                  <a:pt x="1295177" y="1522110"/>
                </a:lnTo>
                <a:lnTo>
                  <a:pt x="0" y="1522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402840" y="6449058"/>
            <a:ext cx="1476583" cy="1824990"/>
          </a:xfrm>
          <a:custGeom>
            <a:avLst/>
            <a:gdLst/>
            <a:ahLst/>
            <a:cxnLst/>
            <a:rect l="l" t="t" r="r" b="b"/>
            <a:pathLst>
              <a:path w="1476583" h="1824989">
                <a:moveTo>
                  <a:pt x="0" y="0"/>
                </a:moveTo>
                <a:lnTo>
                  <a:pt x="1476583" y="0"/>
                </a:lnTo>
                <a:lnTo>
                  <a:pt x="1476583" y="1824990"/>
                </a:lnTo>
                <a:lnTo>
                  <a:pt x="0" y="1824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-6481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</a:t>
            </a:r>
            <a:r>
              <a:rPr lang="es-US" sz="3500" b="1" i="1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y el engaño de menores en línea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44639" y="1591625"/>
            <a:ext cx="13798721" cy="976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el proceso en el que un delincuente abusa sexualmente de un menor. Este suele ser el primer paso para fomentar una relación con un menor y crear confianza.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20703" y="9642983"/>
            <a:ext cx="7046595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allianceforchildren.org/blog/2018/06/what-groomin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https://www.allianceforchildren.org/blog/2018/06/what-grooming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4220" y="4803646"/>
            <a:ext cx="9479560" cy="3716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Las tácticas comunes del </a:t>
            </a:r>
            <a:r>
              <a:rPr lang="es-US" sz="3000" b="1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incluyen:</a:t>
            </a:r>
          </a:p>
          <a:p>
            <a:pPr algn="ctr">
              <a:lnSpc>
                <a:spcPts val="36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mensajes de texto con cumplidos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sobre temas personales e íntimos (es decir, sexo)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regalos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que mantengas la relación en secreto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mal sobre otras personas en tu vida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imágenes sexuales de ti mismo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4639" y="3188110"/>
            <a:ext cx="13798721" cy="976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 menudo, el engaño de menores en línea comienza con el </a:t>
            </a: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porque el delincuente es un extraño y tratará de hacer que el menor se sienta bien y seguro.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515230"/>
            <a:ext cx="18288000" cy="1696332"/>
            <a:chOff x="0" y="-106967"/>
            <a:chExt cx="4816593" cy="446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 sz="14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6967"/>
              <a:ext cx="4816593" cy="44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8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“Esto es trata de personas: reclutamiento en redes sociales” de </a:t>
              </a:r>
              <a:r>
                <a:rPr lang="es-US" sz="35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Youth</a:t>
              </a: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 </a:t>
              </a:r>
              <a:r>
                <a:rPr lang="es-US" sz="35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Activist</a:t>
              </a: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 Inc.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05327" y="9715500"/>
            <a:ext cx="567734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7mH93tQ4n8M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https://www.youtube.com/watch?v=7mH93tQ4n8M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12" y="9446896"/>
            <a:ext cx="308078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2:29 minutos</a:t>
            </a:r>
          </a:p>
        </p:txBody>
      </p:sp>
      <p:pic>
        <p:nvPicPr>
          <p:cNvPr id="8" name="Online Media 7" title="This is Human Trafficking - Social Media Recruitment | Awareness Campaign">
            <a:hlinkClick r:id="" action="ppaction://media"/>
            <a:extLst>
              <a:ext uri="{FF2B5EF4-FFF2-40B4-BE49-F238E27FC236}">
                <a16:creationId xmlns:a16="http://schemas.microsoft.com/office/drawing/2014/main" id="{F6B0DF11-7FD7-31B1-ACC1-3BF2786A903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06104" y="1262678"/>
            <a:ext cx="13875788" cy="78340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8"/>
            <a:ext cx="18288000" cy="1275177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5" y="-124718"/>
            <a:ext cx="1741272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sobre el video “Esto es trata de personas: reclutamiento en redes sociales” de Youth Activist Inc.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34006" y="2476500"/>
            <a:ext cx="13219988" cy="5653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En el café, Jessica se da cuenta de inmediato de que Brian tiene un aspecto diferente al de sus fotos de perfil. Esta fue una señal de alerta inmediata, y su reacción instintiva probablemente fue la de marcharse. Sin embargo, cuando Brian se lo pidió, lo siguió hasta la sesión fotográfica.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otras señales de alerta notaste?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¿Por qué crees que Jessica no se fue antes?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27705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Historia de la vida real - Gavin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50964" y="1070969"/>
            <a:ext cx="13586068" cy="8449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Gavin, de 17 años, acababa de graduarse de la escuela secundaria y se estaba preparando para la universidad. Quería ser profesor de arte. Gavin era conocido por ser amable con los demás, siempre pendiente de todos.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Recibió una solicitud de amistad de una bella estudiante universitaria que vivía en un estado cercano y comenzó a enviarle mensajes. La conversación se volvió sugerente y la chica le envió una foto desnuda a Gavin y le pidió una suya a cambio.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Gavin le envió una foto suya desnudo y luego ella lo amenazó con mostrársela a todo el mundo, a menos que le enviara dinero a una aplicación de pago en línea. Rápidamente se dio cuenta de que no estaba hablando con la chica que él pensaba que era.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persona que le enviaba el mensaje era un estafador que se hacía pasar por la chica para extorsionarlo por dinero. Gavin se puso nervioso, avergonzado y apenado de que sus amigos y familiares pudieran ver fotos de él desnudo, así que fue a buscar el arma de fuego de su padre.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74059" y="9806305"/>
            <a:ext cx="833988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people.com/crime/brandon-guffey-son-sextortion-victim-died-by-suicide/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https://people.com/crime/brandon-guffey-son-sextortion-victim-died-by-suicide/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8" y="-76432"/>
            <a:ext cx="17412725" cy="74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sobre la Historia de la vida real-Gavin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34004" y="3730992"/>
            <a:ext cx="13219988" cy="2062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¿Cómo crees que Gavin debería haber manejado esta situación?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le dirías a un amigo si estuviera en su posición?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8664" y="2976667"/>
            <a:ext cx="7288591" cy="4956231"/>
          </a:xfrm>
          <a:custGeom>
            <a:avLst/>
            <a:gdLst/>
            <a:ahLst/>
            <a:cxnLst/>
            <a:rect l="l" t="t" r="r" b="b"/>
            <a:pathLst>
              <a:path w="7288591" h="4956231">
                <a:moveTo>
                  <a:pt x="0" y="0"/>
                </a:moveTo>
                <a:lnTo>
                  <a:pt x="7288591" y="0"/>
                </a:lnTo>
                <a:lnTo>
                  <a:pt x="7288591" y="4956231"/>
                </a:lnTo>
                <a:lnTo>
                  <a:pt x="0" y="4956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0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879500" y="14939"/>
            <a:ext cx="11115377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Sugerencias de privacidad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37189" y="1679453"/>
            <a:ext cx="9025413" cy="7478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Elige una contraseña diferente para cada cuenta.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Utiliza los parámetros de privacidad.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Elige cuidadosamente a tus amigos.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Limita el acceso a tu ubicación.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Busca el símbolo de candado o “https”.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compartas ninguna información personal en línea.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compartas las contraseñas.</a:t>
            </a:r>
          </a:p>
          <a:p>
            <a:pPr algn="ctr">
              <a:lnSpc>
                <a:spcPts val="3936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36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compartas ni reenvíes contenido explícito.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95F50FA5-FE09-DA26-A000-F3DA5D0C5785}"/>
              </a:ext>
            </a:extLst>
          </p:cNvPr>
          <p:cNvSpPr txBox="1"/>
          <p:nvPr/>
        </p:nvSpPr>
        <p:spPr>
          <a:xfrm rot="944330">
            <a:off x="3632892" y="4019877"/>
            <a:ext cx="1371869" cy="762000"/>
          </a:xfrm>
          <a:prstGeom prst="rect">
            <a:avLst/>
          </a:prstGeom>
          <a:solidFill>
            <a:srgbClr val="064AC5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S" sz="25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PRIVACIDAD</a:t>
            </a:r>
            <a:endParaRPr lang="en-US" sz="2500" u="sng">
              <a:solidFill>
                <a:schemeClr val="bg1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E370320-36CD-FCC2-B1A0-02A6EF722772}"/>
              </a:ext>
            </a:extLst>
          </p:cNvPr>
          <p:cNvSpPr txBox="1"/>
          <p:nvPr/>
        </p:nvSpPr>
        <p:spPr>
          <a:xfrm rot="944330">
            <a:off x="3290587" y="6363008"/>
            <a:ext cx="827690" cy="2133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S" sz="1400" b="1" i="0" u="none" strike="noStrike" cap="none" baseline="0">
                <a:solidFill>
                  <a:srgbClr val="064AC5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ACCEDER</a:t>
            </a:r>
            <a:endParaRPr lang="en-US" sz="1400" b="1" u="sng">
              <a:solidFill>
                <a:srgbClr val="064AC5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6C6B9378-911C-7FBB-A005-BE2E845AB2C8}"/>
              </a:ext>
            </a:extLst>
          </p:cNvPr>
          <p:cNvSpPr txBox="1"/>
          <p:nvPr/>
        </p:nvSpPr>
        <p:spPr>
          <a:xfrm>
            <a:off x="6486822" y="9814189"/>
            <a:ext cx="570517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Kent Place &amp; Connect for Freedom Workshop 2023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314666"/>
            <a:ext cx="6287322" cy="3540159"/>
          </a:xfrm>
          <a:custGeom>
            <a:avLst/>
            <a:gdLst/>
            <a:ahLst/>
            <a:cxnLst/>
            <a:rect l="l" t="t" r="r" b="b"/>
            <a:pathLst>
              <a:path w="6287322" h="3540159">
                <a:moveTo>
                  <a:pt x="0" y="0"/>
                </a:moveTo>
                <a:lnTo>
                  <a:pt x="6287322" y="0"/>
                </a:lnTo>
                <a:lnTo>
                  <a:pt x="6287322" y="3540159"/>
                </a:lnTo>
                <a:lnTo>
                  <a:pt x="0" y="3540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653359" y="16388"/>
            <a:ext cx="4981277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Tomar medidas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00820" y="2221563"/>
            <a:ext cx="8729068" cy="2650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Toma capturas de pantalla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 cualquier cosa que parezca o se sienta peligrosa.</a:t>
            </a:r>
          </a:p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Bloquea a las personas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que muestren un comportamiento inapropiado o depredador.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19225" y="9743503"/>
            <a:ext cx="11449551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netsmartz/home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62185" y="5509930"/>
            <a:ext cx="9206338" cy="3717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Presenta una denuncia ante la policía,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ofreciendo la mayor cantidad de información posible sobre quién está involucrado y de qué maneras. 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Llama a </a:t>
            </a:r>
            <a:r>
              <a:rPr lang="es-US" sz="3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Cybertipline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para denunciar posibles abusos o explotación, y recibir recomendaciones adicionales sobre los pasos a seguir.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1CD3D82-4970-4B18-8644-A60D0D998669}"/>
              </a:ext>
            </a:extLst>
          </p:cNvPr>
          <p:cNvSpPr txBox="1"/>
          <p:nvPr/>
        </p:nvSpPr>
        <p:spPr>
          <a:xfrm>
            <a:off x="2209800" y="4715413"/>
            <a:ext cx="2790371" cy="738664"/>
          </a:xfrm>
          <a:prstGeom prst="rect">
            <a:avLst/>
          </a:prstGeom>
          <a:solidFill>
            <a:srgbClr val="FF2B37"/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US" sz="4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Bloquear</a:t>
            </a:r>
            <a:endParaRPr lang="en-US" sz="4800" b="1" u="sng" dirty="0">
              <a:solidFill>
                <a:schemeClr val="bg1"/>
              </a:solidFill>
              <a:latin typeface="+mj-lt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93708" y="-39410"/>
            <a:ext cx="10500584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4926" y="9764305"/>
            <a:ext cx="5178147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https://www.dhs.gov/know2protect/p2p/teens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3400" y="1623217"/>
            <a:ext cx="17297399" cy="8043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no crear ni compartir imágenes sexualmente explícitas reales o generadas por IA de mí mismo o de mis compañeros. A continuación, repasa el documento 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hs.gov/sites/default/files/2025-07/25_0801_k2p_p2p_peer-crimes-teens.pdf" history="0"/>
              </a:rPr>
              <a:t>Cómo identificar los riesgos entre iguales: una guía para adolescentes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revisar la 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dhs.gov/sites/default/files/2025-07/25_0801_k2p_p2p-Exit-Checklist-Kids-Teens.pdf" history="0"/>
              </a:rPr>
              <a:t>lista de verificación de la estrategia de salida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crear mi propia estrategia de salida y hablar de esto con mis amigos para estar preparados por si algo sale mal en línea o no parece correcto.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añadir a favoritos la página 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know2protect/how-to-report" history="0"/>
              </a:rPr>
              <a:t>How2Report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y revisar el 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 history="0"/>
              </a:rPr>
              <a:t>directorio de soporte “</a:t>
            </a:r>
            <a:r>
              <a:rPr lang="es-US" sz="3000" b="0" i="0" u="sng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 history="0"/>
              </a:rPr>
              <a:t>You’re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 history="0"/>
              </a:rPr>
              <a:t> </a:t>
            </a:r>
            <a:r>
              <a:rPr lang="es-US" sz="3000" b="0" i="0" u="sng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 history="0"/>
              </a:rPr>
              <a:t>Never</a:t>
            </a:r>
            <a:r>
              <a:rPr lang="es-US" sz="30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 history="0"/>
              </a:rPr>
              <a:t> Alone”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 caso de que yo o un amigo seamos víctima de explotación en línea.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configurar todas mis aplicaciones, juegos, cuentas de redes sociales y dispositivos en privado y desactivar los servicios de datos de ubicación en las redes sociales y todas las aplicaciones, excepto las que mi familia y yo necesitemos.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saber quién está en mis listas de amigos y seguidores, eliminar a extraños y solo aceptar a personas que conozco en la vida real, y bloquear o eliminar a cualquier persona que me haga sentir incómodo.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32652" y="-75009"/>
            <a:ext cx="13022692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4926" y="9764305"/>
            <a:ext cx="5178147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https://www.dhs.gov/know2protect/p2p/teens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01455" y="1965719"/>
            <a:ext cx="12085089" cy="62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Para obtener más información, escanee el código QR a continuación.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048" y="3089951"/>
            <a:ext cx="6021904" cy="602190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1139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FC519-024E-4619-580A-27B51DDF73C6}"/>
              </a:ext>
            </a:extLst>
          </p:cNvPr>
          <p:cNvSpPr txBox="1"/>
          <p:nvPr/>
        </p:nvSpPr>
        <p:spPr>
          <a:xfrm>
            <a:off x="7772400" y="9563100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1139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57214" y="3771900"/>
            <a:ext cx="7973567" cy="1672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8951" y="1028700"/>
            <a:ext cx="6802784" cy="8196125"/>
          </a:xfrm>
          <a:custGeom>
            <a:avLst/>
            <a:gdLst/>
            <a:ahLst/>
            <a:cxnLst/>
            <a:rect l="l" t="t" r="r" b="b"/>
            <a:pathLst>
              <a:path w="6802784" h="8196125">
                <a:moveTo>
                  <a:pt x="0" y="0"/>
                </a:moveTo>
                <a:lnTo>
                  <a:pt x="6802784" y="0"/>
                </a:lnTo>
                <a:lnTo>
                  <a:pt x="6802784" y="8196125"/>
                </a:lnTo>
                <a:lnTo>
                  <a:pt x="0" y="819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7226B6-74ED-EAA7-45C5-90F2ED101EE1}"/>
              </a:ext>
            </a:extLst>
          </p:cNvPr>
          <p:cNvSpPr txBox="1"/>
          <p:nvPr/>
        </p:nvSpPr>
        <p:spPr>
          <a:xfrm>
            <a:off x="7543800" y="9639300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56277"/>
            <a:ext cx="18288000" cy="67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know2protect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819E32-2B28-FFD2-5537-BA1F0A042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970847"/>
            <a:ext cx="7010400" cy="915144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54090" y="75097"/>
            <a:ext cx="9979819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02791" y="8071493"/>
            <a:ext cx="15392399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sites/default/files/2024-09/24_09_20_K2P_Tips2Identify-Fake-Profile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“Consejos para identificar perfiles falsos” de know2protect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3" tooltip="https://www.dhs.gov/sites/default/files/2024-09/24_09_20_K2P_Tips2Identify-Fake-Profiles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23899" y="2202807"/>
            <a:ext cx="168402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“Conceptos básicos sobre la trata de personas” de Alliance to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Human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Trafficking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4" tooltip="https://www.youtube.com/watch?v=XhbfGo7voB8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791548" y="8940661"/>
            <a:ext cx="8323898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Safety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5" tooltip="https://www.playfactile.com/lv5nudggh2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45441" y="1156392"/>
            <a:ext cx="1490710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“Construir relaciones saludables” de Oasis Mental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6" tooltip="https://www.youtube.com/watch?v=ELLaMPiPqPM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45791" y="3249222"/>
            <a:ext cx="131064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Campaña Pledge2Protect para adolescentes de know2protect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3400" y="4210677"/>
            <a:ext cx="16840199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dhs.gov/know2protect/publication/how2spot-peer-peer-risks-guide-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identificar los riesgos entre iguales de know2protect: una guía para adolescentes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9" tooltip="https://www.dhs.gov/know2protect/publication/how2spot-peer-peer-risks-guide-teens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321004" y="5231692"/>
            <a:ext cx="13264989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0" tooltip="https://www.dhs.gov/sites/default/files/2025-07/25_0801_k2p_p2p-Exit-Checklist-Kids-Teen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Lista de verificación de la estrategia de salida de know2protect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11" tooltip="https://www.dhs.gov/sites/default/files/2025-07/25_0801_k2p_p2p-Exit-Checklist-Kids-Teens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84345" y="6126260"/>
            <a:ext cx="11738306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2" tooltip="https://www.dhs.gov/know2protect/how-to-repor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How2Report de know2protect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72888" y="7134356"/>
            <a:ext cx="12161219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Directorio de soporte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You’re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Never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Alone de know2protect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14" tooltip="https://www.dhs.gov/sites/default/files/2025-07/25_0801_k2p_p2p_support-directory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0427" y="-6481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73583" y="1554984"/>
            <a:ext cx="10140834" cy="147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una persona se comunica con un menor a través de Internet con la intención de cometer un delito sexual o secuestro.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60235" y="3684139"/>
            <a:ext cx="11668387" cy="197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Sextorsión: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una forma de explotación sexual infantil en la que un menor es </a:t>
            </a:r>
            <a:r>
              <a:rPr lang="es-US" sz="2800" b="1" i="0" u="none" strike="noStrike" cap="none" baseline="0">
                <a:solidFill>
                  <a:srgbClr val="3979A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amenazado o chantajeado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,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más a menudo con la posibilidad de distribuir en público una imagen suya sexual o desnudo a cambio de contenido sexual adicional, actividad sexual o dinero.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47778" y="6356219"/>
            <a:ext cx="10392445" cy="116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1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Los depredadores en línea captan a sus víctimas en plataformas de redes sociales, aplicaciones de juegos, aplicaciones de chat anónimo y aplicaciones de citas.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95066" y="8073851"/>
            <a:ext cx="13798721" cy="13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el proceso en el que un delincuente abusa sexualmente de un menor.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Este suele ser el primer paso para fomentar una relación con un menor y crear confianza.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1607</Words>
  <Application>Microsoft Office PowerPoint</Application>
  <PresentationFormat>Custom</PresentationFormat>
  <Paragraphs>139</Paragraphs>
  <Slides>22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(MS) Italics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 Teacher Lesson Digital Awareness</dc:title>
  <dc:creator>Luiza Auad da Silva Larizzatti</dc:creator>
  <cp:lastModifiedBy>Joyce Pour-Azar</cp:lastModifiedBy>
  <cp:revision>7</cp:revision>
  <dcterms:created xsi:type="dcterms:W3CDTF">2006-08-16T00:00:00Z</dcterms:created>
  <dcterms:modified xsi:type="dcterms:W3CDTF">2026-09-15T20:37:46Z</dcterms:modified>
</cp:coreProperties>
</file>