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svg" ContentType="image/sv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sldSz cx="18288000" cy="10287000"/>
  <p:notesSz cx="6858000" cy="9144000"/>
  <p:embeddedFontLst>
    <p:embeddedFont>
      <p:font typeface="Calibri (MS)" panose="020B0604020202020204" charset="0"/>
      <p:regular r:id="rId22"/>
    </p:embeddedFont>
    <p:embeddedFont>
      <p:font typeface="Calibri (MS) Bold" panose="020B0604020202020204" charset="0"/>
      <p:regular r:id="rId23"/>
    </p:embeddedFont>
    <p:embeddedFont>
      <p:font typeface="Calibri (MS) Italics" panose="020B0604020202020204" charset="0"/>
      <p:regular r:id="rId24"/>
    </p:embeddedFont>
  </p:embeddedFontLst>
  <p:custDataLst>
    <p:tags r:id="rId25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0F6D076-F289-4E83-AF3B-B58D3D71B564}" v="3" dt="2025-11-24T21:27:01.9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35" d="100"/>
          <a:sy n="35" d="100"/>
        </p:scale>
        <p:origin x="802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egan Wilson" userId="4833c330-bb21-4a51-b524-eef8b134b0b1" providerId="ADAL" clId="{17E34592-B103-4D32-8966-D1DE2E1B8692}"/>
    <pc:docChg chg="undo custSel modSld">
      <pc:chgData name="Megan Wilson" userId="4833c330-bb21-4a51-b524-eef8b134b0b1" providerId="ADAL" clId="{17E34592-B103-4D32-8966-D1DE2E1B8692}" dt="2025-12-02T20:51:29.967" v="140" actId="20577"/>
      <pc:docMkLst>
        <pc:docMk/>
      </pc:docMkLst>
      <pc:sldChg chg="modSp mod">
        <pc:chgData name="Megan Wilson" userId="4833c330-bb21-4a51-b524-eef8b134b0b1" providerId="ADAL" clId="{17E34592-B103-4D32-8966-D1DE2E1B8692}" dt="2025-11-24T18:56:44.833" v="77" actId="1076"/>
        <pc:sldMkLst>
          <pc:docMk/>
          <pc:sldMk cId="0" sldId="256"/>
        </pc:sldMkLst>
        <pc:spChg chg="mod">
          <ac:chgData name="Megan Wilson" userId="4833c330-bb21-4a51-b524-eef8b134b0b1" providerId="ADAL" clId="{17E34592-B103-4D32-8966-D1DE2E1B8692}" dt="2025-11-24T18:56:44.833" v="77" actId="1076"/>
          <ac:spMkLst>
            <pc:docMk/>
            <pc:sldMk cId="0" sldId="256"/>
            <ac:spMk id="8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4T18:56:41.788" v="76" actId="1076"/>
          <ac:grpSpMkLst>
            <pc:docMk/>
            <pc:sldMk cId="0" sldId="256"/>
            <ac:grpSpMk id="5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0T13:28:28.696" v="48" actId="1076"/>
        <pc:sldMkLst>
          <pc:docMk/>
          <pc:sldMk cId="0" sldId="257"/>
        </pc:sldMkLst>
        <pc:spChg chg="mod">
          <ac:chgData name="Megan Wilson" userId="4833c330-bb21-4a51-b524-eef8b134b0b1" providerId="ADAL" clId="{17E34592-B103-4D32-8966-D1DE2E1B8692}" dt="2025-11-20T13:28:28.696" v="48" actId="1076"/>
          <ac:spMkLst>
            <pc:docMk/>
            <pc:sldMk cId="0" sldId="25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8:21.286" v="46" actId="255"/>
          <ac:spMkLst>
            <pc:docMk/>
            <pc:sldMk cId="0" sldId="257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4T18:56:50.758" v="81" actId="20577"/>
        <pc:sldMkLst>
          <pc:docMk/>
          <pc:sldMk cId="0" sldId="258"/>
        </pc:sldMkLst>
        <pc:spChg chg="mod">
          <ac:chgData name="Megan Wilson" userId="4833c330-bb21-4a51-b524-eef8b134b0b1" providerId="ADAL" clId="{17E34592-B103-4D32-8966-D1DE2E1B8692}" dt="2025-11-24T18:56:50.758" v="81" actId="20577"/>
          <ac:spMkLst>
            <pc:docMk/>
            <pc:sldMk cId="0" sldId="258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8:33.427" v="49" actId="255"/>
          <ac:spMkLst>
            <pc:docMk/>
            <pc:sldMk cId="0" sldId="258"/>
            <ac:spMk id="11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8:44.338" v="51" actId="255"/>
        <pc:sldMkLst>
          <pc:docMk/>
          <pc:sldMk cId="0" sldId="259"/>
        </pc:sldMkLst>
        <pc:spChg chg="mod">
          <ac:chgData name="Megan Wilson" userId="4833c330-bb21-4a51-b524-eef8b134b0b1" providerId="ADAL" clId="{17E34592-B103-4D32-8966-D1DE2E1B8692}" dt="2025-11-20T13:28:44.338" v="51" actId="255"/>
          <ac:spMkLst>
            <pc:docMk/>
            <pc:sldMk cId="0" sldId="259"/>
            <ac:spMk id="7" creationId="{00000000-0000-0000-0000-000000000000}"/>
          </ac:spMkLst>
        </pc:spChg>
      </pc:sldChg>
      <pc:sldChg chg="addSp modSp mod">
        <pc:chgData name="Megan Wilson" userId="4833c330-bb21-4a51-b524-eef8b134b0b1" providerId="ADAL" clId="{17E34592-B103-4D32-8966-D1DE2E1B8692}" dt="2025-11-24T21:27:06.085" v="96" actId="20577"/>
        <pc:sldMkLst>
          <pc:docMk/>
          <pc:sldMk cId="0" sldId="260"/>
        </pc:sldMkLst>
        <pc:spChg chg="mod">
          <ac:chgData name="Megan Wilson" userId="4833c330-bb21-4a51-b524-eef8b134b0b1" providerId="ADAL" clId="{17E34592-B103-4D32-8966-D1DE2E1B8692}" dt="2025-11-20T13:28:50.508" v="52" actId="255"/>
          <ac:spMkLst>
            <pc:docMk/>
            <pc:sldMk cId="0" sldId="260"/>
            <ac:spMk id="6" creationId="{00000000-0000-0000-0000-000000000000}"/>
          </ac:spMkLst>
        </pc:spChg>
        <pc:spChg chg="add mod">
          <ac:chgData name="Megan Wilson" userId="4833c330-bb21-4a51-b524-eef8b134b0b1" providerId="ADAL" clId="{17E34592-B103-4D32-8966-D1DE2E1B8692}" dt="2025-11-24T21:27:06.085" v="96" actId="20577"/>
          <ac:spMkLst>
            <pc:docMk/>
            <pc:sldMk cId="0" sldId="260"/>
            <ac:spMk id="9" creationId="{790D1433-B271-128B-2B56-3C325342B7EB}"/>
          </ac:spMkLst>
        </pc:spChg>
      </pc:sldChg>
      <pc:sldChg chg="modSp mod">
        <pc:chgData name="Megan Wilson" userId="4833c330-bb21-4a51-b524-eef8b134b0b1" providerId="ADAL" clId="{17E34592-B103-4D32-8966-D1DE2E1B8692}" dt="2025-11-20T13:29:00.541" v="54" actId="255"/>
        <pc:sldMkLst>
          <pc:docMk/>
          <pc:sldMk cId="0" sldId="261"/>
        </pc:sldMkLst>
        <pc:spChg chg="mod">
          <ac:chgData name="Megan Wilson" userId="4833c330-bb21-4a51-b524-eef8b134b0b1" providerId="ADAL" clId="{17E34592-B103-4D32-8966-D1DE2E1B8692}" dt="2025-11-20T13:28:55.643" v="53" actId="255"/>
          <ac:spMkLst>
            <pc:docMk/>
            <pc:sldMk cId="0" sldId="261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9:00.541" v="54" actId="255"/>
          <ac:spMkLst>
            <pc:docMk/>
            <pc:sldMk cId="0" sldId="261"/>
            <ac:spMk id="9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9:09.160" v="55" actId="255"/>
        <pc:sldMkLst>
          <pc:docMk/>
          <pc:sldMk cId="0" sldId="262"/>
        </pc:sldMkLst>
        <pc:spChg chg="mod">
          <ac:chgData name="Megan Wilson" userId="4833c330-bb21-4a51-b524-eef8b134b0b1" providerId="ADAL" clId="{17E34592-B103-4D32-8966-D1DE2E1B8692}" dt="2025-11-20T13:29:09.160" v="55" actId="255"/>
          <ac:spMkLst>
            <pc:docMk/>
            <pc:sldMk cId="0" sldId="262"/>
            <ac:spMk id="5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0T13:29:15.682" v="56" actId="255"/>
        <pc:sldMkLst>
          <pc:docMk/>
          <pc:sldMk cId="0" sldId="263"/>
        </pc:sldMkLst>
        <pc:spChg chg="mod">
          <ac:chgData name="Megan Wilson" userId="4833c330-bb21-4a51-b524-eef8b134b0b1" providerId="ADAL" clId="{17E34592-B103-4D32-8966-D1DE2E1B8692}" dt="2025-11-20T13:29:15.682" v="56" actId="255"/>
          <ac:spMkLst>
            <pc:docMk/>
            <pc:sldMk cId="0" sldId="26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02:26.116" v="7" actId="207"/>
          <ac:spMkLst>
            <pc:docMk/>
            <pc:sldMk cId="0" sldId="263"/>
            <ac:spMk id="5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0T13:02:53.603" v="12" actId="1076"/>
          <ac:picMkLst>
            <pc:docMk/>
            <pc:sldMk cId="0" sldId="263"/>
            <ac:picMk id="8" creationId="{AEC7F4AE-C2F9-13D2-E623-FC7B53E64422}"/>
          </ac:picMkLst>
        </pc:picChg>
      </pc:sldChg>
      <pc:sldChg chg="modSp mod">
        <pc:chgData name="Megan Wilson" userId="4833c330-bb21-4a51-b524-eef8b134b0b1" providerId="ADAL" clId="{17E34592-B103-4D32-8966-D1DE2E1B8692}" dt="2025-11-20T13:29:39.306" v="60" actId="1076"/>
        <pc:sldMkLst>
          <pc:docMk/>
          <pc:sldMk cId="0" sldId="264"/>
        </pc:sldMkLst>
        <pc:spChg chg="mod">
          <ac:chgData name="Megan Wilson" userId="4833c330-bb21-4a51-b524-eef8b134b0b1" providerId="ADAL" clId="{17E34592-B103-4D32-8966-D1DE2E1B8692}" dt="2025-11-20T13:29:39.306" v="60" actId="1076"/>
          <ac:spMkLst>
            <pc:docMk/>
            <pc:sldMk cId="0" sldId="264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29:25.863" v="57" actId="255"/>
          <ac:spMkLst>
            <pc:docMk/>
            <pc:sldMk cId="0" sldId="264"/>
            <ac:spMk id="6" creationId="{00000000-0000-0000-0000-000000000000}"/>
          </ac:spMkLst>
        </pc:spChg>
        <pc:grpChg chg="mod">
          <ac:chgData name="Megan Wilson" userId="4833c330-bb21-4a51-b524-eef8b134b0b1" providerId="ADAL" clId="{17E34592-B103-4D32-8966-D1DE2E1B8692}" dt="2025-11-20T13:29:35.830" v="59" actId="14100"/>
          <ac:grpSpMkLst>
            <pc:docMk/>
            <pc:sldMk cId="0" sldId="264"/>
            <ac:grpSpMk id="2" creationId="{00000000-0000-0000-0000-000000000000}"/>
          </ac:grpSpMkLst>
        </pc:grpChg>
      </pc:sldChg>
      <pc:sldChg chg="modSp mod">
        <pc:chgData name="Megan Wilson" userId="4833c330-bb21-4a51-b524-eef8b134b0b1" providerId="ADAL" clId="{17E34592-B103-4D32-8966-D1DE2E1B8692}" dt="2025-11-20T13:29:44.045" v="61" actId="255"/>
        <pc:sldMkLst>
          <pc:docMk/>
          <pc:sldMk cId="0" sldId="265"/>
        </pc:sldMkLst>
        <pc:spChg chg="mod">
          <ac:chgData name="Megan Wilson" userId="4833c330-bb21-4a51-b524-eef8b134b0b1" providerId="ADAL" clId="{17E34592-B103-4D32-8966-D1DE2E1B8692}" dt="2025-11-20T13:29:44.045" v="61" actId="255"/>
          <ac:spMkLst>
            <pc:docMk/>
            <pc:sldMk cId="0" sldId="265"/>
            <ac:spMk id="5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29:50.972" v="62" actId="255"/>
        <pc:sldMkLst>
          <pc:docMk/>
          <pc:sldMk cId="0" sldId="266"/>
        </pc:sldMkLst>
        <pc:spChg chg="mod">
          <ac:chgData name="Megan Wilson" userId="4833c330-bb21-4a51-b524-eef8b134b0b1" providerId="ADAL" clId="{17E34592-B103-4D32-8966-D1DE2E1B8692}" dt="2025-11-20T13:29:50.972" v="62" actId="255"/>
          <ac:spMkLst>
            <pc:docMk/>
            <pc:sldMk cId="0" sldId="266"/>
            <ac:spMk id="5" creationId="{00000000-0000-0000-0000-000000000000}"/>
          </ac:spMkLst>
        </pc:spChg>
      </pc:sldChg>
      <pc:sldChg chg="addSp delSp modSp mod modAnim">
        <pc:chgData name="Megan Wilson" userId="4833c330-bb21-4a51-b524-eef8b134b0b1" providerId="ADAL" clId="{17E34592-B103-4D32-8966-D1DE2E1B8692}" dt="2025-11-20T13:29:58.016" v="63" actId="255"/>
        <pc:sldMkLst>
          <pc:docMk/>
          <pc:sldMk cId="0" sldId="267"/>
        </pc:sldMkLst>
        <pc:spChg chg="mod">
          <ac:chgData name="Megan Wilson" userId="4833c330-bb21-4a51-b524-eef8b134b0b1" providerId="ADAL" clId="{17E34592-B103-4D32-8966-D1DE2E1B8692}" dt="2025-11-20T13:29:58.016" v="63" actId="255"/>
          <ac:spMkLst>
            <pc:docMk/>
            <pc:sldMk cId="0" sldId="267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03:07.453" v="13" actId="207"/>
          <ac:spMkLst>
            <pc:docMk/>
            <pc:sldMk cId="0" sldId="267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03:13.163" v="15" actId="1076"/>
          <ac:spMkLst>
            <pc:docMk/>
            <pc:sldMk cId="0" sldId="267"/>
            <ac:spMk id="6" creationId="{00000000-0000-0000-0000-000000000000}"/>
          </ac:spMkLst>
        </pc:spChg>
        <pc:picChg chg="add mod">
          <ac:chgData name="Megan Wilson" userId="4833c330-bb21-4a51-b524-eef8b134b0b1" providerId="ADAL" clId="{17E34592-B103-4D32-8966-D1DE2E1B8692}" dt="2025-11-20T13:03:47.454" v="21" actId="1076"/>
          <ac:picMkLst>
            <pc:docMk/>
            <pc:sldMk cId="0" sldId="267"/>
            <ac:picMk id="8" creationId="{D50957E8-1BAE-B8C4-7B4A-A65AE52666AC}"/>
          </ac:picMkLst>
        </pc:picChg>
      </pc:sldChg>
      <pc:sldChg chg="modSp mod">
        <pc:chgData name="Megan Wilson" userId="4833c330-bb21-4a51-b524-eef8b134b0b1" providerId="ADAL" clId="{17E34592-B103-4D32-8966-D1DE2E1B8692}" dt="2025-11-20T13:30:05.976" v="64" actId="255"/>
        <pc:sldMkLst>
          <pc:docMk/>
          <pc:sldMk cId="0" sldId="268"/>
        </pc:sldMkLst>
        <pc:spChg chg="mod">
          <ac:chgData name="Megan Wilson" userId="4833c330-bb21-4a51-b524-eef8b134b0b1" providerId="ADAL" clId="{17E34592-B103-4D32-8966-D1DE2E1B8692}" dt="2025-11-20T13:30:05.976" v="64" actId="255"/>
          <ac:spMkLst>
            <pc:docMk/>
            <pc:sldMk cId="0" sldId="268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30:12.803" v="65" actId="255"/>
        <pc:sldMkLst>
          <pc:docMk/>
          <pc:sldMk cId="0" sldId="269"/>
        </pc:sldMkLst>
        <pc:spChg chg="mod">
          <ac:chgData name="Megan Wilson" userId="4833c330-bb21-4a51-b524-eef8b134b0b1" providerId="ADAL" clId="{17E34592-B103-4D32-8966-D1DE2E1B8692}" dt="2025-11-20T13:30:12.803" v="65" actId="255"/>
          <ac:spMkLst>
            <pc:docMk/>
            <pc:sldMk cId="0" sldId="269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51:24.494" v="120" actId="20577"/>
        <pc:sldMkLst>
          <pc:docMk/>
          <pc:sldMk cId="0" sldId="270"/>
        </pc:sldMkLst>
        <pc:spChg chg="mod">
          <ac:chgData name="Megan Wilson" userId="4833c330-bb21-4a51-b524-eef8b134b0b1" providerId="ADAL" clId="{17E34592-B103-4D32-8966-D1DE2E1B8692}" dt="2025-11-20T13:30:17.580" v="66" actId="255"/>
          <ac:spMkLst>
            <pc:docMk/>
            <pc:sldMk cId="0" sldId="270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51:24.494" v="120" actId="20577"/>
          <ac:spMkLst>
            <pc:docMk/>
            <pc:sldMk cId="0" sldId="270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30:29.496" v="68" actId="255"/>
        <pc:sldMkLst>
          <pc:docMk/>
          <pc:sldMk cId="0" sldId="272"/>
        </pc:sldMkLst>
        <pc:spChg chg="mod">
          <ac:chgData name="Megan Wilson" userId="4833c330-bb21-4a51-b524-eef8b134b0b1" providerId="ADAL" clId="{17E34592-B103-4D32-8966-D1DE2E1B8692}" dt="2025-11-20T13:30:29.496" v="68" actId="255"/>
          <ac:spMkLst>
            <pc:docMk/>
            <pc:sldMk cId="0" sldId="272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2-02T20:51:29.967" v="140" actId="20577"/>
        <pc:sldMkLst>
          <pc:docMk/>
          <pc:sldMk cId="0" sldId="273"/>
        </pc:sldMkLst>
        <pc:spChg chg="mod">
          <ac:chgData name="Megan Wilson" userId="4833c330-bb21-4a51-b524-eef8b134b0b1" providerId="ADAL" clId="{17E34592-B103-4D32-8966-D1DE2E1B8692}" dt="2025-11-20T13:30:36.056" v="69" actId="255"/>
          <ac:spMkLst>
            <pc:docMk/>
            <pc:sldMk cId="0" sldId="273"/>
            <ac:spMk id="2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30:47.278" v="72" actId="255"/>
          <ac:spMkLst>
            <pc:docMk/>
            <pc:sldMk cId="0" sldId="273"/>
            <ac:spMk id="3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30:43.872" v="71" actId="255"/>
          <ac:spMkLst>
            <pc:docMk/>
            <pc:sldMk cId="0" sldId="273"/>
            <ac:spMk id="4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2-02T20:51:29.967" v="140" actId="20577"/>
          <ac:spMkLst>
            <pc:docMk/>
            <pc:sldMk cId="0" sldId="273"/>
            <ac:spMk id="5" creationId="{00000000-0000-0000-0000-000000000000}"/>
          </ac:spMkLst>
        </pc:spChg>
        <pc:spChg chg="mod">
          <ac:chgData name="Megan Wilson" userId="4833c330-bb21-4a51-b524-eef8b134b0b1" providerId="ADAL" clId="{17E34592-B103-4D32-8966-D1DE2E1B8692}" dt="2025-11-20T13:30:40.117" v="70" actId="255"/>
          <ac:spMkLst>
            <pc:docMk/>
            <pc:sldMk cId="0" sldId="273"/>
            <ac:spMk id="6" creationId="{00000000-0000-0000-0000-000000000000}"/>
          </ac:spMkLst>
        </pc:spChg>
      </pc:sldChg>
      <pc:sldChg chg="modSp mod">
        <pc:chgData name="Megan Wilson" userId="4833c330-bb21-4a51-b524-eef8b134b0b1" providerId="ADAL" clId="{17E34592-B103-4D32-8966-D1DE2E1B8692}" dt="2025-11-20T13:30:57.315" v="74" actId="255"/>
        <pc:sldMkLst>
          <pc:docMk/>
          <pc:sldMk cId="0" sldId="274"/>
        </pc:sldMkLst>
        <pc:spChg chg="mod">
          <ac:chgData name="Megan Wilson" userId="4833c330-bb21-4a51-b524-eef8b134b0b1" providerId="ADAL" clId="{17E34592-B103-4D32-8966-D1DE2E1B8692}" dt="2025-11-20T13:30:57.315" v="74" actId="255"/>
          <ac:spMkLst>
            <pc:docMk/>
            <pc:sldMk cId="0" sldId="274"/>
            <ac:spMk id="8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15.09.2026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s-US" sz="12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35uM5VMrZas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35uM5VMrZas?feature=oembed" TargetMode="Externa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TwrM6c38rWY" TargetMode="External"/><Relationship Id="rId2" Type="http://schemas.openxmlformats.org/officeDocument/2006/relationships/slideLayout" Target="../slideLayouts/slideLayout7.xml"/><Relationship Id="rId1" Type="http://schemas.openxmlformats.org/officeDocument/2006/relationships/video" Target="https://www.youtube.com/embed/TwrM6c38rWY?feature=oembed" TargetMode="External"/><Relationship Id="rId4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sv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hbfGo7voB8" TargetMode="External"/><Relationship Id="rId2" Type="http://schemas.openxmlformats.org/officeDocument/2006/relationships/hyperlink" Target="https://humantraffickinghotline.org/sites/default/files/HT%20Power%26Control%20Wheel%20NEW.pdf" TargetMode="External"/><Relationship Id="rId1" Type="http://schemas.openxmlformats.org/officeDocument/2006/relationships/slideLayout" Target="../slideLayouts/slideLayout7.xml"/><Relationship Id="rId5" Type="http://schemas.openxmlformats.org/officeDocument/2006/relationships/hyperlink" Target="https://www.youtube.com/watch?v=ELLaMPiPqPM" TargetMode="External"/><Relationship Id="rId4" Type="http://schemas.openxmlformats.org/officeDocument/2006/relationships/hyperlink" Target="https://www.playfactile.com/lv5nudggh2" TargetMode="Externa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7113879" y="9315457"/>
            <a:ext cx="1021887" cy="811934"/>
            <a:chOff x="0" y="0"/>
            <a:chExt cx="269139" cy="21384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69139" cy="213843"/>
            </a:xfrm>
            <a:custGeom>
              <a:avLst/>
              <a:gdLst/>
              <a:ahLst/>
              <a:cxnLst/>
              <a:rect l="l" t="t" r="r" b="b"/>
              <a:pathLst>
                <a:path w="269139" h="213843">
                  <a:moveTo>
                    <a:pt x="0" y="0"/>
                  </a:moveTo>
                  <a:lnTo>
                    <a:pt x="269139" y="0"/>
                  </a:lnTo>
                  <a:lnTo>
                    <a:pt x="269139" y="213843"/>
                  </a:lnTo>
                  <a:lnTo>
                    <a:pt x="0" y="213843"/>
                  </a:lnTo>
                  <a:close/>
                </a:path>
              </a:pathLst>
            </a:custGeom>
            <a:solidFill>
              <a:srgbClr val="F6F8F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269139" cy="29004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5688051"/>
            <a:ext cx="18288000" cy="4598949"/>
            <a:chOff x="0" y="0"/>
            <a:chExt cx="4816593" cy="121124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1211246"/>
            </a:xfrm>
            <a:custGeom>
              <a:avLst/>
              <a:gdLst/>
              <a:ahLst/>
              <a:cxnLst/>
              <a:rect l="l" t="t" r="r" b="b"/>
              <a:pathLst>
                <a:path w="4816592" h="1211246">
                  <a:moveTo>
                    <a:pt x="0" y="0"/>
                  </a:moveTo>
                  <a:lnTo>
                    <a:pt x="4816592" y="0"/>
                  </a:lnTo>
                  <a:lnTo>
                    <a:pt x="4816592" y="1211246"/>
                  </a:lnTo>
                  <a:lnTo>
                    <a:pt x="0" y="1211246"/>
                  </a:lnTo>
                  <a:close/>
                </a:path>
              </a:pathLst>
            </a:custGeom>
            <a:solidFill>
              <a:srgbClr val="3B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128744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2669964" y="9146233"/>
            <a:ext cx="13370018" cy="8610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5000" b="1" i="0" u="none" strike="noStrike" cap="none" baseline="0" dirty="0">
                <a:solidFill>
                  <a:srgbClr val="FEFEF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 desglose de la trata de personas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01558" y="4820443"/>
            <a:ext cx="13684879" cy="6900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80"/>
              </a:lnSpc>
            </a:pPr>
            <a:r>
              <a:rPr lang="es-US" sz="3600" b="1" i="0" u="none" strike="noStrike" cap="none" baseline="0" dirty="0">
                <a:solidFill>
                  <a:srgbClr val="159E99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Participación juvenil - Edades 17–18 (12.º grado)</a:t>
            </a:r>
          </a:p>
        </p:txBody>
      </p:sp>
      <p:sp>
        <p:nvSpPr>
          <p:cNvPr id="10" name="Freeform 10"/>
          <p:cNvSpPr/>
          <p:nvPr/>
        </p:nvSpPr>
        <p:spPr>
          <a:xfrm>
            <a:off x="3808846" y="0"/>
            <a:ext cx="11092254" cy="4263958"/>
          </a:xfrm>
          <a:custGeom>
            <a:avLst/>
            <a:gdLst/>
            <a:ahLst/>
            <a:cxnLst/>
            <a:rect l="l" t="t" r="r" b="b"/>
            <a:pathLst>
              <a:path w="11092254" h="4263958">
                <a:moveTo>
                  <a:pt x="0" y="0"/>
                </a:moveTo>
                <a:lnTo>
                  <a:pt x="11092254" y="0"/>
                </a:lnTo>
                <a:lnTo>
                  <a:pt x="11092254" y="4263958"/>
                </a:lnTo>
                <a:lnTo>
                  <a:pt x="0" y="426395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123971"/>
            <a:chOff x="0" y="0"/>
            <a:chExt cx="4816593" cy="29602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96025"/>
            </a:xfrm>
            <a:custGeom>
              <a:avLst/>
              <a:gdLst/>
              <a:ahLst/>
              <a:cxnLst/>
              <a:rect l="l" t="t" r="r" b="b"/>
              <a:pathLst>
                <a:path w="4816592" h="296025">
                  <a:moveTo>
                    <a:pt x="0" y="0"/>
                  </a:moveTo>
                  <a:lnTo>
                    <a:pt x="4816592" y="0"/>
                  </a:lnTo>
                  <a:lnTo>
                    <a:pt x="4816592" y="296025"/>
                  </a:lnTo>
                  <a:lnTo>
                    <a:pt x="0" y="29602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4816593" cy="3817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66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362200" y="2823185"/>
            <a:ext cx="14071431" cy="23203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00"/>
              </a:lnSpc>
            </a:pP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Connect for Freedom es una organización 501(c)(3) sin fines de lucro comprometida a proporcionar materiales gratuitos sobre seguridad en línea y concientización sobre la trata de personas a organizaciones que prestan servicios a jóvenes y a las comunidades.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63996" y="86276"/>
            <a:ext cx="16057790" cy="79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LA PREVENCIÓN A TRAVÉS DE LA EDUCACIÓN ES LA SOLUCIÓN</a:t>
            </a:r>
          </a:p>
        </p:txBody>
      </p:sp>
      <p:sp>
        <p:nvSpPr>
          <p:cNvPr id="7" name="Freeform 7"/>
          <p:cNvSpPr/>
          <p:nvPr/>
        </p:nvSpPr>
        <p:spPr>
          <a:xfrm>
            <a:off x="5383103" y="7014298"/>
            <a:ext cx="7521793" cy="2633258"/>
          </a:xfrm>
          <a:custGeom>
            <a:avLst/>
            <a:gdLst/>
            <a:ahLst/>
            <a:cxnLst/>
            <a:rect l="l" t="t" r="r" b="b"/>
            <a:pathLst>
              <a:path w="7521793" h="2633258">
                <a:moveTo>
                  <a:pt x="0" y="0"/>
                </a:moveTo>
                <a:lnTo>
                  <a:pt x="7521794" y="0"/>
                </a:lnTo>
                <a:lnTo>
                  <a:pt x="7521794" y="2633257"/>
                </a:lnTo>
                <a:lnTo>
                  <a:pt x="0" y="263325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5148337" cy="10287000"/>
            <a:chOff x="0" y="0"/>
            <a:chExt cx="1355941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355941" cy="2709333"/>
            </a:xfrm>
            <a:custGeom>
              <a:avLst/>
              <a:gdLst/>
              <a:ahLst/>
              <a:cxnLst/>
              <a:rect l="l" t="t" r="r" b="b"/>
              <a:pathLst>
                <a:path w="1355941" h="2709333">
                  <a:moveTo>
                    <a:pt x="0" y="0"/>
                  </a:moveTo>
                  <a:lnTo>
                    <a:pt x="1355941" y="0"/>
                  </a:lnTo>
                  <a:lnTo>
                    <a:pt x="1355941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355941" cy="27855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485286" y="1354966"/>
            <a:ext cx="10735913" cy="74108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Introducción a la trata de personas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“Qué es la trata de personas” del Departamento de Seguridad Nacional (4.5 min</a:t>
            </a:r>
            <a:r>
              <a:rPr lang="es-US" sz="3000" dirty="0">
                <a:solidFill>
                  <a:srgbClr val="000000"/>
                </a:solidFill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) 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industria de la trata de personas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Video “Voy a lograrlo”: historias sobre tráfico infantil de sobrevivientes de Love146 (4.5 min.)</a:t>
            </a:r>
          </a:p>
          <a:p>
            <a:pPr marL="1640841" lvl="2" indent="-546947" algn="l">
              <a:lnSpc>
                <a:spcPts val="5320"/>
              </a:lnSpc>
              <a:buFont typeface="Arial"/>
              <a:buChar char="⚬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Preguntas de debate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Folleto de Polaris Project: círculo de poder y control en la trata de personas</a:t>
            </a:r>
          </a:p>
          <a:p>
            <a:pPr marL="820421" lvl="1" indent="-410210" algn="l">
              <a:lnSpc>
                <a:spcPts val="5320"/>
              </a:lnSpc>
              <a:buAutoNum type="arabicPeriod"/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</a:t>
            </a:r>
          </a:p>
        </p:txBody>
      </p:sp>
      <p:sp>
        <p:nvSpPr>
          <p:cNvPr id="6" name="Freeform 6"/>
          <p:cNvSpPr/>
          <p:nvPr/>
        </p:nvSpPr>
        <p:spPr>
          <a:xfrm>
            <a:off x="291970" y="4214708"/>
            <a:ext cx="4564398" cy="489545"/>
          </a:xfrm>
          <a:custGeom>
            <a:avLst/>
            <a:gdLst/>
            <a:ahLst/>
            <a:cxnLst/>
            <a:rect l="l" t="t" r="r" b="b"/>
            <a:pathLst>
              <a:path w="4564398" h="489545">
                <a:moveTo>
                  <a:pt x="0" y="0"/>
                </a:moveTo>
                <a:lnTo>
                  <a:pt x="4564397" y="0"/>
                </a:lnTo>
                <a:lnTo>
                  <a:pt x="4564397" y="489546"/>
                </a:lnTo>
                <a:lnTo>
                  <a:pt x="0" y="48954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01860" r="-2906" b="-39003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7" name="Group 7"/>
          <p:cNvGrpSpPr/>
          <p:nvPr/>
        </p:nvGrpSpPr>
        <p:grpSpPr>
          <a:xfrm>
            <a:off x="291970" y="4586183"/>
            <a:ext cx="4564398" cy="1797099"/>
            <a:chOff x="0" y="0"/>
            <a:chExt cx="1202146" cy="47331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202146" cy="473310"/>
            </a:xfrm>
            <a:custGeom>
              <a:avLst/>
              <a:gdLst/>
              <a:ahLst/>
              <a:cxnLst/>
              <a:rect l="l" t="t" r="r" b="b"/>
              <a:pathLst>
                <a:path w="1202146" h="473309">
                  <a:moveTo>
                    <a:pt x="0" y="0"/>
                  </a:moveTo>
                  <a:lnTo>
                    <a:pt x="1202146" y="0"/>
                  </a:lnTo>
                  <a:lnTo>
                    <a:pt x="1202146" y="473310"/>
                  </a:lnTo>
                  <a:lnTo>
                    <a:pt x="0" y="473310"/>
                  </a:lnTo>
                  <a:close/>
                </a:path>
              </a:pathLst>
            </a:custGeom>
            <a:solidFill>
              <a:srgbClr val="3979AF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76200"/>
              <a:ext cx="1202146" cy="549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1779883" y="558955"/>
            <a:ext cx="1588569" cy="52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2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Lección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468221" y="152725"/>
            <a:ext cx="8327431" cy="8427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699"/>
              </a:lnSpc>
            </a:pPr>
            <a:r>
              <a:rPr lang="es-US" sz="35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Resumen de la lección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417406" y="4912361"/>
            <a:ext cx="4313525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 desglose de la </a:t>
            </a:r>
          </a:p>
          <a:p>
            <a:pPr algn="ctr">
              <a:lnSpc>
                <a:spcPts val="3920"/>
              </a:lnSpc>
            </a:pPr>
            <a:r>
              <a:rPr lang="es-US" sz="2800" b="1" i="0" u="none" strike="noStrike" cap="none" baseline="0">
                <a:solidFill>
                  <a:srgbClr val="FCFCFD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trata de personas</a:t>
            </a:r>
          </a:p>
        </p:txBody>
      </p:sp>
      <p:sp>
        <p:nvSpPr>
          <p:cNvPr id="13" name="Freeform 13"/>
          <p:cNvSpPr/>
          <p:nvPr/>
        </p:nvSpPr>
        <p:spPr>
          <a:xfrm>
            <a:off x="291970" y="1219404"/>
            <a:ext cx="4564398" cy="3004830"/>
          </a:xfrm>
          <a:custGeom>
            <a:avLst/>
            <a:gdLst/>
            <a:ahLst/>
            <a:cxnLst/>
            <a:rect l="l" t="t" r="r" b="b"/>
            <a:pathLst>
              <a:path w="4564398" h="3004830">
                <a:moveTo>
                  <a:pt x="0" y="0"/>
                </a:moveTo>
                <a:lnTo>
                  <a:pt x="4564397" y="0"/>
                </a:lnTo>
                <a:lnTo>
                  <a:pt x="4564397" y="3004829"/>
                </a:lnTo>
                <a:lnTo>
                  <a:pt x="0" y="300482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r="-4642" b="-5903"/>
            </a:stretch>
          </a:blipFill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3425674" y="5602772"/>
            <a:ext cx="4044247" cy="2696165"/>
          </a:xfrm>
          <a:custGeom>
            <a:avLst/>
            <a:gdLst/>
            <a:ahLst/>
            <a:cxnLst/>
            <a:rect l="l" t="t" r="r" b="b"/>
            <a:pathLst>
              <a:path w="4044247" h="2696165">
                <a:moveTo>
                  <a:pt x="0" y="0"/>
                </a:moveTo>
                <a:lnTo>
                  <a:pt x="4044247" y="0"/>
                </a:lnTo>
                <a:lnTo>
                  <a:pt x="4044247" y="2696164"/>
                </a:lnTo>
                <a:lnTo>
                  <a:pt x="0" y="269616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263771" y="3327942"/>
            <a:ext cx="2608794" cy="2608794"/>
          </a:xfrm>
          <a:custGeom>
            <a:avLst/>
            <a:gdLst/>
            <a:ahLst/>
            <a:cxnLst/>
            <a:rect l="l" t="t" r="r" b="b"/>
            <a:pathLst>
              <a:path w="2608794" h="2608794">
                <a:moveTo>
                  <a:pt x="0" y="0"/>
                </a:moveTo>
                <a:lnTo>
                  <a:pt x="2608794" y="0"/>
                </a:lnTo>
                <a:lnTo>
                  <a:pt x="2608794" y="2608794"/>
                </a:lnTo>
                <a:lnTo>
                  <a:pt x="0" y="260879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0" y="-87216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¿Qué es la trata de personas?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4507496" y="1968930"/>
            <a:ext cx="9273009" cy="105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El uso de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fuerza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fraude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o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coacción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para obtener algún tipo de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trabajo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o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acto sexual comercial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5186737" y="4313677"/>
            <a:ext cx="7914525" cy="105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Afecta a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todos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independientemente del sexo, la edad, el género, la raza o la nacionalidad.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7613270" y="3195442"/>
            <a:ext cx="3061460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Blue Campaign de HSI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575795" y="5532877"/>
            <a:ext cx="3342525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Blue Campaign de HSI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5186737" y="6651112"/>
            <a:ext cx="7914525" cy="21168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 una víctima es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menor de 18 años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cualquier acto sexual comercial se considera trata, independientemente del uso de la fuerza, el fraude o la coacción.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7472735" y="8767948"/>
            <a:ext cx="3342525" cy="3616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camino del éxodo</a:t>
            </a:r>
          </a:p>
        </p:txBody>
      </p:sp>
    </p:spTree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785425"/>
            <a:chOff x="0" y="0"/>
            <a:chExt cx="4816593" cy="20686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06861"/>
            </a:xfrm>
            <a:custGeom>
              <a:avLst/>
              <a:gdLst/>
              <a:ahLst/>
              <a:cxnLst/>
              <a:rect l="l" t="t" r="r" b="b"/>
              <a:pathLst>
                <a:path w="4816592" h="206861">
                  <a:moveTo>
                    <a:pt x="0" y="0"/>
                  </a:moveTo>
                  <a:lnTo>
                    <a:pt x="4816592" y="0"/>
                  </a:lnTo>
                  <a:lnTo>
                    <a:pt x="4816592" y="206861"/>
                  </a:lnTo>
                  <a:lnTo>
                    <a:pt x="0" y="206861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28306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706133" y="2361962"/>
            <a:ext cx="8743570" cy="5825403"/>
          </a:xfrm>
          <a:custGeom>
            <a:avLst/>
            <a:gdLst/>
            <a:ahLst/>
            <a:cxnLst/>
            <a:rect l="l" t="t" r="r" b="b"/>
            <a:pathLst>
              <a:path w="8743570" h="5825403">
                <a:moveTo>
                  <a:pt x="0" y="0"/>
                </a:moveTo>
                <a:lnTo>
                  <a:pt x="8743570" y="0"/>
                </a:lnTo>
                <a:lnTo>
                  <a:pt x="8743570" y="5825404"/>
                </a:lnTo>
                <a:lnTo>
                  <a:pt x="0" y="582540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Modalidades de trata de personas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63119" y="2106973"/>
            <a:ext cx="7483558" cy="2650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Trata Sexual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: utilizar la fuerza, el fraude o la coacción para obtener un acto sexual comercial</a:t>
            </a:r>
          </a:p>
          <a:p>
            <a:pPr algn="ctr">
              <a:lnSpc>
                <a:spcPts val="4200"/>
              </a:lnSpc>
            </a:pPr>
            <a:endParaRPr lang="en-US" sz="3000" dirty="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Ejemplos: servicios de acompañantes, pornografía, burdeles, salones de masajes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63119" y="5622642"/>
            <a:ext cx="7483558" cy="31836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Trata Laboral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: utilizar la fuerza, el fraude o la coacción para obtener trabajo</a:t>
            </a:r>
          </a:p>
          <a:p>
            <a:pPr algn="ctr">
              <a:lnSpc>
                <a:spcPts val="4200"/>
              </a:lnSpc>
            </a:pPr>
            <a:endParaRPr lang="en-US" sz="3000">
              <a:solidFill>
                <a:srgbClr val="000000"/>
              </a:solidFill>
              <a:latin typeface="Calibri (MS)"/>
              <a:ea typeface="Calibri (MS)"/>
              <a:cs typeface="Calibri (MS)"/>
              <a:sym typeface="Calibri (MS)"/>
            </a:endParaRPr>
          </a:p>
          <a:p>
            <a:pPr algn="ctr">
              <a:lnSpc>
                <a:spcPts val="4200"/>
              </a:lnSpc>
            </a:pPr>
            <a:r>
              <a:rPr lang="es-US" sz="3000" b="0" i="1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Ejemplos: trabajadores de restaurantes, paisajismo, trabajadores de fábricas, construcción</a:t>
            </a:r>
          </a:p>
        </p:txBody>
      </p:sp>
      <p:sp>
        <p:nvSpPr>
          <p:cNvPr id="9" name="TextBox 9">
            <a:extLst>
              <a:ext uri="{FF2B5EF4-FFF2-40B4-BE49-F238E27FC236}">
                <a16:creationId xmlns:a16="http://schemas.microsoft.com/office/drawing/2014/main" id="{790D1433-B271-128B-2B56-3C325342B7EB}"/>
              </a:ext>
            </a:extLst>
          </p:cNvPr>
          <p:cNvSpPr txBox="1"/>
          <p:nvPr/>
        </p:nvSpPr>
        <p:spPr>
          <a:xfrm>
            <a:off x="6323112" y="9867900"/>
            <a:ext cx="5792688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n-US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Fuente</a:t>
            </a:r>
            <a:r>
              <a:rPr lang="en-US" sz="1800" dirty="0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: https://www.state.gov/what-is-trafficking-in-persons</a:t>
            </a:r>
          </a:p>
        </p:txBody>
      </p:sp>
    </p:spTree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04617" y="57101"/>
            <a:ext cx="9182783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Un problema generalizado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8828018" y="3273743"/>
            <a:ext cx="9182783" cy="8950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EE. UU. es el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principal consumidor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tráfico sexual.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US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Against Human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Trafficking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9055099" y="4491331"/>
            <a:ext cx="9182784" cy="14284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edad promedio de las víctimas del tráfico sexual de menores es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12.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US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Institute</a:t>
            </a: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Against Human </a:t>
            </a:r>
            <a:r>
              <a:rPr lang="es-US" sz="21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Trafficking</a:t>
            </a:r>
            <a:endParaRPr lang="es-US" sz="2100" b="1" i="0" u="none" strike="noStrike" cap="none" baseline="0" dirty="0">
              <a:solidFill>
                <a:srgbClr val="000000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 (MS) Bold"/>
              <a:ea typeface="Calibri (MS) Bold"/>
              <a:cs typeface="Calibri (MS)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8828019" y="7786687"/>
            <a:ext cx="8431282" cy="142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Solo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2.7 % de los casos de trata de personas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son procesados.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Polaris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8208392" y="1470062"/>
            <a:ext cx="2688208" cy="6261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600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Los datos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9055099" y="6205855"/>
            <a:ext cx="8431282" cy="14284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trata de personas es una </a:t>
            </a:r>
          </a:p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industria de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 </a:t>
            </a:r>
            <a:r>
              <a:rPr lang="es-US" sz="3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$150,000 millones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  <a:p>
            <a:pPr algn="ctr">
              <a:lnSpc>
                <a:spcPts val="2940"/>
              </a:lnSpc>
            </a:pPr>
            <a:r>
              <a:rPr lang="es-US" sz="2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Polaris</a:t>
            </a:r>
          </a:p>
        </p:txBody>
      </p:sp>
      <p:sp>
        <p:nvSpPr>
          <p:cNvPr id="11" name="Freeform 11"/>
          <p:cNvSpPr/>
          <p:nvPr/>
        </p:nvSpPr>
        <p:spPr>
          <a:xfrm>
            <a:off x="277199" y="3308214"/>
            <a:ext cx="8208392" cy="4582682"/>
          </a:xfrm>
          <a:custGeom>
            <a:avLst/>
            <a:gdLst/>
            <a:ahLst/>
            <a:cxnLst/>
            <a:rect l="l" t="t" r="r" b="b"/>
            <a:pathLst>
              <a:path w="8208391" h="4582682">
                <a:moveTo>
                  <a:pt x="0" y="0"/>
                </a:moveTo>
                <a:lnTo>
                  <a:pt x="8208392" y="0"/>
                </a:lnTo>
                <a:lnTo>
                  <a:pt x="8208392" y="4582682"/>
                </a:lnTo>
                <a:lnTo>
                  <a:pt x="0" y="458268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TextBox 9">
            <a:extLst>
              <a:ext uri="{FF2B5EF4-FFF2-40B4-BE49-F238E27FC236}">
                <a16:creationId xmlns:a16="http://schemas.microsoft.com/office/drawing/2014/main" id="{17736EDA-CF97-A72B-0270-D73113BD7B03}"/>
              </a:ext>
            </a:extLst>
          </p:cNvPr>
          <p:cNvSpPr txBox="1"/>
          <p:nvPr/>
        </p:nvSpPr>
        <p:spPr>
          <a:xfrm>
            <a:off x="3305622" y="6057900"/>
            <a:ext cx="2180778" cy="316690"/>
          </a:xfrm>
          <a:prstGeom prst="rect">
            <a:avLst/>
          </a:prstGeom>
          <a:solidFill>
            <a:srgbClr val="019C9E"/>
          </a:solidFill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85000"/>
              </a:lnSpc>
            </a:pPr>
            <a:r>
              <a:rPr lang="es-US" sz="2400" b="1" i="0" u="none" strike="noStrike" cap="none" baseline="0" dirty="0">
                <a:solidFill>
                  <a:srgbClr val="FFEA8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está en </a:t>
            </a:r>
            <a:r>
              <a:rPr lang="es-US" sz="2400" b="1" i="1" u="none" strike="noStrike" cap="none" baseline="0" dirty="0">
                <a:solidFill>
                  <a:srgbClr val="FFEA81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aumento</a:t>
            </a:r>
          </a:p>
        </p:txBody>
      </p:sp>
      <p:sp>
        <p:nvSpPr>
          <p:cNvPr id="13" name="TextBox 9">
            <a:extLst>
              <a:ext uri="{FF2B5EF4-FFF2-40B4-BE49-F238E27FC236}">
                <a16:creationId xmlns:a16="http://schemas.microsoft.com/office/drawing/2014/main" id="{DC70E19A-4B4E-1F7C-CAAA-276778BD1908}"/>
              </a:ext>
            </a:extLst>
          </p:cNvPr>
          <p:cNvSpPr txBox="1"/>
          <p:nvPr/>
        </p:nvSpPr>
        <p:spPr>
          <a:xfrm>
            <a:off x="3010346" y="4790070"/>
            <a:ext cx="2718048" cy="128811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85000"/>
              </a:lnSpc>
            </a:pPr>
            <a:r>
              <a:rPr lang="es-US" sz="44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trata de </a:t>
            </a:r>
            <a:r>
              <a:rPr lang="es-US" sz="54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personas</a:t>
            </a:r>
            <a:endParaRPr lang="en-US" sz="4400" b="1" i="1" dirty="0">
              <a:solidFill>
                <a:schemeClr val="bg1"/>
              </a:solidFill>
              <a:ea typeface="Calibri (MS) Italics"/>
              <a:cs typeface="Calibri (MS) Italics"/>
              <a:sym typeface="Calibri (MS) Italics"/>
            </a:endParaRPr>
          </a:p>
        </p:txBody>
      </p:sp>
    </p:spTree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93762"/>
            <a:chOff x="0" y="0"/>
            <a:chExt cx="4816593" cy="23539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35394"/>
            </a:xfrm>
            <a:custGeom>
              <a:avLst/>
              <a:gdLst/>
              <a:ahLst/>
              <a:cxnLst/>
              <a:rect l="l" t="t" r="r" b="b"/>
              <a:pathLst>
                <a:path w="4816592" h="235393">
                  <a:moveTo>
                    <a:pt x="0" y="0"/>
                  </a:moveTo>
                  <a:lnTo>
                    <a:pt x="4816592" y="0"/>
                  </a:lnTo>
                  <a:lnTo>
                    <a:pt x="4816592" y="235394"/>
                  </a:lnTo>
                  <a:lnTo>
                    <a:pt x="0" y="235394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115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897585" y="-42473"/>
            <a:ext cx="12492825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Modelo acción-medios-propósito (AMP)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169000" y="9791699"/>
            <a:ext cx="7470800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https://polarisproject.org/understanding-human-trafficking/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885039" y="2029240"/>
            <a:ext cx="14497961" cy="105003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El modelo acción-medios-propósito (</a:t>
            </a:r>
            <a:r>
              <a:rPr lang="es-US" sz="3000" b="0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AMP</a:t>
            </a:r>
            <a:r>
              <a:rPr lang="es-US" sz="3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) puede ayudar a explicar la ley federal en cuanto a la trata de personas.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3332622" y="3966711"/>
            <a:ext cx="11622757" cy="15834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El traficante lleva a cabo la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ACCIÓN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</a:t>
            </a:r>
            <a:r>
              <a:rPr lang="es-US" sz="3000" b="0" i="1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transporta, recluta, provee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), luego emplea los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MEDIOS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</a:t>
            </a:r>
            <a:r>
              <a:rPr lang="es-US" sz="3000" b="0" i="1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fuerza, fraude o coacción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) con el </a:t>
            </a:r>
            <a:r>
              <a:rPr lang="es-US" sz="30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PROPÓSITO</a:t>
            </a: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obligar a una víctima a proporcionar trabajo o un acto sexual comercial.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671418" y="6967086"/>
            <a:ext cx="10945165" cy="105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Como mínimo, uno de cada elemento (AMP) debe estar presente para establecer una situación de trata de personas.</a:t>
            </a:r>
          </a:p>
        </p:txBody>
      </p:sp>
    </p:spTree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5401" y="-477909"/>
            <a:ext cx="18313397" cy="1768662"/>
            <a:chOff x="-6690" y="-125869"/>
            <a:chExt cx="4823282" cy="46582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-6690" y="-125869"/>
              <a:ext cx="4816593" cy="46582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6440"/>
                </a:lnSpc>
              </a:pP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Video “Qué es la trata de personas” del Departamento de Seguridad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43501" y="9715500"/>
            <a:ext cx="5600998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35uM5VMrZas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https://www.youtube.com/watch?v=35uM5VMrZas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292812" y="9446896"/>
            <a:ext cx="277598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4:22 minutos</a:t>
            </a:r>
          </a:p>
        </p:txBody>
      </p:sp>
      <p:pic>
        <p:nvPicPr>
          <p:cNvPr id="8" name="Online Media 7" title="Tools That Teach: What is Human Trafficking?">
            <a:hlinkClick r:id="" action="ppaction://media"/>
            <a:extLst>
              <a:ext uri="{FF2B5EF4-FFF2-40B4-BE49-F238E27FC236}">
                <a16:creationId xmlns:a16="http://schemas.microsoft.com/office/drawing/2014/main" id="{AEC7F4AE-C2F9-13D2-E623-FC7B53E64422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2245331" y="1303453"/>
            <a:ext cx="13797338" cy="7789747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8"/>
            <a:ext cx="18288000" cy="1351377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634" y="-86998"/>
            <a:ext cx="17412725" cy="1103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8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dirigidas por el personal del video “Qué es la trata de personas” del Departamento de Seguridad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4299" y="1954850"/>
            <a:ext cx="12619396" cy="56531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La trata de personas puede afectar a cualquier persona, independientemente de su edad, raza, sexo, orientación sexual, situación financiera, etc.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¿Cuáles son algunos factores que pueden hacer que una persona sea más vulnerable para sucumbir a la trata de personas?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¿Qué podemos hacer para detener la trata de personas?</a:t>
            </a:r>
          </a:p>
        </p:txBody>
      </p:sp>
    </p:spTree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433282" y="-98392"/>
            <a:ext cx="13776484" cy="775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¿Dónde ocurre más la trata de personas?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054738" y="1128398"/>
            <a:ext cx="8178524" cy="48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Tráfico laboral: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529069" y="9694410"/>
            <a:ext cx="7584910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https://polarisproject.org/the-typology-of-modern-slavery/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143000" y="2124229"/>
            <a:ext cx="8178524" cy="74717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Instalaciones recreativas 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canchas de golf, campamentos de verano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Atención médica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residencias de ancianos, asistentes de salud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Carnavales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Silvicultura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maderera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Fábricas y elaboración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procesamiento de alimentos, industria textil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Servicios de limpieza comercial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conserjes, amas de llaves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Paisajismo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Hoteles y hospitalidad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82200" y="2129672"/>
            <a:ext cx="7584910" cy="697165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Construcción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soldadura, techado, carpintería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Servicios de salud y belleza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salones de manicura o peluquerías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Agricultura y ganadería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granjas lecheras, campos de maíz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Venta ambulante y mendicidad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vender caramelos, solicitar donaciones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Restaurantes y servicios de alimentos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Equipo de ventas itinerante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venta de productos fraudulentos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Trabajo doméstico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niñera o ama de llaves cama adentro</a:t>
            </a:r>
          </a:p>
        </p:txBody>
      </p:sp>
    </p:spTree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37706" y="-109452"/>
            <a:ext cx="13812588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¿Dónde ocurre más la trata de personas? (cont.)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800" y="1424108"/>
            <a:ext cx="8178524" cy="48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Tráfico sexual: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5442533" y="9715500"/>
            <a:ext cx="7402934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solidFill>
                  <a:srgbClr val="000000"/>
                </a:solidFill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https://polarisproject.org/the-typology-of-modern-slavery/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2213637"/>
            <a:ext cx="9364862" cy="6454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Pornografía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Burdeles residenciales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el traficante entrega una tarjeta con información sobre la ubicación de un burdel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Prostitución en lugares públicos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el proxeneta obliga a las niñas a encontrarse con los hombres en sus coches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Actos sexuales interactivos remotos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cámaras web, sexo telefónico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Esclavitud sexual personal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se vende una niña para saldar la deuda familiar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Servicios de acompañantes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mujeres entregadas en una ubicación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0013477" y="1424108"/>
            <a:ext cx="8178524" cy="48206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</a:pPr>
            <a:r>
              <a:rPr lang="es-US" sz="2799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Tráfico sexual y laboral: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1201400" y="2471354"/>
            <a:ext cx="6465518" cy="34683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Arte y entretenimiento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baile exótico, modelaje, deportes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Actividades ilícitas</a:t>
            </a:r>
          </a:p>
          <a:p>
            <a:pPr marL="1209039" lvl="2" indent="-403013" algn="l">
              <a:lnSpc>
                <a:spcPts val="3919"/>
              </a:lnSpc>
              <a:buFont typeface="Arial"/>
              <a:buChar char="⚬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p. ej., drogas, armas de fuego, etc.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Bares y clubes de striptease</a:t>
            </a:r>
          </a:p>
          <a:p>
            <a:pPr marL="604519" lvl="1" indent="-302260" algn="l">
              <a:lnSpc>
                <a:spcPts val="3919"/>
              </a:lnSpc>
              <a:buFont typeface="Arial"/>
              <a:buChar char="•"/>
            </a:pPr>
            <a:r>
              <a:rPr lang="es-US" sz="2799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Salones de masajes</a:t>
            </a:r>
          </a:p>
        </p:txBody>
      </p:sp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422802"/>
            <a:ext cx="18288000" cy="1696332"/>
            <a:chOff x="0" y="-111355"/>
            <a:chExt cx="4816593" cy="44677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84845"/>
            </a:xfrm>
            <a:custGeom>
              <a:avLst/>
              <a:gdLst/>
              <a:ahLst/>
              <a:cxnLst/>
              <a:rect l="l" t="t" r="r" b="b"/>
              <a:pathLst>
                <a:path w="4816592" h="284845">
                  <a:moveTo>
                    <a:pt x="0" y="0"/>
                  </a:moveTo>
                  <a:lnTo>
                    <a:pt x="4816592" y="0"/>
                  </a:lnTo>
                  <a:lnTo>
                    <a:pt x="4816592" y="284845"/>
                  </a:lnTo>
                  <a:lnTo>
                    <a:pt x="0" y="28484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11355"/>
              <a:ext cx="4816593" cy="44677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5880"/>
                </a:lnSpc>
              </a:pPr>
              <a:r>
                <a:rPr lang="es-US" sz="3500" b="1" i="0" u="none" strike="noStrike" cap="none" baseline="0" dirty="0">
                  <a:solidFill>
                    <a:srgbClr val="FFFFFF"/>
                  </a:solidFill>
                  <a:effectLst/>
                  <a:uFill>
                    <a:solidFill>
                      <a:prstClr val="black">
                        <a:alpha val="0"/>
                      </a:prstClr>
                    </a:solidFill>
                  </a:uFill>
                  <a:latin typeface="Calibri (MS) Bold"/>
                  <a:ea typeface="Calibri (MS) Bold"/>
                  <a:cs typeface="Calibri (MS) Bold"/>
                </a:rPr>
                <a:t>Video “’Voy a lograrlo’: historias sobre tráfico infantil de sobrevivientes” de Love146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6336134" y="9715500"/>
            <a:ext cx="5615732" cy="3099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Fuente: </a:t>
            </a:r>
            <a:r>
              <a:rPr lang="es-US" sz="1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TwrM6c38rWY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https://www.youtube.com/watch?v=TwrM6c38rWY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325600" y="9639300"/>
            <a:ext cx="2623587" cy="3013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520"/>
              </a:lnSpc>
            </a:pPr>
            <a:r>
              <a:rPr lang="es-US" sz="1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Duración: 4:44 minutos</a:t>
            </a:r>
          </a:p>
        </p:txBody>
      </p:sp>
      <p:pic>
        <p:nvPicPr>
          <p:cNvPr id="8" name="Online Media 7" title="“I’m gonna make it” - Stories of Child Trafficking from Survivors">
            <a:hlinkClick r:id="" action="ppaction://media"/>
            <a:extLst>
              <a:ext uri="{FF2B5EF4-FFF2-40B4-BE49-F238E27FC236}">
                <a16:creationId xmlns:a16="http://schemas.microsoft.com/office/drawing/2014/main" id="{D50957E8-1BAE-B8C4-7B4A-A65AE52666AC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1936750" y="1273530"/>
            <a:ext cx="14414500" cy="8138186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-170277"/>
            <a:ext cx="18288000" cy="1029200"/>
            <a:chOff x="0" y="0"/>
            <a:chExt cx="4816593" cy="2710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1065"/>
            </a:xfrm>
            <a:custGeom>
              <a:avLst/>
              <a:gdLst/>
              <a:ahLst/>
              <a:cxnLst/>
              <a:rect l="l" t="t" r="r" b="b"/>
              <a:pathLst>
                <a:path w="4816592" h="271065">
                  <a:moveTo>
                    <a:pt x="0" y="0"/>
                  </a:moveTo>
                  <a:lnTo>
                    <a:pt x="4816592" y="0"/>
                  </a:lnTo>
                  <a:lnTo>
                    <a:pt x="4816592" y="271065"/>
                  </a:lnTo>
                  <a:lnTo>
                    <a:pt x="0" y="271065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2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437635" y="-180695"/>
            <a:ext cx="17412725" cy="1050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00"/>
              </a:lnSpc>
            </a:pPr>
            <a:r>
              <a:rPr lang="es-US" sz="30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Preguntas de debate dirigidas por el personal sobre el video “Voy a lograrlo”: historias sobre tráfico infantil de sobrevivientes” de Love146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2834302" y="2917825"/>
            <a:ext cx="12619396" cy="42440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En este video, vimos que la trata de personas afectaba a niños de diferentes razas, etnias, géneros, etc. También fueron víctimas de trata de varias formas diferentes.</a:t>
            </a:r>
          </a:p>
          <a:p>
            <a:pPr algn="ctr">
              <a:lnSpc>
                <a:spcPts val="5599"/>
              </a:lnSpc>
            </a:pPr>
            <a:endParaRPr lang="en-US" sz="3000" i="1" dirty="0">
              <a:solidFill>
                <a:srgbClr val="000000"/>
              </a:solidFill>
              <a:latin typeface="Calibri (MS) Italics"/>
              <a:ea typeface="Calibri (MS) Italics"/>
              <a:cs typeface="Calibri (MS) Italics"/>
              <a:sym typeface="Calibri (MS) Italics"/>
            </a:endParaRPr>
          </a:p>
          <a:p>
            <a:pPr algn="ctr">
              <a:lnSpc>
                <a:spcPts val="5599"/>
              </a:lnSpc>
            </a:pPr>
            <a:r>
              <a:rPr lang="es-US" sz="3000" b="0" i="1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¿Crees que serás más consciente de estos problemas después de ver este video? Si es así, ¿cómo?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0846" y="1907954"/>
            <a:ext cx="9130865" cy="7350346"/>
          </a:xfrm>
          <a:prstGeom prst="rect">
            <a:avLst/>
          </a:prstGeom>
        </p:spPr>
      </p:pic>
      <p:sp>
        <p:nvSpPr>
          <p:cNvPr id="6" name="TextBox 6"/>
          <p:cNvSpPr txBox="1"/>
          <p:nvPr/>
        </p:nvSpPr>
        <p:spPr>
          <a:xfrm>
            <a:off x="0" y="381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3C3F890C-D409-091C-81DF-92D0E222BB9D}"/>
              </a:ext>
            </a:extLst>
          </p:cNvPr>
          <p:cNvSpPr txBox="1"/>
          <p:nvPr/>
        </p:nvSpPr>
        <p:spPr>
          <a:xfrm>
            <a:off x="7772400" y="9486900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JUGUEMOS</a:t>
            </a:r>
          </a:p>
        </p:txBody>
      </p:sp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1028700"/>
            <a:chOff x="0" y="0"/>
            <a:chExt cx="4816593" cy="2709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70933"/>
            </a:xfrm>
            <a:custGeom>
              <a:avLst/>
              <a:gdLst/>
              <a:ahLst/>
              <a:cxnLst/>
              <a:rect l="l" t="t" r="r" b="b"/>
              <a:pathLst>
                <a:path w="4816592" h="270933">
                  <a:moveTo>
                    <a:pt x="0" y="0"/>
                  </a:moveTo>
                  <a:lnTo>
                    <a:pt x="4816592" y="0"/>
                  </a:lnTo>
                  <a:lnTo>
                    <a:pt x="4816592" y="270933"/>
                  </a:lnTo>
                  <a:lnTo>
                    <a:pt x="0" y="270933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471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0" y="3810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Actividad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280915" y="3824549"/>
            <a:ext cx="9726166" cy="167250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Recomendamos jugar a </a:t>
            </a:r>
          </a:p>
          <a:p>
            <a:pPr algn="ctr">
              <a:lnSpc>
                <a:spcPts val="7000"/>
              </a:lnSpc>
            </a:pPr>
            <a:r>
              <a:rPr lang="es-US" sz="3000" u="sng" dirty="0"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</a:rPr>
              <a:t>BINGO sobre la trata de personas</a:t>
            </a:r>
            <a:r>
              <a:rPr lang="es-US" sz="3000" b="0" i="0" u="none" strike="noStrike" cap="none" baseline="0" dirty="0"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</p:spTree>
  </p:cSld>
  <p:clrMapOvr>
    <a:masterClrMapping/>
  </p:clrMapOvr>
  <p:transition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378951" y="1028700"/>
            <a:ext cx="6802784" cy="8196125"/>
          </a:xfrm>
          <a:custGeom>
            <a:avLst/>
            <a:gdLst/>
            <a:ahLst/>
            <a:cxnLst/>
            <a:rect l="l" t="t" r="r" b="b"/>
            <a:pathLst>
              <a:path w="6802784" h="8196125">
                <a:moveTo>
                  <a:pt x="0" y="0"/>
                </a:moveTo>
                <a:lnTo>
                  <a:pt x="6802784" y="0"/>
                </a:lnTo>
                <a:lnTo>
                  <a:pt x="6802784" y="8196125"/>
                </a:lnTo>
                <a:lnTo>
                  <a:pt x="0" y="819612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3B25B17-742E-F04D-B6FC-C39FAAB6A557}"/>
              </a:ext>
            </a:extLst>
          </p:cNvPr>
          <p:cNvSpPr txBox="1"/>
          <p:nvPr/>
        </p:nvSpPr>
        <p:spPr>
          <a:xfrm>
            <a:off x="7543800" y="9410700"/>
            <a:ext cx="2386438" cy="274320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Arial"/>
                <a:ea typeface="Arial"/>
                <a:cs typeface="Arial"/>
              </a:rPr>
              <a:t>FIN</a:t>
            </a:r>
          </a:p>
        </p:txBody>
      </p:sp>
    </p:spTree>
  </p:cSld>
  <p:clrMapOvr>
    <a:masterClrMapping/>
  </p:clrMapOvr>
  <p:transition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58923"/>
            <a:chOff x="0" y="0"/>
            <a:chExt cx="4816593" cy="22621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6218"/>
            </a:xfrm>
            <a:custGeom>
              <a:avLst/>
              <a:gdLst/>
              <a:ahLst/>
              <a:cxnLst/>
              <a:rect l="l" t="t" r="r" b="b"/>
              <a:pathLst>
                <a:path w="4816592" h="226218">
                  <a:moveTo>
                    <a:pt x="0" y="0"/>
                  </a:moveTo>
                  <a:lnTo>
                    <a:pt x="4816592" y="0"/>
                  </a:lnTo>
                  <a:lnTo>
                    <a:pt x="4816592" y="226218"/>
                  </a:lnTo>
                  <a:lnTo>
                    <a:pt x="0" y="22621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4816593" cy="30241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5496513" y="858923"/>
            <a:ext cx="7294975" cy="9428077"/>
          </a:xfrm>
          <a:custGeom>
            <a:avLst/>
            <a:gdLst/>
            <a:ahLst/>
            <a:cxnLst/>
            <a:rect l="l" t="t" r="r" b="b"/>
            <a:pathLst>
              <a:path w="7294975" h="9428077">
                <a:moveTo>
                  <a:pt x="0" y="0"/>
                </a:moveTo>
                <a:lnTo>
                  <a:pt x="7294974" y="0"/>
                </a:lnTo>
                <a:lnTo>
                  <a:pt x="7294974" y="9428077"/>
                </a:lnTo>
                <a:lnTo>
                  <a:pt x="0" y="942807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0" y="59588"/>
            <a:ext cx="18288000" cy="6792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020"/>
              </a:lnSpc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Folleto de la lección de Polaris Project</a:t>
            </a:r>
          </a:p>
        </p:txBody>
      </p:sp>
      <p:sp>
        <p:nvSpPr>
          <p:cNvPr id="7" name="TextBox 2">
            <a:extLst>
              <a:ext uri="{FF2B5EF4-FFF2-40B4-BE49-F238E27FC236}">
                <a16:creationId xmlns:a16="http://schemas.microsoft.com/office/drawing/2014/main" id="{E5817DFB-CF58-45B4-4D4C-3A3330586942}"/>
              </a:ext>
            </a:extLst>
          </p:cNvPr>
          <p:cNvSpPr txBox="1"/>
          <p:nvPr/>
        </p:nvSpPr>
        <p:spPr>
          <a:xfrm>
            <a:off x="7505698" y="1553474"/>
            <a:ext cx="3276600" cy="4267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8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Tráfico sexual</a:t>
            </a:r>
            <a:endParaRPr lang="es-US" sz="2800" b="1" i="0" u="none" strike="noStrike" cap="none">
              <a:solidFill>
                <a:schemeClr val="bg1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8" name="TextBox 2">
            <a:extLst>
              <a:ext uri="{FF2B5EF4-FFF2-40B4-BE49-F238E27FC236}">
                <a16:creationId xmlns:a16="http://schemas.microsoft.com/office/drawing/2014/main" id="{E242F228-C243-99A8-4CBB-834FE51F1D82}"/>
              </a:ext>
            </a:extLst>
          </p:cNvPr>
          <p:cNvSpPr txBox="1"/>
          <p:nvPr/>
        </p:nvSpPr>
        <p:spPr>
          <a:xfrm>
            <a:off x="7505698" y="7907546"/>
            <a:ext cx="3505200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400" b="1" i="0" u="none" strike="noStrike" cap="none" baseline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Tráfico laboral </a:t>
            </a:r>
            <a:endParaRPr lang="es-US" sz="2400" b="1" i="0" u="none" strike="noStrike" cap="none">
              <a:solidFill>
                <a:schemeClr val="bg1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C5784C92-623E-C225-7DDD-BDED96C0E171}"/>
              </a:ext>
            </a:extLst>
          </p:cNvPr>
          <p:cNvSpPr txBox="1"/>
          <p:nvPr/>
        </p:nvSpPr>
        <p:spPr>
          <a:xfrm>
            <a:off x="2915826" y="4872941"/>
            <a:ext cx="2580687" cy="7315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negocios, granjas, trabajo doméstico, mendicidad/venta ambulante, estriptis</a:t>
            </a:r>
            <a:endParaRPr lang="es-US" sz="1600" i="0" u="none" strike="noStrike" cap="none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E31ED910-0076-6020-BEAD-C28A0DBE6380}"/>
              </a:ext>
            </a:extLst>
          </p:cNvPr>
          <p:cNvSpPr txBox="1"/>
          <p:nvPr/>
        </p:nvSpPr>
        <p:spPr>
          <a:xfrm>
            <a:off x="12827001" y="4355098"/>
            <a:ext cx="2580687" cy="9753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6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prostitución callejera/en línea, burdeles residenciales/con fachada comercial, paradas de camiones</a:t>
            </a:r>
            <a:endParaRPr lang="es-US" sz="1600" i="0" u="none" strike="noStrike" cap="none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1" name="TextBox 2">
            <a:extLst>
              <a:ext uri="{FF2B5EF4-FFF2-40B4-BE49-F238E27FC236}">
                <a16:creationId xmlns:a16="http://schemas.microsoft.com/office/drawing/2014/main" id="{905D3E57-2511-19CD-2164-1F3454FF870C}"/>
              </a:ext>
            </a:extLst>
          </p:cNvPr>
          <p:cNvSpPr txBox="1"/>
          <p:nvPr/>
        </p:nvSpPr>
        <p:spPr>
          <a:xfrm>
            <a:off x="8450557" y="4505920"/>
            <a:ext cx="1315743" cy="9144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PODER </a:t>
            </a:r>
            <a:br>
              <a:rPr sz="2000"/>
            </a:br>
            <a:r>
              <a:rPr lang="es-US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&amp; </a:t>
            </a:r>
            <a:br>
              <a:rPr sz="2000"/>
            </a:br>
            <a:r>
              <a:rPr lang="es-US" sz="20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CONTROL</a:t>
            </a:r>
            <a:endParaRPr lang="es-US" sz="2000" i="0" u="none" strike="noStrike" cap="none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FF8FB419-C566-48C3-76DA-15378609C6FF}"/>
              </a:ext>
            </a:extLst>
          </p:cNvPr>
          <p:cNvSpPr txBox="1"/>
          <p:nvPr/>
        </p:nvSpPr>
        <p:spPr>
          <a:xfrm>
            <a:off x="6581865" y="3171272"/>
            <a:ext cx="1587795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9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ABUSO</a:t>
            </a:r>
            <a:br>
              <a:rPr lang="es-US" sz="9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</a:br>
            <a:r>
              <a:rPr lang="es-US" sz="9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ECONÓMICO</a:t>
            </a:r>
          </a:p>
          <a:p>
            <a:pPr algn="ctr"/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Crea una deuda que nunca se puede pagar </a:t>
            </a:r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Symbol"/>
                <a:ea typeface="Calibri"/>
                <a:cs typeface="Calibri"/>
                <a:sym typeface="Symbol"/>
              </a:rPr>
              <a:t></a:t>
            </a:r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Toma el dinero ganado </a:t>
            </a:r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Symbol"/>
                <a:ea typeface="Calibri"/>
                <a:cs typeface="Calibri"/>
                <a:sym typeface="Symbol"/>
              </a:rPr>
              <a:t></a:t>
            </a:r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Prohíbe el acceso a las finanzas </a:t>
            </a:r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Symbol"/>
                <a:ea typeface="Calibri"/>
                <a:cs typeface="Calibri"/>
                <a:sym typeface="Symbol"/>
              </a:rPr>
              <a:t></a:t>
            </a:r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Limita los recursos a una pequeña asignación</a:t>
            </a:r>
            <a:endParaRPr lang="es-US" sz="9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5" name="TextBox 2">
            <a:extLst>
              <a:ext uri="{FF2B5EF4-FFF2-40B4-BE49-F238E27FC236}">
                <a16:creationId xmlns:a16="http://schemas.microsoft.com/office/drawing/2014/main" id="{3101C3DB-8A67-F7D6-09C5-89CE1F94BACF}"/>
              </a:ext>
            </a:extLst>
          </p:cNvPr>
          <p:cNvSpPr txBox="1"/>
          <p:nvPr/>
        </p:nvSpPr>
        <p:spPr>
          <a:xfrm>
            <a:off x="8169660" y="2205489"/>
            <a:ext cx="1075352" cy="172354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COERCIÓN y AMENAZAS </a:t>
            </a:r>
          </a:p>
          <a:p>
            <a:pPr algn="ctr"/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Amenaza con dañar a la víctima o a la familia 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Symbol"/>
                <a:ea typeface="Calibri"/>
                <a:cs typeface="Calibri"/>
                <a:sym typeface="Symbol"/>
              </a:rPr>
              <a:t>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Amenaza con exponer o avergonzar a la víctima 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Symbol"/>
                <a:ea typeface="Calibri"/>
                <a:cs typeface="Calibri"/>
                <a:sym typeface="Symbol"/>
              </a:rPr>
              <a:t></a:t>
            </a:r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 Amenaza con informar a la policía o a inmigración</a:t>
            </a:r>
            <a:endParaRPr lang="es-US" sz="10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6" name="TextBox 2">
            <a:extLst>
              <a:ext uri="{FF2B5EF4-FFF2-40B4-BE49-F238E27FC236}">
                <a16:creationId xmlns:a16="http://schemas.microsoft.com/office/drawing/2014/main" id="{CEBEBAE8-2270-9E9F-3828-25A5F4BF05BC}"/>
              </a:ext>
            </a:extLst>
          </p:cNvPr>
          <p:cNvSpPr txBox="1"/>
          <p:nvPr/>
        </p:nvSpPr>
        <p:spPr>
          <a:xfrm>
            <a:off x="9328636" y="2221472"/>
            <a:ext cx="1075353" cy="18620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11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INTIMIDACIÓN</a:t>
            </a:r>
          </a:p>
          <a:p>
            <a:r>
              <a:rPr lang="es-US" sz="10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Daña a otras víctimas, niños o mascotas • Exhibe o usa armas • Destruye la propiedad • Miente sobre la participación de la policía en situaciones de tráfico </a:t>
            </a:r>
            <a:endParaRPr lang="es-US" sz="10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F36AFBA3-A5BE-750C-2773-2067D12032BD}"/>
              </a:ext>
            </a:extLst>
          </p:cNvPr>
          <p:cNvSpPr txBox="1"/>
          <p:nvPr/>
        </p:nvSpPr>
        <p:spPr>
          <a:xfrm>
            <a:off x="9966324" y="3778230"/>
            <a:ext cx="1957209" cy="85408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05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ABUSO EMOCIONAL</a:t>
            </a:r>
          </a:p>
          <a:p>
            <a:pPr indent="266700"/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Humilla frente a los demás • Insulta • Juega juegos mentales • Hace que la víctima se sienta culpable por la situación • Convence a la víctima de que es el único que se preocupa por ella</a:t>
            </a:r>
            <a:endParaRPr lang="es-US" sz="9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8" name="TextBox 2">
            <a:extLst>
              <a:ext uri="{FF2B5EF4-FFF2-40B4-BE49-F238E27FC236}">
                <a16:creationId xmlns:a16="http://schemas.microsoft.com/office/drawing/2014/main" id="{40976834-584B-1AC0-1C01-A033E910A2AF}"/>
              </a:ext>
            </a:extLst>
          </p:cNvPr>
          <p:cNvSpPr txBox="1"/>
          <p:nvPr/>
        </p:nvSpPr>
        <p:spPr>
          <a:xfrm>
            <a:off x="10041572" y="4769985"/>
            <a:ext cx="1737159" cy="140807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05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AISLAMIENTO</a:t>
            </a:r>
          </a:p>
          <a:p>
            <a:pPr marL="171450" algn="r"/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Mantiene a la víctima confinada • Acompaña a lugares públicos • Crea desconfianza en la policía/otros • Mueve a las víctimas a diferentes lugares • No permite que la víctima aprenda inglés o vaya a la escuela • Niega el acceso a niños, familiares y amigos</a:t>
            </a:r>
            <a:endParaRPr lang="es-US" sz="9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19" name="TextBox 2">
            <a:extLst>
              <a:ext uri="{FF2B5EF4-FFF2-40B4-BE49-F238E27FC236}">
                <a16:creationId xmlns:a16="http://schemas.microsoft.com/office/drawing/2014/main" id="{0E1ADBD2-DD3E-BEA5-438D-E58EF4E4E97C}"/>
              </a:ext>
            </a:extLst>
          </p:cNvPr>
          <p:cNvSpPr txBox="1"/>
          <p:nvPr/>
        </p:nvSpPr>
        <p:spPr>
          <a:xfrm rot="21079164">
            <a:off x="9544330" y="6027478"/>
            <a:ext cx="1270267" cy="10464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1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NEGAR, CULPAR, MINIMIZAR,</a:t>
            </a:r>
          </a:p>
          <a:p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Minimiza el abuso o la explotación • Niega que esté ocurriendo algo ilegal o con fines de explotación • Culpa a la víctima de la situación de tráfico</a:t>
            </a:r>
            <a:endParaRPr lang="es-US" sz="8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20" name="TextBox 2">
            <a:extLst>
              <a:ext uri="{FF2B5EF4-FFF2-40B4-BE49-F238E27FC236}">
                <a16:creationId xmlns:a16="http://schemas.microsoft.com/office/drawing/2014/main" id="{D0B24AF8-09E2-5D53-3E46-EAD97CAA39F4}"/>
              </a:ext>
            </a:extLst>
          </p:cNvPr>
          <p:cNvSpPr txBox="1"/>
          <p:nvPr/>
        </p:nvSpPr>
        <p:spPr>
          <a:xfrm>
            <a:off x="8237005" y="6025834"/>
            <a:ext cx="1160523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ABUSO SEXUAL</a:t>
            </a:r>
          </a:p>
          <a:p>
            <a:pPr algn="ctr"/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Usa la agresión sexual como castigo o medio de control • Obliga a la víctima a tener relaciones sexuales varias veces al día con extraños • Trata a la víctima como un objeto para obtener una ganancia monetaria • Normaliza la violencia sexual y la venta de servicios sexuales</a:t>
            </a:r>
            <a:endParaRPr lang="es-US" sz="8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21" name="TextBox 2">
            <a:extLst>
              <a:ext uri="{FF2B5EF4-FFF2-40B4-BE49-F238E27FC236}">
                <a16:creationId xmlns:a16="http://schemas.microsoft.com/office/drawing/2014/main" id="{9A3B43D9-0733-234F-6DD3-32759B52E652}"/>
              </a:ext>
            </a:extLst>
          </p:cNvPr>
          <p:cNvSpPr txBox="1"/>
          <p:nvPr/>
        </p:nvSpPr>
        <p:spPr>
          <a:xfrm>
            <a:off x="6762353" y="5501696"/>
            <a:ext cx="1314847" cy="126188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10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ABUSO FÍSICO</a:t>
            </a:r>
          </a:p>
          <a:p>
            <a:pPr algn="ctr"/>
            <a:r>
              <a:rPr lang="es-US" sz="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Empuja, abofetea, golpea, da puñetazos, patea, estrangula • Quema, marca, tatúa • Niega alimentos/agua • Expone a sustancias químicas dañinas • Obliga a la interrupción del embarazo • Induce la adicción a las drogas como medio de control</a:t>
            </a:r>
            <a:endParaRPr lang="es-US" sz="8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22" name="TextBox 2">
            <a:extLst>
              <a:ext uri="{FF2B5EF4-FFF2-40B4-BE49-F238E27FC236}">
                <a16:creationId xmlns:a16="http://schemas.microsoft.com/office/drawing/2014/main" id="{4A239AC0-C057-DD6D-E1F2-D2FCD552C454}"/>
              </a:ext>
            </a:extLst>
          </p:cNvPr>
          <p:cNvSpPr txBox="1"/>
          <p:nvPr/>
        </p:nvSpPr>
        <p:spPr>
          <a:xfrm>
            <a:off x="6340947" y="4329229"/>
            <a:ext cx="1828713" cy="99257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s-US" sz="105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USO DEL PRIVILEGIO </a:t>
            </a:r>
          </a:p>
          <a:p>
            <a:r>
              <a:rPr lang="es-US" sz="9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Trata a la víctima como si fuera un sirviente • Utiliza el género, la edad o la nacionalidad para sugerir superioridad • Utiliza a ciertas víctimas para controlar a los demás • Oculta o destruye documentos importantes</a:t>
            </a:r>
            <a:endParaRPr lang="es-US" sz="900" i="0" u="none" strike="noStrike" kern="0" cap="none" dirty="0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23" name="TextBox 2">
            <a:extLst>
              <a:ext uri="{FF2B5EF4-FFF2-40B4-BE49-F238E27FC236}">
                <a16:creationId xmlns:a16="http://schemas.microsoft.com/office/drawing/2014/main" id="{C1FE3B35-3529-064D-1467-9ABA3940DC45}"/>
              </a:ext>
            </a:extLst>
          </p:cNvPr>
          <p:cNvSpPr txBox="1"/>
          <p:nvPr/>
        </p:nvSpPr>
        <p:spPr>
          <a:xfrm>
            <a:off x="6608953" y="8843310"/>
            <a:ext cx="4998949" cy="24384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800" b="1" i="0" u="none" strike="noStrike" cap="none" baseline="0">
                <a:solidFill>
                  <a:srgbClr val="99282E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Este círculo es una adaptación del círculo de poder y control del Modelo Duluth del Proyecto de Intervención contra el Abuso Doméstico, disponible en www.theduluthmodel.org</a:t>
            </a:r>
            <a:endParaRPr lang="es-US" sz="800" b="1" i="0" u="none" strike="noStrike" kern="0" cap="none">
              <a:solidFill>
                <a:srgbClr val="99282E"/>
              </a:solidFill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24" name="TextBox 2">
            <a:extLst>
              <a:ext uri="{FF2B5EF4-FFF2-40B4-BE49-F238E27FC236}">
                <a16:creationId xmlns:a16="http://schemas.microsoft.com/office/drawing/2014/main" id="{45F43D4A-D731-8FDC-5DCB-B196CFCCDB67}"/>
              </a:ext>
            </a:extLst>
          </p:cNvPr>
          <p:cNvSpPr txBox="1"/>
          <p:nvPr/>
        </p:nvSpPr>
        <p:spPr>
          <a:xfrm>
            <a:off x="6555153" y="9116521"/>
            <a:ext cx="4998949" cy="3657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Polaris Project | P.O. Box 53315, Washington, DC 20009 | Tel: 202.745.1001 | www.PolarisProject.org | </a:t>
            </a:r>
            <a:r>
              <a:rPr lang="es-US" sz="800" b="1" i="0" u="sng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Info@PolarisProject.org</a:t>
            </a:r>
          </a:p>
          <a:p>
            <a:pPr algn="ctr"/>
            <a:r>
              <a:rPr lang="es-US" sz="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© Copyright Polaris Project, 2010. Todos los derechos reservados</a:t>
            </a:r>
            <a:r>
              <a:rPr lang="es-US" sz="800" b="1" i="0" u="sng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.</a:t>
            </a:r>
            <a:endParaRPr lang="es-US" sz="800" b="1" i="0" u="sng" strike="noStrike" kern="0" cap="none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  <p:sp>
        <p:nvSpPr>
          <p:cNvPr id="25" name="TextBox 2">
            <a:extLst>
              <a:ext uri="{FF2B5EF4-FFF2-40B4-BE49-F238E27FC236}">
                <a16:creationId xmlns:a16="http://schemas.microsoft.com/office/drawing/2014/main" id="{9E1DAC42-921B-1F56-AACC-1E0AAE78AF41}"/>
              </a:ext>
            </a:extLst>
          </p:cNvPr>
          <p:cNvSpPr txBox="1"/>
          <p:nvPr/>
        </p:nvSpPr>
        <p:spPr>
          <a:xfrm>
            <a:off x="6442451" y="9565913"/>
            <a:ext cx="5438219" cy="45720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s-US" sz="75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"/>
                <a:ea typeface="Calibri"/>
                <a:cs typeface="Calibri"/>
              </a:rPr>
              <a:t>Esta publicación fue posible en parte gracias al número de subvención 90xRoo12/02 de la División contra la Trata de Personas, Oficina de Reasentamiento de Refugiados, Departamento de Salud y Servicios Humanos (HHS) de los EE. UU. Su contenido es responsabilidad exclusiva de los autores y no representa necesariamente las opiniones oficiales de la División contra la Trata de Personas, Oficina de Reasentamiento de Refugiados o el HHS.</a:t>
            </a:r>
            <a:endParaRPr lang="es-US" sz="750" b="1" i="0" u="sng" strike="noStrike" kern="0" cap="none">
              <a:effectLst/>
              <a:uFill>
                <a:solidFill>
                  <a:prstClr val="black">
                    <a:alpha val="0"/>
                  </a:prstClr>
                </a:solidFill>
              </a:uFill>
              <a:latin typeface="Calibri" panose="020F0502020204030204" pitchFamily="34" charset="0"/>
              <a:ea typeface="Arial"/>
              <a:cs typeface="Arial"/>
            </a:endParaRPr>
          </a:p>
        </p:txBody>
      </p:sp>
    </p:spTree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162425" y="266700"/>
            <a:ext cx="9778484" cy="7917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999"/>
              </a:lnSpc>
            </a:pPr>
            <a:r>
              <a:rPr lang="es-US" sz="35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Enlaces a los materiales de la lección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838200" y="5747657"/>
            <a:ext cx="16459200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2" tooltip="https://humantraffickinghotline.org/sites/default/files/HT%20Power%26Control%20Wheel%20NEW.pdf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Folleto del “Círculo de poder y control en la trata de personas" de Polaris Project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09600" y="4267472"/>
            <a:ext cx="17033555" cy="5756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“Conceptos básicos sobre la trata de personas” de Alliance to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End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Human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3" tooltip="https://www.youtube.com/watch?v=XhbfGo7voB8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Trafficking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3" tooltip="https://www.youtube.com/watch?v=XhbfGo7voB8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4889718" y="7227842"/>
            <a:ext cx="8323898" cy="5756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Online Safety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4" tooltip="https://www.playfactile.com/lv5nudggh2" history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Jeopardy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4" tooltip="https://www.playfactile.com/lv5nudggh2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838200" y="2791549"/>
            <a:ext cx="16459200" cy="5985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040"/>
              </a:lnSpc>
              <a:spcBef>
                <a:spcPct val="0"/>
              </a:spcBef>
            </a:pP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Video “Construir relaciones saludables” de Oasis Mental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Health</a:t>
            </a:r>
            <a:r>
              <a:rPr lang="es-US" sz="2800" b="0" i="0" u="sng" strike="noStrike" cap="none" baseline="0" dirty="0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s-US" sz="2800" b="0" i="0" u="sng" strike="noStrike" cap="none" baseline="0" dirty="0" err="1">
                <a:effectLst/>
                <a:uFill>
                  <a:solidFill>
                    <a:srgbClr val="000000"/>
                  </a:solidFill>
                </a:uFill>
                <a:latin typeface="Calibri (MS)"/>
                <a:ea typeface="Calibri (MS)"/>
                <a:cs typeface="Calibri (MS)"/>
                <a:hlinkClick r:id="rId5" tooltip="https://www.youtube.com/watch?v=ELLaMPiPqPM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Applications</a:t>
            </a:r>
            <a:endParaRPr lang="es-US" sz="2800" b="0" i="0" u="sng" strike="noStrike" cap="none" baseline="0" dirty="0">
              <a:effectLst/>
              <a:uFill>
                <a:solidFill>
                  <a:srgbClr val="000000"/>
                </a:solidFill>
              </a:uFill>
              <a:latin typeface="Calibri (MS)"/>
              <a:ea typeface="Calibri (MS)"/>
              <a:cs typeface="Calibri (MS)"/>
              <a:hlinkClick r:id="rId5" tooltip="https://www.youtube.com/watch?v=ELLaMPiPqPM" history="0">
                <a:extLst>
                  <a:ext uri="{A12FA001-AC4F-418D-AE19-62706E023703}">
                    <ahyp:hlinkClr xmlns:ahyp="http://schemas.microsoft.com/office/drawing/2018/hyperlinkcolor" val="tx"/>
                  </a:ext>
                </a:extLst>
              </a:hlinkClick>
            </a:endParaRPr>
          </a:p>
        </p:txBody>
      </p:sp>
    </p:spTree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52500" y="1325648"/>
            <a:ext cx="4686609" cy="712161"/>
            <a:chOff x="0" y="0"/>
            <a:chExt cx="1234333" cy="18756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4333" cy="187565"/>
            </a:xfrm>
            <a:custGeom>
              <a:avLst/>
              <a:gdLst/>
              <a:ahLst/>
              <a:cxnLst/>
              <a:rect l="l" t="t" r="r" b="b"/>
              <a:pathLst>
                <a:path w="1234333" h="187565">
                  <a:moveTo>
                    <a:pt x="0" y="0"/>
                  </a:moveTo>
                  <a:lnTo>
                    <a:pt x="1234333" y="0"/>
                  </a:lnTo>
                  <a:lnTo>
                    <a:pt x="1234333" y="187565"/>
                  </a:lnTo>
                  <a:lnTo>
                    <a:pt x="0" y="187565"/>
                  </a:lnTo>
                  <a:close/>
                </a:path>
              </a:pathLst>
            </a:custGeom>
            <a:solidFill>
              <a:srgbClr val="FEFEF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76200"/>
              <a:ext cx="1234333" cy="26376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0" y="0"/>
            <a:ext cx="18288000" cy="824865"/>
            <a:chOff x="0" y="0"/>
            <a:chExt cx="4816593" cy="21724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816592" cy="217248"/>
            </a:xfrm>
            <a:custGeom>
              <a:avLst/>
              <a:gdLst/>
              <a:ahLst/>
              <a:cxnLst/>
              <a:rect l="l" t="t" r="r" b="b"/>
              <a:pathLst>
                <a:path w="4816592" h="217248">
                  <a:moveTo>
                    <a:pt x="0" y="0"/>
                  </a:moveTo>
                  <a:lnTo>
                    <a:pt x="4816592" y="0"/>
                  </a:lnTo>
                  <a:lnTo>
                    <a:pt x="4816592" y="217248"/>
                  </a:lnTo>
                  <a:lnTo>
                    <a:pt x="0" y="217248"/>
                  </a:lnTo>
                  <a:close/>
                </a:path>
              </a:pathLst>
            </a:custGeom>
            <a:solidFill>
              <a:srgbClr val="0C938B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76200"/>
              <a:ext cx="4816593" cy="29344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884"/>
                </a:lnSpc>
              </a:pPr>
              <a:endParaRPr/>
            </a:p>
          </p:txBody>
        </p:sp>
      </p:grpSp>
      <p:sp>
        <p:nvSpPr>
          <p:cNvPr id="8" name="TextBox 8"/>
          <p:cNvSpPr txBox="1"/>
          <p:nvPr/>
        </p:nvSpPr>
        <p:spPr>
          <a:xfrm>
            <a:off x="150427" y="-60960"/>
            <a:ext cx="18288000" cy="7754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  <a:spcBef>
                <a:spcPct val="0"/>
              </a:spcBef>
            </a:pPr>
            <a:r>
              <a:rPr lang="es-US" sz="3500" b="1" i="0" u="none" strike="noStrike" cap="none" baseline="0" dirty="0">
                <a:solidFill>
                  <a:srgbClr val="FFFFFF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Resumen de la lección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4507496" y="1473294"/>
            <a:ext cx="9273009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La trata de personas: uso de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fuerza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fraude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o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coacción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para obtener algún tipo de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trabajo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o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acto sexual comercial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.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507496" y="4855304"/>
            <a:ext cx="9273009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Dos modalidades de trata de personas:</a:t>
            </a:r>
          </a:p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Tráfico sexual y laboral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3781409" y="3183349"/>
            <a:ext cx="10725181" cy="1477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Si una víctima es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menor de 18 años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, cualquier acto sexual comercial se considera trata, independientemente del uso de la fuerza, el fraude o la coacción.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2035466" y="6639028"/>
            <a:ext cx="14517922" cy="9800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El </a:t>
            </a:r>
            <a:r>
              <a:rPr lang="es-US" sz="2800" b="1" i="0" u="none" strike="noStrike" cap="none" baseline="0" dirty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modelo acción-medios-propósito (</a:t>
            </a:r>
            <a:r>
              <a:rPr lang="es-US" sz="2800" b="1" i="0" u="none" strike="noStrike" cap="none" baseline="0" dirty="0" err="1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AMP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)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puede ayudar a explicar la ley federal en cuanto a la trata de personas.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3483049" y="7738745"/>
            <a:ext cx="11622757" cy="14778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20"/>
              </a:lnSpc>
            </a:pP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El traficante lleva a cabo la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ACCIÓN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</a:t>
            </a:r>
            <a:r>
              <a:rPr lang="es-US" sz="2800" b="0" i="1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transporta, recluta, provee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), luego emplea los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MEDIOS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(</a:t>
            </a:r>
            <a:r>
              <a:rPr lang="es-US" sz="2800" b="0" i="1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Italics"/>
                <a:ea typeface="Calibri (MS) Italics"/>
                <a:cs typeface="Calibri (MS) Italics"/>
              </a:rPr>
              <a:t>fuerza, fraude o coacción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) con el </a:t>
            </a:r>
            <a:r>
              <a:rPr lang="es-US" sz="2800" b="1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 Bold"/>
                <a:ea typeface="Calibri (MS) Bold"/>
                <a:cs typeface="Calibri (MS) Bold"/>
              </a:rPr>
              <a:t>PROPÓSITO</a:t>
            </a:r>
            <a:r>
              <a:rPr lang="es-US" sz="2800" b="0" i="0" u="none" strike="noStrike" cap="none" baseline="0">
                <a:solidFill>
                  <a:srgbClr val="000000"/>
                </a:solidFill>
                <a:effectLst/>
                <a:uFill>
                  <a:solidFill>
                    <a:prstClr val="black">
                      <a:alpha val="0"/>
                    </a:prstClr>
                  </a:solidFill>
                </a:uFill>
                <a:latin typeface="Calibri (MS)"/>
                <a:ea typeface="Calibri (MS)"/>
                <a:cs typeface="Calibri (MS)"/>
              </a:rPr>
              <a:t> de obligar a una víctima a proporcionar trabajo o un acto sexual comercial.</a:t>
            </a:r>
          </a:p>
        </p:txBody>
      </p:sp>
    </p:spTree>
  </p:cSld>
  <p:clrMapOvr>
    <a:masterClrMapping/>
  </p:clrMapOvr>
  <p:transition/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_OS" val="Unix 3.10.0.1160"/>
  <p:tag name="AS_RELEASE_DATE" val="2024.03.31"/>
  <p:tag name="AS_TITLE" val="Aspose.Slides for Java"/>
  <p:tag name="AS_VERSION" val="24.3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Calibri"/>
        <a:cs typeface="Arial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1787</Words>
  <Application>Microsoft Office PowerPoint</Application>
  <PresentationFormat>Custom</PresentationFormat>
  <Paragraphs>165</Paragraphs>
  <Slides>19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(MS) Italics</vt:lpstr>
      <vt:lpstr>Calibri (MS) Bold</vt:lpstr>
      <vt:lpstr>Calibri (MS)</vt:lpstr>
      <vt:lpstr>Symbol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12th Grade Teacher Lesson Human Trafficking</dc:title>
  <dc:creator>Administrator</dc:creator>
  <cp:lastModifiedBy>Joyce Pour-Azar</cp:lastModifiedBy>
  <cp:revision>17</cp:revision>
  <dcterms:created xsi:type="dcterms:W3CDTF">2006-08-16T00:00:00Z</dcterms:created>
  <dcterms:modified xsi:type="dcterms:W3CDTF">2026-09-15T20:42:37Z</dcterms:modified>
</cp:coreProperties>
</file>