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7"/>
  </p:notesMasterIdLst>
  <p:sldIdLst>
    <p:sldId id="256" r:id="rId2"/>
    <p:sldId id="257" r:id="rId3"/>
    <p:sldId id="258" r:id="rId4"/>
    <p:sldId id="259" r:id="rId5"/>
    <p:sldId id="260" r:id="rId6"/>
    <p:sldId id="261" r:id="rId7"/>
    <p:sldId id="306" r:id="rId8"/>
    <p:sldId id="263" r:id="rId9"/>
    <p:sldId id="307" r:id="rId10"/>
    <p:sldId id="309" r:id="rId11"/>
    <p:sldId id="265" r:id="rId12"/>
    <p:sldId id="266" r:id="rId13"/>
    <p:sldId id="267" r:id="rId14"/>
    <p:sldId id="268" r:id="rId15"/>
    <p:sldId id="308" r:id="rId16"/>
    <p:sldId id="310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311" r:id="rId26"/>
    <p:sldId id="312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7" r:id="rId40"/>
    <p:sldId id="290" r:id="rId41"/>
    <p:sldId id="291" r:id="rId42"/>
    <p:sldId id="292" r:id="rId43"/>
    <p:sldId id="293" r:id="rId44"/>
    <p:sldId id="294" r:id="rId45"/>
    <p:sldId id="296" r:id="rId46"/>
    <p:sldId id="313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295" r:id="rId56"/>
  </p:sldIdLst>
  <p:sldSz cx="18288000" cy="10287000"/>
  <p:notesSz cx="6858000" cy="9144000"/>
  <p:embeddedFontLst>
    <p:embeddedFont>
      <p:font typeface="Calibri (MS)" panose="020B0604020202020204" charset="0"/>
      <p:regular r:id="rId58"/>
    </p:embeddedFont>
    <p:embeddedFont>
      <p:font typeface="Calibri (MS) Bold" panose="020B0604020202020204" charset="0"/>
      <p:regular r:id="rId59"/>
    </p:embeddedFont>
    <p:embeddedFont>
      <p:font typeface="Calibri (MS) Bold Italics" panose="020B0604020202020204" charset="0"/>
      <p:regular r:id="rId60"/>
    </p:embeddedFont>
    <p:embeddedFont>
      <p:font typeface="Calibri (MS) Italics" panose="020B0604020202020204" charset="0"/>
      <p:regular r:id="rId6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AF62A1-4C31-46F7-8A30-B7B141D53C8E}" v="41" dt="2025-12-30T14:02:19.2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0" d="100"/>
          <a:sy n="60" d="100"/>
        </p:scale>
        <p:origin x="370" y="10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1.fntdata"/><Relationship Id="rId66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font" Target="fonts/font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2.fntdata"/><Relationship Id="rId67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3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gan Wilson" userId="4833c330-bb21-4a51-b524-eef8b134b0b1" providerId="ADAL" clId="{17E34592-B103-4D32-8966-D1DE2E1B8692}"/>
    <pc:docChg chg="undo custSel addSld delSld modSld sldOrd">
      <pc:chgData name="Megan Wilson" userId="4833c330-bb21-4a51-b524-eef8b134b0b1" providerId="ADAL" clId="{17E34592-B103-4D32-8966-D1DE2E1B8692}" dt="2025-12-29T20:19:50.100" v="157" actId="20578"/>
      <pc:docMkLst>
        <pc:docMk/>
      </pc:docMkLst>
      <pc:sldChg chg="delSp mod delAnim">
        <pc:chgData name="Megan Wilson" userId="4833c330-bb21-4a51-b524-eef8b134b0b1" providerId="ADAL" clId="{17E34592-B103-4D32-8966-D1DE2E1B8692}" dt="2025-12-17T20:48:00.707" v="0" actId="478"/>
        <pc:sldMkLst>
          <pc:docMk/>
          <pc:sldMk cId="0" sldId="256"/>
        </pc:sldMkLst>
      </pc:sldChg>
      <pc:sldChg chg="delSp mod delAnim">
        <pc:chgData name="Megan Wilson" userId="4833c330-bb21-4a51-b524-eef8b134b0b1" providerId="ADAL" clId="{17E34592-B103-4D32-8966-D1DE2E1B8692}" dt="2025-12-17T20:48:03.162" v="1" actId="478"/>
        <pc:sldMkLst>
          <pc:docMk/>
          <pc:sldMk cId="0" sldId="257"/>
        </pc:sldMkLst>
      </pc:sldChg>
      <pc:sldChg chg="delSp mod delAnim">
        <pc:chgData name="Megan Wilson" userId="4833c330-bb21-4a51-b524-eef8b134b0b1" providerId="ADAL" clId="{17E34592-B103-4D32-8966-D1DE2E1B8692}" dt="2025-12-17T20:48:05.178" v="2" actId="478"/>
        <pc:sldMkLst>
          <pc:docMk/>
          <pc:sldMk cId="0" sldId="258"/>
        </pc:sldMkLst>
      </pc:sldChg>
      <pc:sldChg chg="delSp mod delAnim">
        <pc:chgData name="Megan Wilson" userId="4833c330-bb21-4a51-b524-eef8b134b0b1" providerId="ADAL" clId="{17E34592-B103-4D32-8966-D1DE2E1B8692}" dt="2025-12-17T20:48:07.431" v="3" actId="478"/>
        <pc:sldMkLst>
          <pc:docMk/>
          <pc:sldMk cId="0" sldId="259"/>
        </pc:sldMkLst>
      </pc:sldChg>
      <pc:sldChg chg="delSp mod delAnim">
        <pc:chgData name="Megan Wilson" userId="4833c330-bb21-4a51-b524-eef8b134b0b1" providerId="ADAL" clId="{17E34592-B103-4D32-8966-D1DE2E1B8692}" dt="2025-12-17T20:48:11.526" v="4" actId="478"/>
        <pc:sldMkLst>
          <pc:docMk/>
          <pc:sldMk cId="0" sldId="260"/>
        </pc:sldMkLst>
      </pc:sldChg>
      <pc:sldChg chg="delSp mod delAnim">
        <pc:chgData name="Megan Wilson" userId="4833c330-bb21-4a51-b524-eef8b134b0b1" providerId="ADAL" clId="{17E34592-B103-4D32-8966-D1DE2E1B8692}" dt="2025-12-17T20:48:14.111" v="5" actId="478"/>
        <pc:sldMkLst>
          <pc:docMk/>
          <pc:sldMk cId="0" sldId="261"/>
        </pc:sldMkLst>
      </pc:sldChg>
      <pc:sldChg chg="delSp mod delAnim">
        <pc:chgData name="Megan Wilson" userId="4833c330-bb21-4a51-b524-eef8b134b0b1" providerId="ADAL" clId="{17E34592-B103-4D32-8966-D1DE2E1B8692}" dt="2025-12-17T20:48:23.009" v="6" actId="478"/>
        <pc:sldMkLst>
          <pc:docMk/>
          <pc:sldMk cId="0" sldId="263"/>
        </pc:sldMkLst>
      </pc:sldChg>
      <pc:sldChg chg="delSp mod delAnim">
        <pc:chgData name="Megan Wilson" userId="4833c330-bb21-4a51-b524-eef8b134b0b1" providerId="ADAL" clId="{17E34592-B103-4D32-8966-D1DE2E1B8692}" dt="2025-12-17T20:48:32.904" v="7" actId="478"/>
        <pc:sldMkLst>
          <pc:docMk/>
          <pc:sldMk cId="0" sldId="265"/>
        </pc:sldMkLst>
      </pc:sldChg>
      <pc:sldChg chg="delSp mod delAnim">
        <pc:chgData name="Megan Wilson" userId="4833c330-bb21-4a51-b524-eef8b134b0b1" providerId="ADAL" clId="{17E34592-B103-4D32-8966-D1DE2E1B8692}" dt="2025-12-17T20:48:35.088" v="8" actId="478"/>
        <pc:sldMkLst>
          <pc:docMk/>
          <pc:sldMk cId="0" sldId="266"/>
        </pc:sldMkLst>
      </pc:sldChg>
      <pc:sldChg chg="delSp mod delAnim">
        <pc:chgData name="Megan Wilson" userId="4833c330-bb21-4a51-b524-eef8b134b0b1" providerId="ADAL" clId="{17E34592-B103-4D32-8966-D1DE2E1B8692}" dt="2025-12-17T20:48:37.239" v="9" actId="478"/>
        <pc:sldMkLst>
          <pc:docMk/>
          <pc:sldMk cId="0" sldId="267"/>
        </pc:sldMkLst>
      </pc:sldChg>
      <pc:sldChg chg="delSp mod delAnim">
        <pc:chgData name="Megan Wilson" userId="4833c330-bb21-4a51-b524-eef8b134b0b1" providerId="ADAL" clId="{17E34592-B103-4D32-8966-D1DE2E1B8692}" dt="2025-12-17T20:48:40.942" v="10" actId="478"/>
        <pc:sldMkLst>
          <pc:docMk/>
          <pc:sldMk cId="0" sldId="268"/>
        </pc:sldMkLst>
      </pc:sldChg>
      <pc:sldChg chg="delSp mod delAnim">
        <pc:chgData name="Megan Wilson" userId="4833c330-bb21-4a51-b524-eef8b134b0b1" providerId="ADAL" clId="{17E34592-B103-4D32-8966-D1DE2E1B8692}" dt="2025-12-17T20:48:45.522" v="11" actId="478"/>
        <pc:sldMkLst>
          <pc:docMk/>
          <pc:sldMk cId="0" sldId="270"/>
        </pc:sldMkLst>
      </pc:sldChg>
      <pc:sldChg chg="delSp mod delAnim">
        <pc:chgData name="Megan Wilson" userId="4833c330-bb21-4a51-b524-eef8b134b0b1" providerId="ADAL" clId="{17E34592-B103-4D32-8966-D1DE2E1B8692}" dt="2025-12-17T20:48:47.415" v="12" actId="478"/>
        <pc:sldMkLst>
          <pc:docMk/>
          <pc:sldMk cId="0" sldId="271"/>
        </pc:sldMkLst>
      </pc:sldChg>
      <pc:sldChg chg="delSp mod delAnim">
        <pc:chgData name="Megan Wilson" userId="4833c330-bb21-4a51-b524-eef8b134b0b1" providerId="ADAL" clId="{17E34592-B103-4D32-8966-D1DE2E1B8692}" dt="2025-12-17T20:48:49.609" v="13" actId="478"/>
        <pc:sldMkLst>
          <pc:docMk/>
          <pc:sldMk cId="0" sldId="272"/>
        </pc:sldMkLst>
      </pc:sldChg>
      <pc:sldChg chg="delSp mod ord delAnim">
        <pc:chgData name="Megan Wilson" userId="4833c330-bb21-4a51-b524-eef8b134b0b1" providerId="ADAL" clId="{17E34592-B103-4D32-8966-D1DE2E1B8692}" dt="2025-12-29T20:19:50.100" v="157" actId="20578"/>
        <pc:sldMkLst>
          <pc:docMk/>
          <pc:sldMk cId="0" sldId="273"/>
        </pc:sldMkLst>
      </pc:sldChg>
      <pc:sldChg chg="delSp mod delAnim">
        <pc:chgData name="Megan Wilson" userId="4833c330-bb21-4a51-b524-eef8b134b0b1" providerId="ADAL" clId="{17E34592-B103-4D32-8966-D1DE2E1B8692}" dt="2025-12-17T20:48:54.860" v="15" actId="478"/>
        <pc:sldMkLst>
          <pc:docMk/>
          <pc:sldMk cId="0" sldId="274"/>
        </pc:sldMkLst>
      </pc:sldChg>
      <pc:sldChg chg="delSp mod delAnim">
        <pc:chgData name="Megan Wilson" userId="4833c330-bb21-4a51-b524-eef8b134b0b1" providerId="ADAL" clId="{17E34592-B103-4D32-8966-D1DE2E1B8692}" dt="2025-12-17T20:48:59.936" v="16" actId="478"/>
        <pc:sldMkLst>
          <pc:docMk/>
          <pc:sldMk cId="0" sldId="277"/>
        </pc:sldMkLst>
      </pc:sldChg>
      <pc:sldChg chg="delSp modSp mod delAnim">
        <pc:chgData name="Megan Wilson" userId="4833c330-bb21-4a51-b524-eef8b134b0b1" providerId="ADAL" clId="{17E34592-B103-4D32-8966-D1DE2E1B8692}" dt="2025-12-29T20:03:51.503" v="154" actId="20577"/>
        <pc:sldMkLst>
          <pc:docMk/>
          <pc:sldMk cId="0" sldId="278"/>
        </pc:sldMkLst>
        <pc:spChg chg="mod">
          <ac:chgData name="Megan Wilson" userId="4833c330-bb21-4a51-b524-eef8b134b0b1" providerId="ADAL" clId="{17E34592-B103-4D32-8966-D1DE2E1B8692}" dt="2025-12-29T20:03:51.503" v="154" actId="20577"/>
          <ac:spMkLst>
            <pc:docMk/>
            <pc:sldMk cId="0" sldId="278"/>
            <ac:spMk id="6" creationId="{00000000-0000-0000-0000-000000000000}"/>
          </ac:spMkLst>
        </pc:spChg>
      </pc:sldChg>
      <pc:sldChg chg="delSp mod delAnim">
        <pc:chgData name="Megan Wilson" userId="4833c330-bb21-4a51-b524-eef8b134b0b1" providerId="ADAL" clId="{17E34592-B103-4D32-8966-D1DE2E1B8692}" dt="2025-12-17T20:49:08.755" v="18" actId="478"/>
        <pc:sldMkLst>
          <pc:docMk/>
          <pc:sldMk cId="0" sldId="279"/>
        </pc:sldMkLst>
      </pc:sldChg>
      <pc:sldChg chg="delSp mod delAnim">
        <pc:chgData name="Megan Wilson" userId="4833c330-bb21-4a51-b524-eef8b134b0b1" providerId="ADAL" clId="{17E34592-B103-4D32-8966-D1DE2E1B8692}" dt="2025-12-17T20:49:10.954" v="19" actId="478"/>
        <pc:sldMkLst>
          <pc:docMk/>
          <pc:sldMk cId="0" sldId="280"/>
        </pc:sldMkLst>
      </pc:sldChg>
      <pc:sldChg chg="delSp mod delAnim">
        <pc:chgData name="Megan Wilson" userId="4833c330-bb21-4a51-b524-eef8b134b0b1" providerId="ADAL" clId="{17E34592-B103-4D32-8966-D1DE2E1B8692}" dt="2025-12-17T20:49:14.118" v="20" actId="478"/>
        <pc:sldMkLst>
          <pc:docMk/>
          <pc:sldMk cId="0" sldId="281"/>
        </pc:sldMkLst>
      </pc:sldChg>
      <pc:sldChg chg="delSp mod delAnim">
        <pc:chgData name="Megan Wilson" userId="4833c330-bb21-4a51-b524-eef8b134b0b1" providerId="ADAL" clId="{17E34592-B103-4D32-8966-D1DE2E1B8692}" dt="2025-12-17T20:49:16.020" v="21" actId="478"/>
        <pc:sldMkLst>
          <pc:docMk/>
          <pc:sldMk cId="0" sldId="282"/>
        </pc:sldMkLst>
      </pc:sldChg>
      <pc:sldChg chg="delSp mod delAnim">
        <pc:chgData name="Megan Wilson" userId="4833c330-bb21-4a51-b524-eef8b134b0b1" providerId="ADAL" clId="{17E34592-B103-4D32-8966-D1DE2E1B8692}" dt="2025-12-17T20:49:18.579" v="22" actId="478"/>
        <pc:sldMkLst>
          <pc:docMk/>
          <pc:sldMk cId="0" sldId="283"/>
        </pc:sldMkLst>
      </pc:sldChg>
      <pc:sldChg chg="delSp mod delAnim">
        <pc:chgData name="Megan Wilson" userId="4833c330-bb21-4a51-b524-eef8b134b0b1" providerId="ADAL" clId="{17E34592-B103-4D32-8966-D1DE2E1B8692}" dt="2025-12-17T20:49:21.196" v="23" actId="478"/>
        <pc:sldMkLst>
          <pc:docMk/>
          <pc:sldMk cId="0" sldId="284"/>
        </pc:sldMkLst>
      </pc:sldChg>
      <pc:sldChg chg="delSp mod delAnim">
        <pc:chgData name="Megan Wilson" userId="4833c330-bb21-4a51-b524-eef8b134b0b1" providerId="ADAL" clId="{17E34592-B103-4D32-8966-D1DE2E1B8692}" dt="2025-12-17T20:49:23.265" v="24" actId="478"/>
        <pc:sldMkLst>
          <pc:docMk/>
          <pc:sldMk cId="0" sldId="285"/>
        </pc:sldMkLst>
      </pc:sldChg>
      <pc:sldChg chg="delSp mod delAnim">
        <pc:chgData name="Megan Wilson" userId="4833c330-bb21-4a51-b524-eef8b134b0b1" providerId="ADAL" clId="{17E34592-B103-4D32-8966-D1DE2E1B8692}" dt="2025-12-17T20:49:25.706" v="25" actId="478"/>
        <pc:sldMkLst>
          <pc:docMk/>
          <pc:sldMk cId="0" sldId="286"/>
        </pc:sldMkLst>
      </pc:sldChg>
      <pc:sldChg chg="delSp mod delAnim">
        <pc:chgData name="Megan Wilson" userId="4833c330-bb21-4a51-b524-eef8b134b0b1" providerId="ADAL" clId="{17E34592-B103-4D32-8966-D1DE2E1B8692}" dt="2025-12-17T20:49:28.391" v="26" actId="478"/>
        <pc:sldMkLst>
          <pc:docMk/>
          <pc:sldMk cId="0" sldId="287"/>
        </pc:sldMkLst>
      </pc:sldChg>
      <pc:sldChg chg="delSp mod delAnim">
        <pc:chgData name="Megan Wilson" userId="4833c330-bb21-4a51-b524-eef8b134b0b1" providerId="ADAL" clId="{17E34592-B103-4D32-8966-D1DE2E1B8692}" dt="2025-12-17T20:49:30.608" v="27" actId="478"/>
        <pc:sldMkLst>
          <pc:docMk/>
          <pc:sldMk cId="0" sldId="288"/>
        </pc:sldMkLst>
      </pc:sldChg>
      <pc:sldChg chg="delSp mod delAnim">
        <pc:chgData name="Megan Wilson" userId="4833c330-bb21-4a51-b524-eef8b134b0b1" providerId="ADAL" clId="{17E34592-B103-4D32-8966-D1DE2E1B8692}" dt="2025-12-17T20:49:33.823" v="28" actId="478"/>
        <pc:sldMkLst>
          <pc:docMk/>
          <pc:sldMk cId="0" sldId="289"/>
        </pc:sldMkLst>
      </pc:sldChg>
      <pc:sldChg chg="delSp mod delAnim">
        <pc:chgData name="Megan Wilson" userId="4833c330-bb21-4a51-b524-eef8b134b0b1" providerId="ADAL" clId="{17E34592-B103-4D32-8966-D1DE2E1B8692}" dt="2025-12-17T20:49:37.289" v="29" actId="478"/>
        <pc:sldMkLst>
          <pc:docMk/>
          <pc:sldMk cId="0" sldId="290"/>
        </pc:sldMkLst>
      </pc:sldChg>
      <pc:sldChg chg="delSp mod delAnim">
        <pc:chgData name="Megan Wilson" userId="4833c330-bb21-4a51-b524-eef8b134b0b1" providerId="ADAL" clId="{17E34592-B103-4D32-8966-D1DE2E1B8692}" dt="2025-12-17T20:49:39.198" v="30" actId="478"/>
        <pc:sldMkLst>
          <pc:docMk/>
          <pc:sldMk cId="0" sldId="291"/>
        </pc:sldMkLst>
      </pc:sldChg>
      <pc:sldChg chg="delSp mod delAnim">
        <pc:chgData name="Megan Wilson" userId="4833c330-bb21-4a51-b524-eef8b134b0b1" providerId="ADAL" clId="{17E34592-B103-4D32-8966-D1DE2E1B8692}" dt="2025-12-17T20:49:41.242" v="31" actId="478"/>
        <pc:sldMkLst>
          <pc:docMk/>
          <pc:sldMk cId="0" sldId="292"/>
        </pc:sldMkLst>
      </pc:sldChg>
      <pc:sldChg chg="delSp mod delAnim">
        <pc:chgData name="Megan Wilson" userId="4833c330-bb21-4a51-b524-eef8b134b0b1" providerId="ADAL" clId="{17E34592-B103-4D32-8966-D1DE2E1B8692}" dt="2025-12-17T20:49:43.378" v="32" actId="478"/>
        <pc:sldMkLst>
          <pc:docMk/>
          <pc:sldMk cId="0" sldId="293"/>
        </pc:sldMkLst>
      </pc:sldChg>
      <pc:sldChg chg="delSp mod delAnim">
        <pc:chgData name="Megan Wilson" userId="4833c330-bb21-4a51-b524-eef8b134b0b1" providerId="ADAL" clId="{17E34592-B103-4D32-8966-D1DE2E1B8692}" dt="2025-12-17T20:49:45.856" v="33" actId="478"/>
        <pc:sldMkLst>
          <pc:docMk/>
          <pc:sldMk cId="0" sldId="294"/>
        </pc:sldMkLst>
      </pc:sldChg>
      <pc:sldChg chg="delSp mod delAnim">
        <pc:chgData name="Megan Wilson" userId="4833c330-bb21-4a51-b524-eef8b134b0b1" providerId="ADAL" clId="{17E34592-B103-4D32-8966-D1DE2E1B8692}" dt="2025-12-17T20:49:47.993" v="34" actId="478"/>
        <pc:sldMkLst>
          <pc:docMk/>
          <pc:sldMk cId="0" sldId="296"/>
        </pc:sldMkLst>
      </pc:sldChg>
      <pc:sldChg chg="delSp mod delAnim">
        <pc:chgData name="Megan Wilson" userId="4833c330-bb21-4a51-b524-eef8b134b0b1" providerId="ADAL" clId="{17E34592-B103-4D32-8966-D1DE2E1B8692}" dt="2025-12-17T20:49:54.373" v="36" actId="478"/>
        <pc:sldMkLst>
          <pc:docMk/>
          <pc:sldMk cId="0" sldId="298"/>
        </pc:sldMkLst>
      </pc:sldChg>
      <pc:sldChg chg="delSp mod delAnim">
        <pc:chgData name="Megan Wilson" userId="4833c330-bb21-4a51-b524-eef8b134b0b1" providerId="ADAL" clId="{17E34592-B103-4D32-8966-D1DE2E1B8692}" dt="2025-12-17T20:49:57.106" v="37" actId="478"/>
        <pc:sldMkLst>
          <pc:docMk/>
          <pc:sldMk cId="0" sldId="299"/>
        </pc:sldMkLst>
      </pc:sldChg>
      <pc:sldChg chg="delSp mod delAnim">
        <pc:chgData name="Megan Wilson" userId="4833c330-bb21-4a51-b524-eef8b134b0b1" providerId="ADAL" clId="{17E34592-B103-4D32-8966-D1DE2E1B8692}" dt="2025-12-17T20:49:58.841" v="38" actId="478"/>
        <pc:sldMkLst>
          <pc:docMk/>
          <pc:sldMk cId="0" sldId="300"/>
        </pc:sldMkLst>
      </pc:sldChg>
      <pc:sldChg chg="delSp mod delAnim">
        <pc:chgData name="Megan Wilson" userId="4833c330-bb21-4a51-b524-eef8b134b0b1" providerId="ADAL" clId="{17E34592-B103-4D32-8966-D1DE2E1B8692}" dt="2025-12-17T20:50:00.799" v="39" actId="478"/>
        <pc:sldMkLst>
          <pc:docMk/>
          <pc:sldMk cId="0" sldId="301"/>
        </pc:sldMkLst>
      </pc:sldChg>
      <pc:sldChg chg="delSp mod delAnim">
        <pc:chgData name="Megan Wilson" userId="4833c330-bb21-4a51-b524-eef8b134b0b1" providerId="ADAL" clId="{17E34592-B103-4D32-8966-D1DE2E1B8692}" dt="2025-12-17T20:50:03.107" v="40" actId="478"/>
        <pc:sldMkLst>
          <pc:docMk/>
          <pc:sldMk cId="0" sldId="302"/>
        </pc:sldMkLst>
      </pc:sldChg>
      <pc:sldChg chg="delSp mod delAnim">
        <pc:chgData name="Megan Wilson" userId="4833c330-bb21-4a51-b524-eef8b134b0b1" providerId="ADAL" clId="{17E34592-B103-4D32-8966-D1DE2E1B8692}" dt="2025-12-17T20:50:05.386" v="41" actId="478"/>
        <pc:sldMkLst>
          <pc:docMk/>
          <pc:sldMk cId="0" sldId="303"/>
        </pc:sldMkLst>
      </pc:sldChg>
      <pc:sldChg chg="delSp mod delAnim">
        <pc:chgData name="Megan Wilson" userId="4833c330-bb21-4a51-b524-eef8b134b0b1" providerId="ADAL" clId="{17E34592-B103-4D32-8966-D1DE2E1B8692}" dt="2025-12-17T20:50:08.240" v="42" actId="478"/>
        <pc:sldMkLst>
          <pc:docMk/>
          <pc:sldMk cId="0" sldId="304"/>
        </pc:sldMkLst>
      </pc:sldChg>
      <pc:sldChg chg="delSp mod delAnim">
        <pc:chgData name="Megan Wilson" userId="4833c330-bb21-4a51-b524-eef8b134b0b1" providerId="ADAL" clId="{17E34592-B103-4D32-8966-D1DE2E1B8692}" dt="2025-12-17T20:50:12.106" v="43" actId="478"/>
        <pc:sldMkLst>
          <pc:docMk/>
          <pc:sldMk cId="0" sldId="305"/>
        </pc:sldMkLst>
      </pc:sldChg>
      <pc:sldChg chg="modSp mod">
        <pc:chgData name="Megan Wilson" userId="4833c330-bb21-4a51-b524-eef8b134b0b1" providerId="ADAL" clId="{17E34592-B103-4D32-8966-D1DE2E1B8692}" dt="2025-12-23T17:34:20.156" v="66" actId="20577"/>
        <pc:sldMkLst>
          <pc:docMk/>
          <pc:sldMk cId="0" sldId="307"/>
        </pc:sldMkLst>
        <pc:spChg chg="mod">
          <ac:chgData name="Megan Wilson" userId="4833c330-bb21-4a51-b524-eef8b134b0b1" providerId="ADAL" clId="{17E34592-B103-4D32-8966-D1DE2E1B8692}" dt="2025-12-23T17:34:20.156" v="66" actId="20577"/>
          <ac:spMkLst>
            <pc:docMk/>
            <pc:sldMk cId="0" sldId="307"/>
            <ac:spMk id="28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2-23T17:34:39.300" v="112" actId="20577"/>
        <pc:sldMkLst>
          <pc:docMk/>
          <pc:sldMk cId="0" sldId="308"/>
        </pc:sldMkLst>
        <pc:spChg chg="mod">
          <ac:chgData name="Megan Wilson" userId="4833c330-bb21-4a51-b524-eef8b134b0b1" providerId="ADAL" clId="{17E34592-B103-4D32-8966-D1DE2E1B8692}" dt="2025-12-23T17:34:39.300" v="112" actId="20577"/>
          <ac:spMkLst>
            <pc:docMk/>
            <pc:sldMk cId="0" sldId="308"/>
            <ac:spMk id="43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2-23T17:34:28.171" v="89" actId="20577"/>
        <pc:sldMkLst>
          <pc:docMk/>
          <pc:sldMk cId="0" sldId="309"/>
        </pc:sldMkLst>
        <pc:spChg chg="mod">
          <ac:chgData name="Megan Wilson" userId="4833c330-bb21-4a51-b524-eef8b134b0b1" providerId="ADAL" clId="{17E34592-B103-4D32-8966-D1DE2E1B8692}" dt="2025-12-23T17:34:28.171" v="89" actId="20577"/>
          <ac:spMkLst>
            <pc:docMk/>
            <pc:sldMk cId="0" sldId="309"/>
            <ac:spMk id="27" creationId="{00000000-0000-0000-0000-000000000000}"/>
          </ac:spMkLst>
        </pc:spChg>
      </pc:sldChg>
      <pc:sldChg chg="modSp mod">
        <pc:chgData name="Megan Wilson" userId="4833c330-bb21-4a51-b524-eef8b134b0b1" providerId="ADAL" clId="{17E34592-B103-4D32-8966-D1DE2E1B8692}" dt="2025-12-23T17:34:45.302" v="135" actId="20577"/>
        <pc:sldMkLst>
          <pc:docMk/>
          <pc:sldMk cId="0" sldId="310"/>
        </pc:sldMkLst>
        <pc:spChg chg="mod">
          <ac:chgData name="Megan Wilson" userId="4833c330-bb21-4a51-b524-eef8b134b0b1" providerId="ADAL" clId="{17E34592-B103-4D32-8966-D1DE2E1B8692}" dt="2025-12-23T17:34:45.302" v="135" actId="20577"/>
          <ac:spMkLst>
            <pc:docMk/>
            <pc:sldMk cId="0" sldId="310"/>
            <ac:spMk id="45" creationId="{00000000-0000-0000-0000-000000000000}"/>
          </ac:spMkLst>
        </pc:spChg>
      </pc:sldChg>
      <pc:sldChg chg="delSp mod delAnim">
        <pc:chgData name="Megan Wilson" userId="4833c330-bb21-4a51-b524-eef8b134b0b1" providerId="ADAL" clId="{17E34592-B103-4D32-8966-D1DE2E1B8692}" dt="2025-12-17T20:49:51.130" v="35" actId="478"/>
        <pc:sldMkLst>
          <pc:docMk/>
          <pc:sldMk cId="30620460" sldId="313"/>
        </pc:sldMkLst>
      </pc:sldChg>
      <pc:sldChg chg="new del">
        <pc:chgData name="Megan Wilson" userId="4833c330-bb21-4a51-b524-eef8b134b0b1" providerId="ADAL" clId="{17E34592-B103-4D32-8966-D1DE2E1B8692}" dt="2025-12-29T20:00:41.605" v="143" actId="680"/>
        <pc:sldMkLst>
          <pc:docMk/>
          <pc:sldMk cId="1119343575" sldId="314"/>
        </pc:sldMkLst>
      </pc:sldChg>
      <pc:sldChg chg="new del">
        <pc:chgData name="Megan Wilson" userId="4833c330-bb21-4a51-b524-eef8b134b0b1" providerId="ADAL" clId="{17E34592-B103-4D32-8966-D1DE2E1B8692}" dt="2025-12-29T20:00:40.973" v="142" actId="680"/>
        <pc:sldMkLst>
          <pc:docMk/>
          <pc:sldMk cId="3317764397" sldId="315"/>
        </pc:sldMkLst>
      </pc:sldChg>
      <pc:sldChg chg="new del">
        <pc:chgData name="Megan Wilson" userId="4833c330-bb21-4a51-b524-eef8b134b0b1" providerId="ADAL" clId="{17E34592-B103-4D32-8966-D1DE2E1B8692}" dt="2025-12-29T20:00:40.252" v="141" actId="680"/>
        <pc:sldMkLst>
          <pc:docMk/>
          <pc:sldMk cId="2145072864" sldId="316"/>
        </pc:sldMkLst>
      </pc:sldChg>
      <pc:sldChg chg="new del">
        <pc:chgData name="Megan Wilson" userId="4833c330-bb21-4a51-b524-eef8b134b0b1" providerId="ADAL" clId="{17E34592-B103-4D32-8966-D1DE2E1B8692}" dt="2025-12-29T20:00:39.093" v="140" actId="680"/>
        <pc:sldMkLst>
          <pc:docMk/>
          <pc:sldMk cId="47994981" sldId="31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11.02.2026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Megan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Megan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5384004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missingkids.org/netsmartz/topics/sextortion" TargetMode="Externa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2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https://www.missingkids.org/theissues/sextortion" TargetMode="External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issingkids.org/theissues/onlineenticement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media14.m4a"/><Relationship Id="rId7" Type="http://schemas.openxmlformats.org/officeDocument/2006/relationships/image" Target="../media/image4.png"/><Relationship Id="rId2" Type="http://schemas.microsoft.com/office/2007/relationships/media" Target="../media/media14.m4a"/><Relationship Id="rId1" Type="http://schemas.openxmlformats.org/officeDocument/2006/relationships/video" Target="https://www.youtube.com/watch?v=NzKLcvUQAqA" TargetMode="External"/><Relationship Id="rId6" Type="http://schemas.openxmlformats.org/officeDocument/2006/relationships/hyperlink" Target="https://www.youtube.com/watch?v=NzKLcvUQAqA" TargetMode="External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eg"/><Relationship Id="rId12" Type="http://schemas.openxmlformats.org/officeDocument/2006/relationships/image" Target="../media/image29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5.png"/><Relationship Id="rId11" Type="http://schemas.openxmlformats.org/officeDocument/2006/relationships/image" Target="../media/image28.jpeg"/><Relationship Id="rId5" Type="http://schemas.openxmlformats.org/officeDocument/2006/relationships/image" Target="../media/image14.jpeg"/><Relationship Id="rId10" Type="http://schemas.openxmlformats.org/officeDocument/2006/relationships/image" Target="../media/image27.jpeg"/><Relationship Id="rId4" Type="http://schemas.openxmlformats.org/officeDocument/2006/relationships/image" Target="../media/image13.jpeg"/><Relationship Id="rId9" Type="http://schemas.openxmlformats.org/officeDocument/2006/relationships/image" Target="../media/image17.jpeg"/><Relationship Id="rId1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3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31.jpeg"/><Relationship Id="rId2" Type="http://schemas.openxmlformats.org/officeDocument/2006/relationships/audio" Target="../media/media16.m4a"/><Relationship Id="rId16" Type="http://schemas.openxmlformats.org/officeDocument/2006/relationships/image" Target="../media/image2.png"/><Relationship Id="rId1" Type="http://schemas.microsoft.com/office/2007/relationships/media" Target="../media/media16.m4a"/><Relationship Id="rId6" Type="http://schemas.openxmlformats.org/officeDocument/2006/relationships/image" Target="../media/image15.png"/><Relationship Id="rId11" Type="http://schemas.openxmlformats.org/officeDocument/2006/relationships/image" Target="../media/image30.jpeg"/><Relationship Id="rId5" Type="http://schemas.openxmlformats.org/officeDocument/2006/relationships/image" Target="../media/image14.jpeg"/><Relationship Id="rId15" Type="http://schemas.openxmlformats.org/officeDocument/2006/relationships/image" Target="../media/image34.jpeg"/><Relationship Id="rId10" Type="http://schemas.openxmlformats.org/officeDocument/2006/relationships/image" Target="../media/image28.jpeg"/><Relationship Id="rId4" Type="http://schemas.openxmlformats.org/officeDocument/2006/relationships/image" Target="../media/image13.jpeg"/><Relationship Id="rId9" Type="http://schemas.openxmlformats.org/officeDocument/2006/relationships/image" Target="../media/image27.jpeg"/><Relationship Id="rId1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hyperlink" Target="https://www.missingkids.org/ourwork/impact" TargetMode="External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media20.m4a"/><Relationship Id="rId7" Type="http://schemas.openxmlformats.org/officeDocument/2006/relationships/image" Target="../media/image4.png"/><Relationship Id="rId2" Type="http://schemas.microsoft.com/office/2007/relationships/media" Target="../media/media20.m4a"/><Relationship Id="rId1" Type="http://schemas.openxmlformats.org/officeDocument/2006/relationships/video" Target="https://www.youtube.com/watch?v=u-5XFBFq11o&amp;t=234s" TargetMode="External"/><Relationship Id="rId6" Type="http://schemas.openxmlformats.org/officeDocument/2006/relationships/hyperlink" Target="https://www.youtube.com/watch?v=u-5XFBFq11o&amp;t=234s" TargetMode="External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missingkids.org/blog/2020/grooming-in-the-digital-age" TargetMode="Externa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.pn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parents.thorn.org/guides/start-talking-about-social-media-platforms/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9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parents.thorn.org/guides/screen-time-online-monitoring/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1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theexodusroad.com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missingkids.org/netsmartz/home" TargetMode="Externa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.png"/><Relationship Id="rId5" Type="http://schemas.openxmlformats.org/officeDocument/2006/relationships/image" Target="../media/image43.jpe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.png"/><Relationship Id="rId5" Type="http://schemas.openxmlformats.org/officeDocument/2006/relationships/hyperlink" Target="https://www.dhs.gov/know2protect/p2p/parents-trusted-adults" TargetMode="External"/><Relationship Id="rId4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.png"/><Relationship Id="rId5" Type="http://schemas.openxmlformats.org/officeDocument/2006/relationships/hyperlink" Target="https://www.dhs.gov/know2protect/p2p/parents-trusted-adults" TargetMode="External"/><Relationship Id="rId4" Type="http://schemas.openxmlformats.org/officeDocument/2006/relationships/notesSlide" Target="../notesSlides/notesSlide2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hyperlink" Target="https://theexodusroad.com" TargetMode="External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2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hyperlink" Target="https://www.missingkids.org/gethelpnow/cybertipline" TargetMode="External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30.m4a"/><Relationship Id="rId7" Type="http://schemas.openxmlformats.org/officeDocument/2006/relationships/hyperlink" Target="https://www.youtube.com/watch?v=pAaXbBzVdJE" TargetMode="External"/><Relationship Id="rId2" Type="http://schemas.microsoft.com/office/2007/relationships/media" Target="../media/media30.m4a"/><Relationship Id="rId1" Type="http://schemas.openxmlformats.org/officeDocument/2006/relationships/video" Target="https://www.youtube.com/watch?v=pAaXbBzVdJE" TargetMode="Externa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families.google/familylink/" TargetMode="Externa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hyperlink" Target="https://support.apple.com/en-us/HT201304" TargetMode="External"/><Relationship Id="rId5" Type="http://schemas.openxmlformats.org/officeDocument/2006/relationships/image" Target="../media/image48.jpe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hyperlink" Target="https://support.apple.com/en-us/HT201304" TargetMode="External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2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hyperlink" Target="https://families.google/familylink/" TargetMode="External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gabb.com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hyperlink" Target="https://www.life360.com" TargetMode="External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30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aura.com/parental-controls" TargetMode="Externa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hyperlink" Target="https://familykeeper.reasonlabs.com" TargetMode="External"/><Relationship Id="rId5" Type="http://schemas.openxmlformats.org/officeDocument/2006/relationships/image" Target="../media/image57.png"/><Relationship Id="rId4" Type="http://schemas.openxmlformats.org/officeDocument/2006/relationships/notesSlide" Target="../notesSlides/notesSlide3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hyperlink" Target="https://www.bark.us" TargetMode="External"/><Relationship Id="rId5" Type="http://schemas.openxmlformats.org/officeDocument/2006/relationships/image" Target="../media/image58.jpeg"/><Relationship Id="rId4" Type="http://schemas.openxmlformats.org/officeDocument/2006/relationships/notesSlide" Target="../notesSlides/notesSlide3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F4WZ_k0vUDM?feature=oembed" TargetMode="External"/><Relationship Id="rId6" Type="http://schemas.openxmlformats.org/officeDocument/2006/relationships/image" Target="../media/image4.png"/><Relationship Id="rId5" Type="http://schemas.openxmlformats.org/officeDocument/2006/relationships/hyperlink" Target="https://vimeo.com/664436069" TargetMode="External"/><Relationship Id="rId4" Type="http://schemas.openxmlformats.org/officeDocument/2006/relationships/hyperlink" Target="https://www.youtube.com/watch?v=F4WZ_k0vUD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4.png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35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hyperlink" Target="https://www.dhs.gov/sites/default/files/publications/blue_campaign_youth_guide_508_1.pdf" TargetMode="External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3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missingkids.org/content/dam/netsmartz/downloadable/tipsheets/sextortion-what-parents-should-know.pdf" TargetMode="Externa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4.png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3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missingkids.org/content/dam/netsmartz/downloadable/tipsheets/Talking%20to%20Teens%20About%20Sexting.pdf" TargetMode="Externa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4.png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38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missingkids.org/content/dam/netsmartz/downloadable/tipsheets/being-a-trusted-adult.pdf" TargetMode="Externa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64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40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45.m4a"/><Relationship Id="rId7" Type="http://schemas.openxmlformats.org/officeDocument/2006/relationships/image" Target="../media/image12.jpeg"/><Relationship Id="rId2" Type="http://schemas.microsoft.com/office/2007/relationships/media" Target="../media/media45.m4a"/><Relationship Id="rId1" Type="http://schemas.openxmlformats.org/officeDocument/2006/relationships/video" Target="https://vimeo.com/664436069" TargetMode="External"/><Relationship Id="rId6" Type="http://schemas.openxmlformats.org/officeDocument/2006/relationships/hyperlink" Target="https://vimeo.com/664436069" TargetMode="External"/><Relationship Id="rId5" Type="http://schemas.openxmlformats.org/officeDocument/2006/relationships/notesSlide" Target="../notesSlides/notesSlide4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hyperlink" Target="https://parents.thorn.org/discussion-guides/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hyperlink" Target="https://www.missingkids.org/gethelpnow/isyourexplicitcontentoutthere?utm_source=dhs&amp;utm_medium=landing_page&amp;utm_campaign=blue-campaign-2024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s://connectforfreedom.org/wp-content/uploads/2025/02/Davids-Story-condensed-1.mp4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www.missingkids.org/content/dam/netsmartz/downloadable/tipsheets/being-a-trusted-adult.pdf" TargetMode="External"/><Relationship Id="rId12" Type="http://schemas.openxmlformats.org/officeDocument/2006/relationships/hyperlink" Target="https://families.google/familylink/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missingkids.org/content/dam/netsmartz/downloadable/tipsheets/Talking%20to%20Teens%20About%20Sexting.pdf" TargetMode="External"/><Relationship Id="rId11" Type="http://schemas.openxmlformats.org/officeDocument/2006/relationships/hyperlink" Target="https://support.apple.com/en-us/105121" TargetMode="External"/><Relationship Id="rId5" Type="http://schemas.openxmlformats.org/officeDocument/2006/relationships/hyperlink" Target="https://www.missingkids.org/content/dam/netsmartz/downloadable/tipsheets/sextortion-what-parents-should-know.pdf" TargetMode="External"/><Relationship Id="rId10" Type="http://schemas.openxmlformats.org/officeDocument/2006/relationships/hyperlink" Target="https://parents.thorn.org/discussion-guides/" TargetMode="External"/><Relationship Id="rId4" Type="http://schemas.openxmlformats.org/officeDocument/2006/relationships/hyperlink" Target="https://www.dhs.gov/sites/default/files/publications/blue_campaign_youth_guide_508_1.pdf" TargetMode="External"/><Relationship Id="rId9" Type="http://schemas.openxmlformats.org/officeDocument/2006/relationships/hyperlink" Target="https://connectforfreedom.org/wp-content/uploads/2024/05/bark-Tech-Contract.pdf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media8.m4a"/><Relationship Id="rId7" Type="http://schemas.openxmlformats.org/officeDocument/2006/relationships/image" Target="../media/image4.png"/><Relationship Id="rId2" Type="http://schemas.microsoft.com/office/2007/relationships/media" Target="../media/media8.m4a"/><Relationship Id="rId1" Type="http://schemas.openxmlformats.org/officeDocument/2006/relationships/video" Target="https://www.youtube.com/watch?v=5S8-Evqzn7E" TargetMode="External"/><Relationship Id="rId6" Type="http://schemas.openxmlformats.org/officeDocument/2006/relationships/hyperlink" Target="https://www.youtube.com/watch?v=5S8-Evqzn7E" TargetMode="External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10" Type="http://schemas.openxmlformats.org/officeDocument/2006/relationships/image" Target="../media/image2.png"/><Relationship Id="rId4" Type="http://schemas.openxmlformats.org/officeDocument/2006/relationships/image" Target="../media/image13.jpeg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08" r="-50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00359" y="7776588"/>
            <a:ext cx="4101400" cy="1706825"/>
            <a:chOff x="0" y="0"/>
            <a:chExt cx="1080204" cy="44953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80204" cy="449534"/>
            </a:xfrm>
            <a:custGeom>
              <a:avLst/>
              <a:gdLst/>
              <a:ahLst/>
              <a:cxnLst/>
              <a:rect l="l" t="t" r="r" b="b"/>
              <a:pathLst>
                <a:path w="1080204" h="449534">
                  <a:moveTo>
                    <a:pt x="0" y="0"/>
                  </a:moveTo>
                  <a:lnTo>
                    <a:pt x="1080204" y="0"/>
                  </a:lnTo>
                  <a:lnTo>
                    <a:pt x="1080204" y="449534"/>
                  </a:lnTo>
                  <a:lnTo>
                    <a:pt x="0" y="449534"/>
                  </a:lnTo>
                  <a:close/>
                </a:path>
              </a:pathLst>
            </a:custGeom>
            <a:solidFill>
              <a:srgbClr val="F9FCF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1080204" cy="5257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86463" y="7978565"/>
            <a:ext cx="4352925" cy="51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0"/>
              </a:lnSpc>
            </a:pPr>
            <a:r>
              <a:rPr lang="en-US" sz="2700" b="1">
                <a:solidFill>
                  <a:srgbClr val="73737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Parent/Caregiver Presentation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411207" y="6857548"/>
            <a:ext cx="1547316" cy="63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b="1">
                <a:solidFill>
                  <a:srgbClr val="A6A6A6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501(c)(3)</a:t>
            </a: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691DAF5-2DD1-65A4-421C-AD8F351568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9"/>
    </mc:Choice>
    <mc:Fallback xmlns="">
      <p:transition spd="slow" advTm="7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5716553"/>
            <a:ext cx="4283673" cy="1677961"/>
            <a:chOff x="0" y="0"/>
            <a:chExt cx="1128210" cy="4419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8210" cy="441932"/>
            </a:xfrm>
            <a:custGeom>
              <a:avLst/>
              <a:gdLst/>
              <a:ahLst/>
              <a:cxnLst/>
              <a:rect l="l" t="t" r="r" b="b"/>
              <a:pathLst>
                <a:path w="1128210" h="441932">
                  <a:moveTo>
                    <a:pt x="0" y="0"/>
                  </a:moveTo>
                  <a:lnTo>
                    <a:pt x="1128210" y="0"/>
                  </a:lnTo>
                  <a:lnTo>
                    <a:pt x="1128210" y="441932"/>
                  </a:lnTo>
                  <a:lnTo>
                    <a:pt x="0" y="441932"/>
                  </a:lnTo>
                  <a:close/>
                </a:path>
              </a:pathLst>
            </a:custGeom>
            <a:solidFill>
              <a:srgbClr val="9FBED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128210" cy="5181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596662" y="5716553"/>
            <a:ext cx="4283673" cy="1677961"/>
            <a:chOff x="0" y="0"/>
            <a:chExt cx="1128210" cy="4419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28210" cy="441932"/>
            </a:xfrm>
            <a:custGeom>
              <a:avLst/>
              <a:gdLst/>
              <a:ahLst/>
              <a:cxnLst/>
              <a:rect l="l" t="t" r="r" b="b"/>
              <a:pathLst>
                <a:path w="1128210" h="441932">
                  <a:moveTo>
                    <a:pt x="0" y="0"/>
                  </a:moveTo>
                  <a:lnTo>
                    <a:pt x="1128210" y="0"/>
                  </a:lnTo>
                  <a:lnTo>
                    <a:pt x="1128210" y="441932"/>
                  </a:lnTo>
                  <a:lnTo>
                    <a:pt x="0" y="441932"/>
                  </a:lnTo>
                  <a:close/>
                </a:path>
              </a:pathLst>
            </a:custGeom>
            <a:solidFill>
              <a:srgbClr val="FCE8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128210" cy="5181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317427" y="5716553"/>
            <a:ext cx="4283673" cy="1677961"/>
            <a:chOff x="0" y="0"/>
            <a:chExt cx="1128210" cy="44193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28210" cy="441932"/>
            </a:xfrm>
            <a:custGeom>
              <a:avLst/>
              <a:gdLst/>
              <a:ahLst/>
              <a:cxnLst/>
              <a:rect l="l" t="t" r="r" b="b"/>
              <a:pathLst>
                <a:path w="1128210" h="441932">
                  <a:moveTo>
                    <a:pt x="0" y="0"/>
                  </a:moveTo>
                  <a:lnTo>
                    <a:pt x="1128210" y="0"/>
                  </a:lnTo>
                  <a:lnTo>
                    <a:pt x="1128210" y="441932"/>
                  </a:lnTo>
                  <a:lnTo>
                    <a:pt x="0" y="441932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1128210" cy="5181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941286" y="5716553"/>
            <a:ext cx="4283673" cy="1677961"/>
            <a:chOff x="0" y="0"/>
            <a:chExt cx="1128210" cy="44193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28210" cy="441932"/>
            </a:xfrm>
            <a:custGeom>
              <a:avLst/>
              <a:gdLst/>
              <a:ahLst/>
              <a:cxnLst/>
              <a:rect l="l" t="t" r="r" b="b"/>
              <a:pathLst>
                <a:path w="1128210" h="441932">
                  <a:moveTo>
                    <a:pt x="0" y="0"/>
                  </a:moveTo>
                  <a:lnTo>
                    <a:pt x="1128210" y="0"/>
                  </a:lnTo>
                  <a:lnTo>
                    <a:pt x="1128210" y="441932"/>
                  </a:lnTo>
                  <a:lnTo>
                    <a:pt x="0" y="441932"/>
                  </a:lnTo>
                  <a:close/>
                </a:path>
              </a:pathLst>
            </a:custGeom>
            <a:solidFill>
              <a:srgbClr val="3979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1128210" cy="5181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93267" y="5991093"/>
            <a:ext cx="4283673" cy="1024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Dangers of the Internet &amp; Online Predators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-55167" y="2248347"/>
            <a:ext cx="148435" cy="6003077"/>
            <a:chOff x="0" y="0"/>
            <a:chExt cx="39094" cy="158105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9094" cy="1581057"/>
            </a:xfrm>
            <a:custGeom>
              <a:avLst/>
              <a:gdLst/>
              <a:ahLst/>
              <a:cxnLst/>
              <a:rect l="l" t="t" r="r" b="b"/>
              <a:pathLst>
                <a:path w="39094" h="1581057">
                  <a:moveTo>
                    <a:pt x="0" y="0"/>
                  </a:moveTo>
                  <a:lnTo>
                    <a:pt x="39094" y="0"/>
                  </a:lnTo>
                  <a:lnTo>
                    <a:pt x="39094" y="1581057"/>
                  </a:lnTo>
                  <a:lnTo>
                    <a:pt x="0" y="1581057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76200"/>
              <a:ext cx="39094" cy="16572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5921723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9317427" y="2488681"/>
            <a:ext cx="4217272" cy="2811514"/>
          </a:xfrm>
          <a:custGeom>
            <a:avLst/>
            <a:gdLst/>
            <a:ahLst/>
            <a:cxnLst/>
            <a:rect l="l" t="t" r="r" b="b"/>
            <a:pathLst>
              <a:path w="4217272" h="2811514">
                <a:moveTo>
                  <a:pt x="0" y="0"/>
                </a:moveTo>
                <a:lnTo>
                  <a:pt x="4217272" y="0"/>
                </a:lnTo>
                <a:lnTo>
                  <a:pt x="4217272" y="2811514"/>
                </a:lnTo>
                <a:lnTo>
                  <a:pt x="0" y="28115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4610421" y="2525281"/>
            <a:ext cx="4283673" cy="2774914"/>
          </a:xfrm>
          <a:custGeom>
            <a:avLst/>
            <a:gdLst/>
            <a:ahLst/>
            <a:cxnLst/>
            <a:rect l="l" t="t" r="r" b="b"/>
            <a:pathLst>
              <a:path w="4283673" h="2774914">
                <a:moveTo>
                  <a:pt x="0" y="0"/>
                </a:moveTo>
                <a:lnTo>
                  <a:pt x="4283673" y="0"/>
                </a:lnTo>
                <a:lnTo>
                  <a:pt x="4283673" y="2774914"/>
                </a:lnTo>
                <a:lnTo>
                  <a:pt x="0" y="27749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386" r="-677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3941286" y="2525281"/>
            <a:ext cx="4137144" cy="2774914"/>
          </a:xfrm>
          <a:custGeom>
            <a:avLst/>
            <a:gdLst/>
            <a:ahLst/>
            <a:cxnLst/>
            <a:rect l="l" t="t" r="r" b="b"/>
            <a:pathLst>
              <a:path w="4137144" h="2774914">
                <a:moveTo>
                  <a:pt x="0" y="0"/>
                </a:moveTo>
                <a:lnTo>
                  <a:pt x="4137144" y="0"/>
                </a:lnTo>
                <a:lnTo>
                  <a:pt x="4137144" y="2774914"/>
                </a:lnTo>
                <a:lnTo>
                  <a:pt x="0" y="27749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7151" b="-71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93267" y="2520819"/>
            <a:ext cx="4190405" cy="2779376"/>
          </a:xfrm>
          <a:custGeom>
            <a:avLst/>
            <a:gdLst/>
            <a:ahLst/>
            <a:cxnLst/>
            <a:rect l="l" t="t" r="r" b="b"/>
            <a:pathLst>
              <a:path w="4190405" h="2779376">
                <a:moveTo>
                  <a:pt x="0" y="0"/>
                </a:moveTo>
                <a:lnTo>
                  <a:pt x="4190406" y="0"/>
                </a:lnTo>
                <a:lnTo>
                  <a:pt x="4190406" y="2779376"/>
                </a:lnTo>
                <a:lnTo>
                  <a:pt x="0" y="27793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483" r="-74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4610421" y="5991019"/>
            <a:ext cx="4283673" cy="1024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FEFEF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Online Enticement Can </a:t>
            </a:r>
          </a:p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FEFEF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Lead to Sex Trafficking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903879" y="-49810"/>
            <a:ext cx="10827097" cy="842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Middle School Program - 8th Grade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941286" y="5991093"/>
            <a:ext cx="4267895" cy="1024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Healthy Relationships Lead to Safe Decision Making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346002" y="5991019"/>
            <a:ext cx="4283673" cy="1024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Labor Trafficking &amp; </a:t>
            </a:r>
          </a:p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The Legal System</a:t>
            </a:r>
          </a:p>
        </p:txBody>
      </p:sp>
      <p:pic>
        <p:nvPicPr>
          <p:cNvPr id="3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33D884-CE9A-1356-0DB2-C9EA70B7F2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1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2500" y="1325648"/>
            <a:ext cx="4686609" cy="712161"/>
            <a:chOff x="0" y="0"/>
            <a:chExt cx="1234333" cy="1875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34333" cy="187565"/>
            </a:xfrm>
            <a:custGeom>
              <a:avLst/>
              <a:gdLst/>
              <a:ahLst/>
              <a:cxnLst/>
              <a:rect l="l" t="t" r="r" b="b"/>
              <a:pathLst>
                <a:path w="1234333" h="187565">
                  <a:moveTo>
                    <a:pt x="0" y="0"/>
                  </a:moveTo>
                  <a:lnTo>
                    <a:pt x="1234333" y="0"/>
                  </a:lnTo>
                  <a:lnTo>
                    <a:pt x="1234333" y="187565"/>
                  </a:lnTo>
                  <a:lnTo>
                    <a:pt x="0" y="187565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234333" cy="263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824865"/>
            <a:chOff x="0" y="0"/>
            <a:chExt cx="4816593" cy="2172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17248"/>
            </a:xfrm>
            <a:custGeom>
              <a:avLst/>
              <a:gdLst/>
              <a:ahLst/>
              <a:cxnLst/>
              <a:rect l="l" t="t" r="r" b="b"/>
              <a:pathLst>
                <a:path w="4816592" h="217248">
                  <a:moveTo>
                    <a:pt x="0" y="0"/>
                  </a:moveTo>
                  <a:lnTo>
                    <a:pt x="4816592" y="0"/>
                  </a:lnTo>
                  <a:lnTo>
                    <a:pt x="4816592" y="217248"/>
                  </a:lnTo>
                  <a:lnTo>
                    <a:pt x="0" y="21724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4816593" cy="293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069704" y="2613581"/>
            <a:ext cx="9876273" cy="5269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9"/>
              </a:lnSpc>
            </a:pPr>
            <a:r>
              <a:rPr lang="en-US" sz="3285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Online Enticement</a:t>
            </a:r>
          </a:p>
          <a:p>
            <a:pPr marL="709380" lvl="1" indent="-354690" algn="l">
              <a:lnSpc>
                <a:spcPts val="4599"/>
              </a:lnSpc>
              <a:buFont typeface="Arial"/>
              <a:buChar char="•"/>
            </a:pPr>
            <a:r>
              <a:rPr lang="en-US" sz="3285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individual communicates with child online</a:t>
            </a:r>
          </a:p>
          <a:p>
            <a:pPr marL="709380" lvl="1" indent="-354690" algn="l">
              <a:lnSpc>
                <a:spcPts val="4599"/>
              </a:lnSpc>
              <a:buFont typeface="Arial"/>
              <a:buChar char="•"/>
            </a:pPr>
            <a:r>
              <a:rPr lang="en-US" sz="3285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intent: commit a sexual offense or abduction</a:t>
            </a:r>
          </a:p>
          <a:p>
            <a:pPr algn="ctr">
              <a:lnSpc>
                <a:spcPts val="4599"/>
              </a:lnSpc>
            </a:pPr>
            <a:endParaRPr lang="en-US" sz="3285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4599"/>
              </a:lnSpc>
            </a:pPr>
            <a:r>
              <a:rPr lang="en-US" sz="3285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Sextortion</a:t>
            </a:r>
          </a:p>
          <a:p>
            <a:pPr marL="709380" lvl="1" indent="-354690" algn="l">
              <a:lnSpc>
                <a:spcPts val="4599"/>
              </a:lnSpc>
              <a:buFont typeface="Arial"/>
              <a:buChar char="•"/>
            </a:pPr>
            <a:r>
              <a:rPr lang="en-US" sz="3285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form of child sexual exploitation</a:t>
            </a:r>
          </a:p>
          <a:p>
            <a:pPr marL="709380" lvl="1" indent="-354690" algn="l">
              <a:lnSpc>
                <a:spcPts val="4599"/>
              </a:lnSpc>
              <a:buFont typeface="Arial"/>
              <a:buChar char="•"/>
            </a:pPr>
            <a:r>
              <a:rPr lang="en-US" sz="3285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child is threatened or blackmailed with nude image</a:t>
            </a:r>
          </a:p>
          <a:p>
            <a:pPr marL="709380" lvl="1" indent="-354690" algn="l">
              <a:lnSpc>
                <a:spcPts val="4599"/>
              </a:lnSpc>
              <a:buFont typeface="Arial"/>
              <a:buChar char="•"/>
            </a:pPr>
            <a:r>
              <a:rPr lang="en-US" sz="3285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demands additional images, sexual activity or money from child</a:t>
            </a:r>
          </a:p>
        </p:txBody>
      </p:sp>
      <p:sp>
        <p:nvSpPr>
          <p:cNvPr id="9" name="Freeform 9"/>
          <p:cNvSpPr/>
          <p:nvPr/>
        </p:nvSpPr>
        <p:spPr>
          <a:xfrm>
            <a:off x="15921723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91184" y="3080112"/>
            <a:ext cx="7336490" cy="4126775"/>
          </a:xfrm>
          <a:custGeom>
            <a:avLst/>
            <a:gdLst/>
            <a:ahLst/>
            <a:cxnLst/>
            <a:rect l="l" t="t" r="r" b="b"/>
            <a:pathLst>
              <a:path w="7336490" h="4126775">
                <a:moveTo>
                  <a:pt x="0" y="0"/>
                </a:moveTo>
                <a:lnTo>
                  <a:pt x="7336490" y="0"/>
                </a:lnTo>
                <a:lnTo>
                  <a:pt x="7336490" y="4126776"/>
                </a:lnTo>
                <a:lnTo>
                  <a:pt x="0" y="41267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0" y="-150194"/>
            <a:ext cx="1828800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Online Exploitation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280160" y="9709992"/>
            <a:ext cx="7727681" cy="336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2"/>
              </a:lnSpc>
            </a:pPr>
            <a:r>
              <a:rPr lang="en-US" sz="1973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973" u="sng" dirty="0">
                <a:latin typeface="Calibri (MS)"/>
                <a:ea typeface="Calibri (MS)"/>
                <a:cs typeface="Calibri (MS)"/>
                <a:sym typeface="Calibri (MS)"/>
              </a:rPr>
              <a:t>https://www.missingkids.org/</a:t>
            </a:r>
            <a:r>
              <a:rPr lang="en-US" sz="1973" u="sng" dirty="0">
                <a:latin typeface="Calibri (MS)"/>
                <a:ea typeface="Calibri (MS)"/>
                <a:cs typeface="Calibri (MS)"/>
                <a:sym typeface="Calibri (MS)"/>
                <a:hlinkClick r:id="rId7" tooltip="https://www.missingkids.org/netsmartz/topics/sextor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netsmartz</a:t>
            </a:r>
            <a:r>
              <a:rPr lang="en-US" sz="1973" u="sng" dirty="0">
                <a:latin typeface="Calibri (MS)"/>
                <a:ea typeface="Calibri (MS)"/>
                <a:cs typeface="Calibri (MS)"/>
                <a:sym typeface="Calibri (MS)"/>
              </a:rPr>
              <a:t>/topics/onlineenticement</a:t>
            </a:r>
          </a:p>
        </p:txBody>
      </p:sp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93A765B-5CAF-0997-C1BE-D165FA18FC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73"/>
    </mc:Choice>
    <mc:Fallback xmlns="">
      <p:transition spd="slow" advTm="25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2500" y="1325648"/>
            <a:ext cx="4686609" cy="712161"/>
            <a:chOff x="0" y="0"/>
            <a:chExt cx="1234333" cy="1875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34333" cy="187565"/>
            </a:xfrm>
            <a:custGeom>
              <a:avLst/>
              <a:gdLst/>
              <a:ahLst/>
              <a:cxnLst/>
              <a:rect l="l" t="t" r="r" b="b"/>
              <a:pathLst>
                <a:path w="1234333" h="187565">
                  <a:moveTo>
                    <a:pt x="0" y="0"/>
                  </a:moveTo>
                  <a:lnTo>
                    <a:pt x="1234333" y="0"/>
                  </a:lnTo>
                  <a:lnTo>
                    <a:pt x="1234333" y="187565"/>
                  </a:lnTo>
                  <a:lnTo>
                    <a:pt x="0" y="187565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234333" cy="263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824865"/>
            <a:chOff x="0" y="0"/>
            <a:chExt cx="4816593" cy="2172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17248"/>
            </a:xfrm>
            <a:custGeom>
              <a:avLst/>
              <a:gdLst/>
              <a:ahLst/>
              <a:cxnLst/>
              <a:rect l="l" t="t" r="r" b="b"/>
              <a:pathLst>
                <a:path w="4816592" h="217248">
                  <a:moveTo>
                    <a:pt x="0" y="0"/>
                  </a:moveTo>
                  <a:lnTo>
                    <a:pt x="4816592" y="0"/>
                  </a:lnTo>
                  <a:lnTo>
                    <a:pt x="4816592" y="217248"/>
                  </a:lnTo>
                  <a:lnTo>
                    <a:pt x="0" y="21724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4816593" cy="293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28700" y="2260496"/>
            <a:ext cx="8717156" cy="6160597"/>
          </a:xfrm>
          <a:custGeom>
            <a:avLst/>
            <a:gdLst/>
            <a:ahLst/>
            <a:cxnLst/>
            <a:rect l="l" t="t" r="r" b="b"/>
            <a:pathLst>
              <a:path w="8717156" h="6160597">
                <a:moveTo>
                  <a:pt x="0" y="0"/>
                </a:moveTo>
                <a:lnTo>
                  <a:pt x="8717156" y="0"/>
                </a:lnTo>
                <a:lnTo>
                  <a:pt x="8717156" y="6160597"/>
                </a:lnTo>
                <a:lnTo>
                  <a:pt x="0" y="61605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0" y="-143510"/>
            <a:ext cx="1828800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Online Enticement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172245" y="9780525"/>
            <a:ext cx="7943509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6" tooltip="https://www.missingkids.org/theissues/sextor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https://www.missingkids.org/netsmartz/topics/onlineenticement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407316" y="1755895"/>
            <a:ext cx="6952928" cy="1430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 2023, the CyberTipline received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186,819 reports of online enticement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the category that includes sextortion.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60932" y="3896642"/>
            <a:ext cx="7245696" cy="973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Between 2021 and 2023, the number of online enticement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reports increased by 323%.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407316" y="5584472"/>
            <a:ext cx="7253718" cy="973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0"/>
              </a:lnSpc>
            </a:pP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98% of reported offenders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were seemingly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unknown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to the child offline.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587789" y="7272302"/>
            <a:ext cx="6772454" cy="1430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 a NCMEC analysis,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78% of reported victims were girls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13% were boys, and for 9% of reports, gender was unknown.</a:t>
            </a:r>
          </a:p>
        </p:txBody>
      </p:sp>
      <p:sp>
        <p:nvSpPr>
          <p:cNvPr id="15" name="Freeform 15"/>
          <p:cNvSpPr/>
          <p:nvPr/>
        </p:nvSpPr>
        <p:spPr>
          <a:xfrm>
            <a:off x="15921723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3BF8013-F652-B08C-132C-943AA978C4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86"/>
    </mc:Choice>
    <mc:Fallback xmlns="">
      <p:transition spd="slow" advTm="40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9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2500" y="1325648"/>
            <a:ext cx="4686609" cy="712161"/>
            <a:chOff x="0" y="0"/>
            <a:chExt cx="1234333" cy="1875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34333" cy="187565"/>
            </a:xfrm>
            <a:custGeom>
              <a:avLst/>
              <a:gdLst/>
              <a:ahLst/>
              <a:cxnLst/>
              <a:rect l="l" t="t" r="r" b="b"/>
              <a:pathLst>
                <a:path w="1234333" h="187565">
                  <a:moveTo>
                    <a:pt x="0" y="0"/>
                  </a:moveTo>
                  <a:lnTo>
                    <a:pt x="1234333" y="0"/>
                  </a:lnTo>
                  <a:lnTo>
                    <a:pt x="1234333" y="187565"/>
                  </a:lnTo>
                  <a:lnTo>
                    <a:pt x="0" y="187565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234333" cy="263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824865"/>
            <a:chOff x="0" y="0"/>
            <a:chExt cx="4816593" cy="2172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17248"/>
            </a:xfrm>
            <a:custGeom>
              <a:avLst/>
              <a:gdLst/>
              <a:ahLst/>
              <a:cxnLst/>
              <a:rect l="l" t="t" r="r" b="b"/>
              <a:pathLst>
                <a:path w="4816592" h="217248">
                  <a:moveTo>
                    <a:pt x="0" y="0"/>
                  </a:moveTo>
                  <a:lnTo>
                    <a:pt x="4816592" y="0"/>
                  </a:lnTo>
                  <a:lnTo>
                    <a:pt x="4816592" y="217248"/>
                  </a:lnTo>
                  <a:lnTo>
                    <a:pt x="0" y="21724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4816593" cy="293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6076377" y="6116487"/>
            <a:ext cx="4772579" cy="3185696"/>
          </a:xfrm>
          <a:custGeom>
            <a:avLst/>
            <a:gdLst/>
            <a:ahLst/>
            <a:cxnLst/>
            <a:rect l="l" t="t" r="r" b="b"/>
            <a:pathLst>
              <a:path w="4772579" h="3185696">
                <a:moveTo>
                  <a:pt x="0" y="0"/>
                </a:moveTo>
                <a:lnTo>
                  <a:pt x="4772579" y="0"/>
                </a:lnTo>
                <a:lnTo>
                  <a:pt x="4772579" y="3185696"/>
                </a:lnTo>
                <a:lnTo>
                  <a:pt x="0" y="31856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127987" y="1681728"/>
            <a:ext cx="5826349" cy="3889088"/>
          </a:xfrm>
          <a:custGeom>
            <a:avLst/>
            <a:gdLst/>
            <a:ahLst/>
            <a:cxnLst/>
            <a:rect l="l" t="t" r="r" b="b"/>
            <a:pathLst>
              <a:path w="5826349" h="3889088">
                <a:moveTo>
                  <a:pt x="0" y="0"/>
                </a:moveTo>
                <a:lnTo>
                  <a:pt x="5826349" y="0"/>
                </a:lnTo>
                <a:lnTo>
                  <a:pt x="5826349" y="3889088"/>
                </a:lnTo>
                <a:lnTo>
                  <a:pt x="0" y="38890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415297" y="6075641"/>
            <a:ext cx="4953189" cy="3226542"/>
          </a:xfrm>
          <a:custGeom>
            <a:avLst/>
            <a:gdLst/>
            <a:ahLst/>
            <a:cxnLst/>
            <a:rect l="l" t="t" r="r" b="b"/>
            <a:pathLst>
              <a:path w="4953189" h="3226542">
                <a:moveTo>
                  <a:pt x="0" y="0"/>
                </a:moveTo>
                <a:lnTo>
                  <a:pt x="4953189" y="0"/>
                </a:lnTo>
                <a:lnTo>
                  <a:pt x="4953189" y="3226542"/>
                </a:lnTo>
                <a:lnTo>
                  <a:pt x="0" y="32265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538" r="-19459" b="-2556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0" y="-150194"/>
            <a:ext cx="1828800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Where are Online Predators Reaching Victims?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621322" y="2812999"/>
            <a:ext cx="7666678" cy="3951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0"/>
              </a:lnSpc>
            </a:pPr>
            <a:r>
              <a:rPr lang="en-US" sz="4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Social media platforms</a:t>
            </a:r>
          </a:p>
          <a:p>
            <a:pPr algn="ctr">
              <a:lnSpc>
                <a:spcPts val="4360"/>
              </a:lnSpc>
            </a:pPr>
            <a:endParaRPr lang="en-US" sz="40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4360"/>
              </a:lnSpc>
            </a:pPr>
            <a:r>
              <a:rPr lang="en-US" sz="4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Game apps</a:t>
            </a:r>
          </a:p>
          <a:p>
            <a:pPr algn="ctr">
              <a:lnSpc>
                <a:spcPts val="4360"/>
              </a:lnSpc>
            </a:pPr>
            <a:endParaRPr lang="en-US" sz="40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4360"/>
              </a:lnSpc>
            </a:pPr>
            <a:r>
              <a:rPr lang="en-US" sz="4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Anonymous chat apps</a:t>
            </a:r>
          </a:p>
          <a:p>
            <a:pPr algn="ctr">
              <a:lnSpc>
                <a:spcPts val="4360"/>
              </a:lnSpc>
            </a:pPr>
            <a:endParaRPr lang="en-US" sz="4000" b="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4360"/>
              </a:lnSpc>
            </a:pPr>
            <a:r>
              <a:rPr lang="en-US" sz="4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Dating apps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078959" y="9790444"/>
            <a:ext cx="6130082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8" tooltip="https://www.missingkids.org/theissues/onlineenticemen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https://www.missingkids.org/theissues/onlineenticement</a:t>
            </a:r>
          </a:p>
        </p:txBody>
      </p:sp>
      <p:sp>
        <p:nvSpPr>
          <p:cNvPr id="14" name="Freeform 14"/>
          <p:cNvSpPr/>
          <p:nvPr/>
        </p:nvSpPr>
        <p:spPr>
          <a:xfrm>
            <a:off x="15921723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20D6C84-4EEE-C596-4C35-D45DAC9C9D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56"/>
    </mc:Choice>
    <mc:Fallback xmlns="">
      <p:transition spd="slow" advTm="19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0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-92075"/>
            <a:ext cx="1828800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NCMEC “Sextortion” Video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957399" y="9691559"/>
            <a:ext cx="5564862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  <a:hlinkClick r:id="rId6" tooltip="https://www.youtube.com/watch?v=NzKLcvUQAq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</a:t>
            </a: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6" tooltip="https://www.youtube.com/watch?v=NzKLcvUQAq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https://www.youtube.com/watch?v=NzKLcvUQAqA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082151" y="9422955"/>
            <a:ext cx="2058591" cy="344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Duration: 1:00 minute</a:t>
            </a:r>
          </a:p>
        </p:txBody>
      </p:sp>
      <p:sp>
        <p:nvSpPr>
          <p:cNvPr id="8" name="Freeform 8"/>
          <p:cNvSpPr/>
          <p:nvPr/>
        </p:nvSpPr>
        <p:spPr>
          <a:xfrm>
            <a:off x="15921723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9"/>
          <p:cNvPicPr>
            <a:picLocks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1993881" y="1201827"/>
            <a:ext cx="14216377" cy="7990469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029C70-CB3A-945F-6E94-7CBEB44A72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89"/>
    </mc:Choice>
    <mc:Fallback xmlns="">
      <p:transition spd="slow" advTm="14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5716553"/>
            <a:ext cx="4283673" cy="1677961"/>
            <a:chOff x="0" y="0"/>
            <a:chExt cx="1128210" cy="4419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8210" cy="441932"/>
            </a:xfrm>
            <a:custGeom>
              <a:avLst/>
              <a:gdLst/>
              <a:ahLst/>
              <a:cxnLst/>
              <a:rect l="l" t="t" r="r" b="b"/>
              <a:pathLst>
                <a:path w="1128210" h="441932">
                  <a:moveTo>
                    <a:pt x="0" y="0"/>
                  </a:moveTo>
                  <a:lnTo>
                    <a:pt x="1128210" y="0"/>
                  </a:lnTo>
                  <a:lnTo>
                    <a:pt x="1128210" y="441932"/>
                  </a:lnTo>
                  <a:lnTo>
                    <a:pt x="0" y="441932"/>
                  </a:lnTo>
                  <a:close/>
                </a:path>
              </a:pathLst>
            </a:custGeom>
            <a:solidFill>
              <a:srgbClr val="9FBED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128210" cy="5181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596662" y="5716553"/>
            <a:ext cx="4283673" cy="1677961"/>
            <a:chOff x="0" y="0"/>
            <a:chExt cx="1128210" cy="4419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28210" cy="441932"/>
            </a:xfrm>
            <a:custGeom>
              <a:avLst/>
              <a:gdLst/>
              <a:ahLst/>
              <a:cxnLst/>
              <a:rect l="l" t="t" r="r" b="b"/>
              <a:pathLst>
                <a:path w="1128210" h="441932">
                  <a:moveTo>
                    <a:pt x="0" y="0"/>
                  </a:moveTo>
                  <a:lnTo>
                    <a:pt x="1128210" y="0"/>
                  </a:lnTo>
                  <a:lnTo>
                    <a:pt x="1128210" y="441932"/>
                  </a:lnTo>
                  <a:lnTo>
                    <a:pt x="0" y="441932"/>
                  </a:lnTo>
                  <a:close/>
                </a:path>
              </a:pathLst>
            </a:custGeom>
            <a:solidFill>
              <a:srgbClr val="FCE8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128210" cy="5181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317427" y="5716553"/>
            <a:ext cx="4283673" cy="1677961"/>
            <a:chOff x="0" y="0"/>
            <a:chExt cx="1128210" cy="44193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28210" cy="441932"/>
            </a:xfrm>
            <a:custGeom>
              <a:avLst/>
              <a:gdLst/>
              <a:ahLst/>
              <a:cxnLst/>
              <a:rect l="l" t="t" r="r" b="b"/>
              <a:pathLst>
                <a:path w="1128210" h="441932">
                  <a:moveTo>
                    <a:pt x="0" y="0"/>
                  </a:moveTo>
                  <a:lnTo>
                    <a:pt x="1128210" y="0"/>
                  </a:lnTo>
                  <a:lnTo>
                    <a:pt x="1128210" y="441932"/>
                  </a:lnTo>
                  <a:lnTo>
                    <a:pt x="0" y="441932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1128210" cy="5181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941286" y="5716553"/>
            <a:ext cx="4283673" cy="1677961"/>
            <a:chOff x="0" y="0"/>
            <a:chExt cx="1128210" cy="44193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28210" cy="441932"/>
            </a:xfrm>
            <a:custGeom>
              <a:avLst/>
              <a:gdLst/>
              <a:ahLst/>
              <a:cxnLst/>
              <a:rect l="l" t="t" r="r" b="b"/>
              <a:pathLst>
                <a:path w="1128210" h="441932">
                  <a:moveTo>
                    <a:pt x="0" y="0"/>
                  </a:moveTo>
                  <a:lnTo>
                    <a:pt x="1128210" y="0"/>
                  </a:lnTo>
                  <a:lnTo>
                    <a:pt x="1128210" y="441932"/>
                  </a:lnTo>
                  <a:lnTo>
                    <a:pt x="0" y="441932"/>
                  </a:lnTo>
                  <a:close/>
                </a:path>
              </a:pathLst>
            </a:custGeom>
            <a:solidFill>
              <a:srgbClr val="3979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1128210" cy="5181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0" y="2525281"/>
            <a:ext cx="4283673" cy="2688005"/>
          </a:xfrm>
          <a:custGeom>
            <a:avLst/>
            <a:gdLst/>
            <a:ahLst/>
            <a:cxnLst/>
            <a:rect l="l" t="t" r="r" b="b"/>
            <a:pathLst>
              <a:path w="4283673" h="2688005">
                <a:moveTo>
                  <a:pt x="0" y="0"/>
                </a:moveTo>
                <a:lnTo>
                  <a:pt x="4283673" y="0"/>
                </a:lnTo>
                <a:lnTo>
                  <a:pt x="4283673" y="2688005"/>
                </a:lnTo>
                <a:lnTo>
                  <a:pt x="0" y="26880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317427" y="2525281"/>
            <a:ext cx="4283673" cy="2774914"/>
          </a:xfrm>
          <a:custGeom>
            <a:avLst/>
            <a:gdLst/>
            <a:ahLst/>
            <a:cxnLst/>
            <a:rect l="l" t="t" r="r" b="b"/>
            <a:pathLst>
              <a:path w="4283673" h="2774914">
                <a:moveTo>
                  <a:pt x="0" y="0"/>
                </a:moveTo>
                <a:lnTo>
                  <a:pt x="4283673" y="0"/>
                </a:lnTo>
                <a:lnTo>
                  <a:pt x="4283673" y="2774914"/>
                </a:lnTo>
                <a:lnTo>
                  <a:pt x="0" y="27749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44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596662" y="2488681"/>
            <a:ext cx="4406440" cy="2761205"/>
          </a:xfrm>
          <a:custGeom>
            <a:avLst/>
            <a:gdLst/>
            <a:ahLst/>
            <a:cxnLst/>
            <a:rect l="l" t="t" r="r" b="b"/>
            <a:pathLst>
              <a:path w="4406440" h="2761205">
                <a:moveTo>
                  <a:pt x="0" y="0"/>
                </a:moveTo>
                <a:lnTo>
                  <a:pt x="4406440" y="0"/>
                </a:lnTo>
                <a:lnTo>
                  <a:pt x="4406440" y="2761205"/>
                </a:lnTo>
                <a:lnTo>
                  <a:pt x="0" y="27612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721" r="-118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8190" y="5931449"/>
            <a:ext cx="4283673" cy="1024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Online Decisions with Real Life Consequences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-55167" y="2248347"/>
            <a:ext cx="148435" cy="6003077"/>
            <a:chOff x="0" y="0"/>
            <a:chExt cx="39094" cy="158105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9094" cy="1581057"/>
            </a:xfrm>
            <a:custGeom>
              <a:avLst/>
              <a:gdLst/>
              <a:ahLst/>
              <a:cxnLst/>
              <a:rect l="l" t="t" r="r" b="b"/>
              <a:pathLst>
                <a:path w="39094" h="1581057">
                  <a:moveTo>
                    <a:pt x="0" y="0"/>
                  </a:moveTo>
                  <a:lnTo>
                    <a:pt x="39094" y="0"/>
                  </a:lnTo>
                  <a:lnTo>
                    <a:pt x="39094" y="1581057"/>
                  </a:lnTo>
                  <a:lnTo>
                    <a:pt x="0" y="1581057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39094" cy="16572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3936244" y="2525281"/>
            <a:ext cx="4172803" cy="2774914"/>
          </a:xfrm>
          <a:custGeom>
            <a:avLst/>
            <a:gdLst/>
            <a:ahLst/>
            <a:cxnLst/>
            <a:rect l="l" t="t" r="r" b="b"/>
            <a:pathLst>
              <a:path w="4172803" h="2774914">
                <a:moveTo>
                  <a:pt x="0" y="0"/>
                </a:moveTo>
                <a:lnTo>
                  <a:pt x="4172804" y="0"/>
                </a:lnTo>
                <a:lnTo>
                  <a:pt x="4172804" y="2774914"/>
                </a:lnTo>
                <a:lnTo>
                  <a:pt x="0" y="27749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5921723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4638992" y="2525281"/>
            <a:ext cx="4321781" cy="2724605"/>
          </a:xfrm>
          <a:custGeom>
            <a:avLst/>
            <a:gdLst/>
            <a:ahLst/>
            <a:cxnLst/>
            <a:rect l="l" t="t" r="r" b="b"/>
            <a:pathLst>
              <a:path w="4321781" h="2724605">
                <a:moveTo>
                  <a:pt x="0" y="0"/>
                </a:moveTo>
                <a:lnTo>
                  <a:pt x="4321781" y="0"/>
                </a:lnTo>
                <a:lnTo>
                  <a:pt x="4321781" y="2724605"/>
                </a:lnTo>
                <a:lnTo>
                  <a:pt x="0" y="27246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1672" r="-40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4610421" y="5991019"/>
            <a:ext cx="4283673" cy="1024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73737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Sextortion &amp; Understanding Offender Tactics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346002" y="5991019"/>
            <a:ext cx="4283673" cy="1024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Protecting Yourself from Online Predators</a:t>
            </a:r>
          </a:p>
        </p:txBody>
      </p:sp>
      <p:sp>
        <p:nvSpPr>
          <p:cNvPr id="29" name="Freeform 29"/>
          <p:cNvSpPr/>
          <p:nvPr/>
        </p:nvSpPr>
        <p:spPr>
          <a:xfrm>
            <a:off x="4579602" y="2259166"/>
            <a:ext cx="4564398" cy="3041030"/>
          </a:xfrm>
          <a:custGeom>
            <a:avLst/>
            <a:gdLst/>
            <a:ahLst/>
            <a:cxnLst/>
            <a:rect l="l" t="t" r="r" b="b"/>
            <a:pathLst>
              <a:path w="4564398" h="3041030">
                <a:moveTo>
                  <a:pt x="0" y="0"/>
                </a:moveTo>
                <a:lnTo>
                  <a:pt x="4564398" y="0"/>
                </a:lnTo>
                <a:lnTo>
                  <a:pt x="4564398" y="3041029"/>
                </a:lnTo>
                <a:lnTo>
                  <a:pt x="0" y="304102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0" name="Group 30"/>
          <p:cNvGrpSpPr/>
          <p:nvPr/>
        </p:nvGrpSpPr>
        <p:grpSpPr>
          <a:xfrm>
            <a:off x="4596662" y="5597416"/>
            <a:ext cx="4564398" cy="1797099"/>
            <a:chOff x="0" y="0"/>
            <a:chExt cx="1202146" cy="47331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202146" cy="473310"/>
            </a:xfrm>
            <a:custGeom>
              <a:avLst/>
              <a:gdLst/>
              <a:ahLst/>
              <a:cxnLst/>
              <a:rect l="l" t="t" r="r" b="b"/>
              <a:pathLst>
                <a:path w="1202146" h="473310">
                  <a:moveTo>
                    <a:pt x="0" y="0"/>
                  </a:moveTo>
                  <a:lnTo>
                    <a:pt x="1202146" y="0"/>
                  </a:lnTo>
                  <a:lnTo>
                    <a:pt x="1202146" y="473310"/>
                  </a:lnTo>
                  <a:lnTo>
                    <a:pt x="0" y="473310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76200"/>
              <a:ext cx="1202146" cy="5495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Freeform 33"/>
          <p:cNvSpPr/>
          <p:nvPr/>
        </p:nvSpPr>
        <p:spPr>
          <a:xfrm>
            <a:off x="9257923" y="2259166"/>
            <a:ext cx="4564398" cy="3041030"/>
          </a:xfrm>
          <a:custGeom>
            <a:avLst/>
            <a:gdLst/>
            <a:ahLst/>
            <a:cxnLst/>
            <a:rect l="l" t="t" r="r" b="b"/>
            <a:pathLst>
              <a:path w="4564398" h="3041030">
                <a:moveTo>
                  <a:pt x="0" y="0"/>
                </a:moveTo>
                <a:lnTo>
                  <a:pt x="4564398" y="0"/>
                </a:lnTo>
                <a:lnTo>
                  <a:pt x="4564398" y="3041029"/>
                </a:lnTo>
                <a:lnTo>
                  <a:pt x="0" y="304102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4" name="Group 34"/>
          <p:cNvGrpSpPr/>
          <p:nvPr/>
        </p:nvGrpSpPr>
        <p:grpSpPr>
          <a:xfrm>
            <a:off x="9317427" y="5597416"/>
            <a:ext cx="4564398" cy="1797099"/>
            <a:chOff x="0" y="0"/>
            <a:chExt cx="1202146" cy="47331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202146" cy="473310"/>
            </a:xfrm>
            <a:custGeom>
              <a:avLst/>
              <a:gdLst/>
              <a:ahLst/>
              <a:cxnLst/>
              <a:rect l="l" t="t" r="r" b="b"/>
              <a:pathLst>
                <a:path w="1202146" h="473310">
                  <a:moveTo>
                    <a:pt x="0" y="0"/>
                  </a:moveTo>
                  <a:lnTo>
                    <a:pt x="1202146" y="0"/>
                  </a:lnTo>
                  <a:lnTo>
                    <a:pt x="1202146" y="473310"/>
                  </a:lnTo>
                  <a:lnTo>
                    <a:pt x="0" y="473310"/>
                  </a:lnTo>
                  <a:close/>
                </a:path>
              </a:pathLst>
            </a:custGeom>
            <a:solidFill>
              <a:srgbClr val="3979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76200"/>
              <a:ext cx="1202146" cy="5495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Freeform 37"/>
          <p:cNvSpPr/>
          <p:nvPr/>
        </p:nvSpPr>
        <p:spPr>
          <a:xfrm>
            <a:off x="13881825" y="2335692"/>
            <a:ext cx="4707006" cy="2964504"/>
          </a:xfrm>
          <a:custGeom>
            <a:avLst/>
            <a:gdLst/>
            <a:ahLst/>
            <a:cxnLst/>
            <a:rect l="l" t="t" r="r" b="b"/>
            <a:pathLst>
              <a:path w="4707006" h="2964504">
                <a:moveTo>
                  <a:pt x="0" y="0"/>
                </a:moveTo>
                <a:lnTo>
                  <a:pt x="4707006" y="0"/>
                </a:lnTo>
                <a:lnTo>
                  <a:pt x="4707006" y="2964503"/>
                </a:lnTo>
                <a:lnTo>
                  <a:pt x="0" y="296450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483" r="-24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TextBox 38"/>
          <p:cNvSpPr txBox="1"/>
          <p:nvPr/>
        </p:nvSpPr>
        <p:spPr>
          <a:xfrm>
            <a:off x="13941286" y="5991093"/>
            <a:ext cx="4267895" cy="1024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Healthy Relationships &amp; How to Cultivate Them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13953129" y="5597416"/>
            <a:ext cx="4564398" cy="1797099"/>
            <a:chOff x="0" y="0"/>
            <a:chExt cx="1202146" cy="47331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202146" cy="473310"/>
            </a:xfrm>
            <a:custGeom>
              <a:avLst/>
              <a:gdLst/>
              <a:ahLst/>
              <a:cxnLst/>
              <a:rect l="l" t="t" r="r" b="b"/>
              <a:pathLst>
                <a:path w="1202146" h="473310">
                  <a:moveTo>
                    <a:pt x="0" y="0"/>
                  </a:moveTo>
                  <a:lnTo>
                    <a:pt x="1202146" y="0"/>
                  </a:lnTo>
                  <a:lnTo>
                    <a:pt x="1202146" y="473310"/>
                  </a:lnTo>
                  <a:lnTo>
                    <a:pt x="0" y="473310"/>
                  </a:lnTo>
                  <a:close/>
                </a:path>
              </a:pathLst>
            </a:custGeom>
            <a:solidFill>
              <a:srgbClr val="FCE8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76200"/>
              <a:ext cx="1202146" cy="5495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2" name="Freeform 42"/>
          <p:cNvSpPr/>
          <p:nvPr/>
        </p:nvSpPr>
        <p:spPr>
          <a:xfrm>
            <a:off x="0" y="2335692"/>
            <a:ext cx="4314885" cy="2953237"/>
          </a:xfrm>
          <a:custGeom>
            <a:avLst/>
            <a:gdLst/>
            <a:ahLst/>
            <a:cxnLst/>
            <a:rect l="l" t="t" r="r" b="b"/>
            <a:pathLst>
              <a:path w="4314885" h="2953237">
                <a:moveTo>
                  <a:pt x="0" y="0"/>
                </a:moveTo>
                <a:lnTo>
                  <a:pt x="4314885" y="0"/>
                </a:lnTo>
                <a:lnTo>
                  <a:pt x="4314885" y="2953237"/>
                </a:lnTo>
                <a:lnTo>
                  <a:pt x="0" y="29532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006" r="-2006" b="-91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TextBox 43"/>
          <p:cNvSpPr txBox="1"/>
          <p:nvPr/>
        </p:nvSpPr>
        <p:spPr>
          <a:xfrm>
            <a:off x="4238340" y="-49810"/>
            <a:ext cx="10158174" cy="842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High School Program- 9th Grade 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4722099" y="5931451"/>
            <a:ext cx="4313525" cy="102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FCFCF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Relationship Standards &amp; Setting Boundaries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9475385" y="5931451"/>
            <a:ext cx="4313525" cy="102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FCFCF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Human Trafficking Awareness &amp; Prevention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4034225" y="5931451"/>
            <a:ext cx="4313525" cy="102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FCFCF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How to Protect Yourself &amp; Your Friends</a:t>
            </a:r>
          </a:p>
        </p:txBody>
      </p:sp>
      <p:pic>
        <p:nvPicPr>
          <p:cNvPr id="4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23F8612-8620-1A6A-1E45-AE76D5F36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85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5716553"/>
            <a:ext cx="4283673" cy="1677961"/>
            <a:chOff x="0" y="0"/>
            <a:chExt cx="1128210" cy="4419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8210" cy="441932"/>
            </a:xfrm>
            <a:custGeom>
              <a:avLst/>
              <a:gdLst/>
              <a:ahLst/>
              <a:cxnLst/>
              <a:rect l="l" t="t" r="r" b="b"/>
              <a:pathLst>
                <a:path w="1128210" h="441932">
                  <a:moveTo>
                    <a:pt x="0" y="0"/>
                  </a:moveTo>
                  <a:lnTo>
                    <a:pt x="1128210" y="0"/>
                  </a:lnTo>
                  <a:lnTo>
                    <a:pt x="1128210" y="441932"/>
                  </a:lnTo>
                  <a:lnTo>
                    <a:pt x="0" y="441932"/>
                  </a:lnTo>
                  <a:close/>
                </a:path>
              </a:pathLst>
            </a:custGeom>
            <a:solidFill>
              <a:srgbClr val="9FBED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128210" cy="5181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596662" y="5716553"/>
            <a:ext cx="4283673" cy="1677961"/>
            <a:chOff x="0" y="0"/>
            <a:chExt cx="1128210" cy="4419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28210" cy="441932"/>
            </a:xfrm>
            <a:custGeom>
              <a:avLst/>
              <a:gdLst/>
              <a:ahLst/>
              <a:cxnLst/>
              <a:rect l="l" t="t" r="r" b="b"/>
              <a:pathLst>
                <a:path w="1128210" h="441932">
                  <a:moveTo>
                    <a:pt x="0" y="0"/>
                  </a:moveTo>
                  <a:lnTo>
                    <a:pt x="1128210" y="0"/>
                  </a:lnTo>
                  <a:lnTo>
                    <a:pt x="1128210" y="441932"/>
                  </a:lnTo>
                  <a:lnTo>
                    <a:pt x="0" y="441932"/>
                  </a:lnTo>
                  <a:close/>
                </a:path>
              </a:pathLst>
            </a:custGeom>
            <a:solidFill>
              <a:srgbClr val="FCE8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128210" cy="5181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317427" y="5716553"/>
            <a:ext cx="4283673" cy="1677961"/>
            <a:chOff x="0" y="0"/>
            <a:chExt cx="1128210" cy="44193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28210" cy="441932"/>
            </a:xfrm>
            <a:custGeom>
              <a:avLst/>
              <a:gdLst/>
              <a:ahLst/>
              <a:cxnLst/>
              <a:rect l="l" t="t" r="r" b="b"/>
              <a:pathLst>
                <a:path w="1128210" h="441932">
                  <a:moveTo>
                    <a:pt x="0" y="0"/>
                  </a:moveTo>
                  <a:lnTo>
                    <a:pt x="1128210" y="0"/>
                  </a:lnTo>
                  <a:lnTo>
                    <a:pt x="1128210" y="441932"/>
                  </a:lnTo>
                  <a:lnTo>
                    <a:pt x="0" y="441932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1128210" cy="5181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941286" y="5716553"/>
            <a:ext cx="4283673" cy="1677961"/>
            <a:chOff x="0" y="0"/>
            <a:chExt cx="1128210" cy="44193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28210" cy="441932"/>
            </a:xfrm>
            <a:custGeom>
              <a:avLst/>
              <a:gdLst/>
              <a:ahLst/>
              <a:cxnLst/>
              <a:rect l="l" t="t" r="r" b="b"/>
              <a:pathLst>
                <a:path w="1128210" h="441932">
                  <a:moveTo>
                    <a:pt x="0" y="0"/>
                  </a:moveTo>
                  <a:lnTo>
                    <a:pt x="1128210" y="0"/>
                  </a:lnTo>
                  <a:lnTo>
                    <a:pt x="1128210" y="441932"/>
                  </a:lnTo>
                  <a:lnTo>
                    <a:pt x="0" y="441932"/>
                  </a:lnTo>
                  <a:close/>
                </a:path>
              </a:pathLst>
            </a:custGeom>
            <a:solidFill>
              <a:srgbClr val="3979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1128210" cy="5181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0" y="2525281"/>
            <a:ext cx="4283673" cy="2688005"/>
          </a:xfrm>
          <a:custGeom>
            <a:avLst/>
            <a:gdLst/>
            <a:ahLst/>
            <a:cxnLst/>
            <a:rect l="l" t="t" r="r" b="b"/>
            <a:pathLst>
              <a:path w="4283673" h="2688005">
                <a:moveTo>
                  <a:pt x="0" y="0"/>
                </a:moveTo>
                <a:lnTo>
                  <a:pt x="4283673" y="0"/>
                </a:lnTo>
                <a:lnTo>
                  <a:pt x="4283673" y="2688005"/>
                </a:lnTo>
                <a:lnTo>
                  <a:pt x="0" y="26880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317427" y="2525281"/>
            <a:ext cx="4283673" cy="2774914"/>
          </a:xfrm>
          <a:custGeom>
            <a:avLst/>
            <a:gdLst/>
            <a:ahLst/>
            <a:cxnLst/>
            <a:rect l="l" t="t" r="r" b="b"/>
            <a:pathLst>
              <a:path w="4283673" h="2774914">
                <a:moveTo>
                  <a:pt x="0" y="0"/>
                </a:moveTo>
                <a:lnTo>
                  <a:pt x="4283673" y="0"/>
                </a:lnTo>
                <a:lnTo>
                  <a:pt x="4283673" y="2774914"/>
                </a:lnTo>
                <a:lnTo>
                  <a:pt x="0" y="27749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44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596662" y="2488681"/>
            <a:ext cx="4406440" cy="2761205"/>
          </a:xfrm>
          <a:custGeom>
            <a:avLst/>
            <a:gdLst/>
            <a:ahLst/>
            <a:cxnLst/>
            <a:rect l="l" t="t" r="r" b="b"/>
            <a:pathLst>
              <a:path w="4406440" h="2761205">
                <a:moveTo>
                  <a:pt x="0" y="0"/>
                </a:moveTo>
                <a:lnTo>
                  <a:pt x="4406440" y="0"/>
                </a:lnTo>
                <a:lnTo>
                  <a:pt x="4406440" y="2761205"/>
                </a:lnTo>
                <a:lnTo>
                  <a:pt x="0" y="27612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721" r="-118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8190" y="5931449"/>
            <a:ext cx="4283673" cy="1024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Digital Awareness &amp; Online Safety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-55167" y="2248347"/>
            <a:ext cx="148435" cy="6003077"/>
            <a:chOff x="0" y="0"/>
            <a:chExt cx="39094" cy="158105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9094" cy="1581057"/>
            </a:xfrm>
            <a:custGeom>
              <a:avLst/>
              <a:gdLst/>
              <a:ahLst/>
              <a:cxnLst/>
              <a:rect l="l" t="t" r="r" b="b"/>
              <a:pathLst>
                <a:path w="39094" h="1581057">
                  <a:moveTo>
                    <a:pt x="0" y="0"/>
                  </a:moveTo>
                  <a:lnTo>
                    <a:pt x="39094" y="0"/>
                  </a:lnTo>
                  <a:lnTo>
                    <a:pt x="39094" y="1581057"/>
                  </a:lnTo>
                  <a:lnTo>
                    <a:pt x="0" y="1581057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39094" cy="16572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5921723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4638992" y="2525281"/>
            <a:ext cx="4321781" cy="2724605"/>
          </a:xfrm>
          <a:custGeom>
            <a:avLst/>
            <a:gdLst/>
            <a:ahLst/>
            <a:cxnLst/>
            <a:rect l="l" t="t" r="r" b="b"/>
            <a:pathLst>
              <a:path w="4321781" h="2724605">
                <a:moveTo>
                  <a:pt x="0" y="0"/>
                </a:moveTo>
                <a:lnTo>
                  <a:pt x="4321781" y="0"/>
                </a:lnTo>
                <a:lnTo>
                  <a:pt x="4321781" y="2724605"/>
                </a:lnTo>
                <a:lnTo>
                  <a:pt x="0" y="27246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1672" r="-40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4610421" y="5991019"/>
            <a:ext cx="4283673" cy="1024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737373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Sextortion &amp; Understanding Offender Tactics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346002" y="5991019"/>
            <a:ext cx="4283673" cy="1024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Protecting Yourself from Online Predators</a:t>
            </a:r>
          </a:p>
        </p:txBody>
      </p:sp>
      <p:sp>
        <p:nvSpPr>
          <p:cNvPr id="28" name="Freeform 28"/>
          <p:cNvSpPr/>
          <p:nvPr/>
        </p:nvSpPr>
        <p:spPr>
          <a:xfrm>
            <a:off x="4579602" y="2259166"/>
            <a:ext cx="4564398" cy="3041030"/>
          </a:xfrm>
          <a:custGeom>
            <a:avLst/>
            <a:gdLst/>
            <a:ahLst/>
            <a:cxnLst/>
            <a:rect l="l" t="t" r="r" b="b"/>
            <a:pathLst>
              <a:path w="4564398" h="3041030">
                <a:moveTo>
                  <a:pt x="0" y="0"/>
                </a:moveTo>
                <a:lnTo>
                  <a:pt x="4564398" y="0"/>
                </a:lnTo>
                <a:lnTo>
                  <a:pt x="4564398" y="3041029"/>
                </a:lnTo>
                <a:lnTo>
                  <a:pt x="0" y="304102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9" name="Group 29"/>
          <p:cNvGrpSpPr/>
          <p:nvPr/>
        </p:nvGrpSpPr>
        <p:grpSpPr>
          <a:xfrm>
            <a:off x="4596662" y="5597416"/>
            <a:ext cx="4564398" cy="1797099"/>
            <a:chOff x="0" y="0"/>
            <a:chExt cx="1202146" cy="47331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202146" cy="473310"/>
            </a:xfrm>
            <a:custGeom>
              <a:avLst/>
              <a:gdLst/>
              <a:ahLst/>
              <a:cxnLst/>
              <a:rect l="l" t="t" r="r" b="b"/>
              <a:pathLst>
                <a:path w="1202146" h="473310">
                  <a:moveTo>
                    <a:pt x="0" y="0"/>
                  </a:moveTo>
                  <a:lnTo>
                    <a:pt x="1202146" y="0"/>
                  </a:lnTo>
                  <a:lnTo>
                    <a:pt x="1202146" y="473310"/>
                  </a:lnTo>
                  <a:lnTo>
                    <a:pt x="0" y="473310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76200"/>
              <a:ext cx="1202146" cy="5495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9257923" y="2259166"/>
            <a:ext cx="4564398" cy="3041030"/>
          </a:xfrm>
          <a:custGeom>
            <a:avLst/>
            <a:gdLst/>
            <a:ahLst/>
            <a:cxnLst/>
            <a:rect l="l" t="t" r="r" b="b"/>
            <a:pathLst>
              <a:path w="4564398" h="3041030">
                <a:moveTo>
                  <a:pt x="0" y="0"/>
                </a:moveTo>
                <a:lnTo>
                  <a:pt x="4564398" y="0"/>
                </a:lnTo>
                <a:lnTo>
                  <a:pt x="4564398" y="3041029"/>
                </a:lnTo>
                <a:lnTo>
                  <a:pt x="0" y="304102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3" name="Group 33"/>
          <p:cNvGrpSpPr/>
          <p:nvPr/>
        </p:nvGrpSpPr>
        <p:grpSpPr>
          <a:xfrm>
            <a:off x="9317427" y="5597416"/>
            <a:ext cx="4564398" cy="1797099"/>
            <a:chOff x="0" y="0"/>
            <a:chExt cx="1202146" cy="47331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202146" cy="473310"/>
            </a:xfrm>
            <a:custGeom>
              <a:avLst/>
              <a:gdLst/>
              <a:ahLst/>
              <a:cxnLst/>
              <a:rect l="l" t="t" r="r" b="b"/>
              <a:pathLst>
                <a:path w="1202146" h="473310">
                  <a:moveTo>
                    <a:pt x="0" y="0"/>
                  </a:moveTo>
                  <a:lnTo>
                    <a:pt x="1202146" y="0"/>
                  </a:lnTo>
                  <a:lnTo>
                    <a:pt x="1202146" y="473310"/>
                  </a:lnTo>
                  <a:lnTo>
                    <a:pt x="0" y="473310"/>
                  </a:lnTo>
                  <a:close/>
                </a:path>
              </a:pathLst>
            </a:custGeom>
            <a:solidFill>
              <a:srgbClr val="3979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76200"/>
              <a:ext cx="1202146" cy="5495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13941286" y="5991093"/>
            <a:ext cx="4267895" cy="1024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Healthy Relationships &amp; How to Cultivate Them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13953129" y="5597416"/>
            <a:ext cx="4564398" cy="1797099"/>
            <a:chOff x="0" y="0"/>
            <a:chExt cx="1202146" cy="47331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202146" cy="473310"/>
            </a:xfrm>
            <a:custGeom>
              <a:avLst/>
              <a:gdLst/>
              <a:ahLst/>
              <a:cxnLst/>
              <a:rect l="l" t="t" r="r" b="b"/>
              <a:pathLst>
                <a:path w="1202146" h="473310">
                  <a:moveTo>
                    <a:pt x="0" y="0"/>
                  </a:moveTo>
                  <a:lnTo>
                    <a:pt x="1202146" y="0"/>
                  </a:lnTo>
                  <a:lnTo>
                    <a:pt x="1202146" y="473310"/>
                  </a:lnTo>
                  <a:lnTo>
                    <a:pt x="0" y="473310"/>
                  </a:lnTo>
                  <a:close/>
                </a:path>
              </a:pathLst>
            </a:custGeom>
            <a:solidFill>
              <a:srgbClr val="FCE8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76200"/>
              <a:ext cx="1202146" cy="5495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0" name="Freeform 40"/>
          <p:cNvSpPr/>
          <p:nvPr/>
        </p:nvSpPr>
        <p:spPr>
          <a:xfrm>
            <a:off x="0" y="2335692"/>
            <a:ext cx="4314885" cy="2953237"/>
          </a:xfrm>
          <a:custGeom>
            <a:avLst/>
            <a:gdLst/>
            <a:ahLst/>
            <a:cxnLst/>
            <a:rect l="l" t="t" r="r" b="b"/>
            <a:pathLst>
              <a:path w="4314885" h="2953237">
                <a:moveTo>
                  <a:pt x="0" y="0"/>
                </a:moveTo>
                <a:lnTo>
                  <a:pt x="4314885" y="0"/>
                </a:lnTo>
                <a:lnTo>
                  <a:pt x="4314885" y="2953237"/>
                </a:lnTo>
                <a:lnTo>
                  <a:pt x="0" y="295323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2006" r="-2006" b="-910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1" name="Freeform 41"/>
          <p:cNvSpPr/>
          <p:nvPr/>
        </p:nvSpPr>
        <p:spPr>
          <a:xfrm>
            <a:off x="9257923" y="2219172"/>
            <a:ext cx="4530987" cy="3182211"/>
          </a:xfrm>
          <a:custGeom>
            <a:avLst/>
            <a:gdLst/>
            <a:ahLst/>
            <a:cxnLst/>
            <a:rect l="l" t="t" r="r" b="b"/>
            <a:pathLst>
              <a:path w="4530987" h="3182211">
                <a:moveTo>
                  <a:pt x="0" y="0"/>
                </a:moveTo>
                <a:lnTo>
                  <a:pt x="4530987" y="0"/>
                </a:lnTo>
                <a:lnTo>
                  <a:pt x="4530987" y="3182211"/>
                </a:lnTo>
                <a:lnTo>
                  <a:pt x="0" y="318221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54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Freeform 42"/>
          <p:cNvSpPr/>
          <p:nvPr/>
        </p:nvSpPr>
        <p:spPr>
          <a:xfrm>
            <a:off x="4579602" y="2259166"/>
            <a:ext cx="4621171" cy="3014355"/>
          </a:xfrm>
          <a:custGeom>
            <a:avLst/>
            <a:gdLst/>
            <a:ahLst/>
            <a:cxnLst/>
            <a:rect l="l" t="t" r="r" b="b"/>
            <a:pathLst>
              <a:path w="4621171" h="3014355">
                <a:moveTo>
                  <a:pt x="0" y="0"/>
                </a:moveTo>
                <a:lnTo>
                  <a:pt x="4621171" y="0"/>
                </a:lnTo>
                <a:lnTo>
                  <a:pt x="4621171" y="3014354"/>
                </a:lnTo>
                <a:lnTo>
                  <a:pt x="0" y="30143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7614" b="-761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>
            <a:off x="-55167" y="2299610"/>
            <a:ext cx="4491895" cy="3000586"/>
          </a:xfrm>
          <a:custGeom>
            <a:avLst/>
            <a:gdLst/>
            <a:ahLst/>
            <a:cxnLst/>
            <a:rect l="l" t="t" r="r" b="b"/>
            <a:pathLst>
              <a:path w="4491895" h="3000586">
                <a:moveTo>
                  <a:pt x="0" y="0"/>
                </a:moveTo>
                <a:lnTo>
                  <a:pt x="4491894" y="0"/>
                </a:lnTo>
                <a:lnTo>
                  <a:pt x="4491894" y="3000585"/>
                </a:lnTo>
                <a:lnTo>
                  <a:pt x="0" y="300058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44"/>
          <p:cNvSpPr/>
          <p:nvPr/>
        </p:nvSpPr>
        <p:spPr>
          <a:xfrm>
            <a:off x="13936621" y="2219172"/>
            <a:ext cx="4398307" cy="3126284"/>
          </a:xfrm>
          <a:custGeom>
            <a:avLst/>
            <a:gdLst/>
            <a:ahLst/>
            <a:cxnLst/>
            <a:rect l="l" t="t" r="r" b="b"/>
            <a:pathLst>
              <a:path w="4398307" h="3126284">
                <a:moveTo>
                  <a:pt x="0" y="0"/>
                </a:moveTo>
                <a:lnTo>
                  <a:pt x="4398307" y="0"/>
                </a:lnTo>
                <a:lnTo>
                  <a:pt x="4398307" y="3126283"/>
                </a:lnTo>
                <a:lnTo>
                  <a:pt x="0" y="312628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r="-244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TextBox 45"/>
          <p:cNvSpPr txBox="1"/>
          <p:nvPr/>
        </p:nvSpPr>
        <p:spPr>
          <a:xfrm>
            <a:off x="4077427" y="-49810"/>
            <a:ext cx="10480001" cy="842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High School Program- 12th Grade 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4722099" y="5931451"/>
            <a:ext cx="4313525" cy="102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FCFCF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Exploitation &amp; How to Identify It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9475385" y="5931451"/>
            <a:ext cx="4313525" cy="102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FCFCF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 Breakdown of Human Trafficking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4034225" y="5931451"/>
            <a:ext cx="4313525" cy="102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FCFCF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Healthy Relationships &amp; Lifestyle Choices</a:t>
            </a:r>
          </a:p>
        </p:txBody>
      </p:sp>
      <p:pic>
        <p:nvPicPr>
          <p:cNvPr id="4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0D4D0BB-4609-FEF7-685E-79CC4D5A90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4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76" r="-376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CD84DEC-D8F3-350C-3435-272011F1E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67"/>
    </mc:Choice>
    <mc:Fallback xmlns="">
      <p:transition spd="slow" advTm="12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22223"/>
            <a:ext cx="18288000" cy="986178"/>
            <a:chOff x="0" y="0"/>
            <a:chExt cx="4816593" cy="2597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59734"/>
            </a:xfrm>
            <a:custGeom>
              <a:avLst/>
              <a:gdLst/>
              <a:ahLst/>
              <a:cxnLst/>
              <a:rect l="l" t="t" r="r" b="b"/>
              <a:pathLst>
                <a:path w="4816592" h="259734">
                  <a:moveTo>
                    <a:pt x="0" y="0"/>
                  </a:moveTo>
                  <a:lnTo>
                    <a:pt x="4816592" y="0"/>
                  </a:lnTo>
                  <a:lnTo>
                    <a:pt x="4816592" y="259734"/>
                  </a:lnTo>
                  <a:lnTo>
                    <a:pt x="0" y="259734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359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09393" y="3041017"/>
            <a:ext cx="7421783" cy="4910821"/>
          </a:xfrm>
          <a:custGeom>
            <a:avLst/>
            <a:gdLst/>
            <a:ahLst/>
            <a:cxnLst/>
            <a:rect l="l" t="t" r="r" b="b"/>
            <a:pathLst>
              <a:path w="7421783" h="4910821">
                <a:moveTo>
                  <a:pt x="0" y="0"/>
                </a:moveTo>
                <a:lnTo>
                  <a:pt x="7421784" y="0"/>
                </a:lnTo>
                <a:lnTo>
                  <a:pt x="7421784" y="4910821"/>
                </a:lnTo>
                <a:lnTo>
                  <a:pt x="0" y="49108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101626" y="-125419"/>
            <a:ext cx="14084748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 Pervasive Problem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828018" y="2743511"/>
            <a:ext cx="8431282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 U.S. is the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#1 consumer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of sex trafficking.</a:t>
            </a:r>
          </a:p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US Institute Against Human Trafficking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828018" y="4179570"/>
            <a:ext cx="8888482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38%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of sex trafficking victims are minors.</a:t>
            </a:r>
          </a:p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Polaris Project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828018" y="7593330"/>
            <a:ext cx="8431282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Only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2.7% of human trafficking cases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are prosecuted.</a:t>
            </a:r>
          </a:p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Polaris Project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828018" y="5619750"/>
            <a:ext cx="8431282" cy="1497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Human trafficking is a </a:t>
            </a:r>
          </a:p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$150 billion dollar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industry.</a:t>
            </a:r>
          </a:p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Polaris Project</a:t>
            </a:r>
          </a:p>
        </p:txBody>
      </p:sp>
      <p:sp>
        <p:nvSpPr>
          <p:cNvPr id="11" name="Freeform 11"/>
          <p:cNvSpPr/>
          <p:nvPr/>
        </p:nvSpPr>
        <p:spPr>
          <a:xfrm>
            <a:off x="15921723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9BF6424-E6C5-7A2D-076C-D871362B9A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14"/>
    </mc:Choice>
    <mc:Fallback xmlns="">
      <p:transition spd="slow" advTm="30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6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93762"/>
            <a:chOff x="0" y="0"/>
            <a:chExt cx="4816593" cy="2353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35394"/>
            </a:xfrm>
            <a:custGeom>
              <a:avLst/>
              <a:gdLst/>
              <a:ahLst/>
              <a:cxnLst/>
              <a:rect l="l" t="t" r="r" b="b"/>
              <a:pathLst>
                <a:path w="4816592" h="235394">
                  <a:moveTo>
                    <a:pt x="0" y="0"/>
                  </a:moveTo>
                  <a:lnTo>
                    <a:pt x="4816592" y="0"/>
                  </a:lnTo>
                  <a:lnTo>
                    <a:pt x="4816592" y="235394"/>
                  </a:lnTo>
                  <a:lnTo>
                    <a:pt x="0" y="235394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115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405856" y="2704219"/>
            <a:ext cx="9476287" cy="6634547"/>
          </a:xfrm>
          <a:custGeom>
            <a:avLst/>
            <a:gdLst/>
            <a:ahLst/>
            <a:cxnLst/>
            <a:rect l="l" t="t" r="r" b="b"/>
            <a:pathLst>
              <a:path w="9476287" h="6634547">
                <a:moveTo>
                  <a:pt x="0" y="0"/>
                </a:moveTo>
                <a:lnTo>
                  <a:pt x="9476288" y="0"/>
                </a:lnTo>
                <a:lnTo>
                  <a:pt x="9476288" y="6634547"/>
                </a:lnTo>
                <a:lnTo>
                  <a:pt x="0" y="66345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835453" y="9757481"/>
            <a:ext cx="5045273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6" tooltip="https://www.missingkids.org/ourwork/impac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https://www.missingkids.org/ourwork/impac</a:t>
            </a: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62927" y="1126526"/>
            <a:ext cx="12562145" cy="1211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Of the more than 28,800 missing children reported to NCMEC in 2023, </a:t>
            </a:r>
          </a:p>
          <a:p>
            <a:pPr algn="ctr">
              <a:lnSpc>
                <a:spcPts val="4620"/>
              </a:lnSpc>
            </a:pPr>
            <a:r>
              <a:rPr lang="en-US" sz="33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 in 6 were likely victims of child sex trafficking</a:t>
            </a:r>
            <a:r>
              <a:rPr lang="en-US" sz="3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262610" y="-142081"/>
            <a:ext cx="1176278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Human Trafficking Stats In The United States</a:t>
            </a:r>
          </a:p>
        </p:txBody>
      </p:sp>
      <p:sp>
        <p:nvSpPr>
          <p:cNvPr id="9" name="Freeform 9"/>
          <p:cNvSpPr/>
          <p:nvPr/>
        </p:nvSpPr>
        <p:spPr>
          <a:xfrm>
            <a:off x="15921723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E8885E5-8F69-EBBA-47A6-07830B695A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38"/>
    </mc:Choice>
    <mc:Fallback xmlns="">
      <p:transition spd="slow" advTm="24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123971"/>
            <a:chOff x="0" y="0"/>
            <a:chExt cx="4816593" cy="2960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96025"/>
            </a:xfrm>
            <a:custGeom>
              <a:avLst/>
              <a:gdLst/>
              <a:ahLst/>
              <a:cxnLst/>
              <a:rect l="l" t="t" r="r" b="b"/>
              <a:pathLst>
                <a:path w="4816592" h="296025">
                  <a:moveTo>
                    <a:pt x="0" y="0"/>
                  </a:moveTo>
                  <a:lnTo>
                    <a:pt x="4816592" y="0"/>
                  </a:lnTo>
                  <a:lnTo>
                    <a:pt x="4816592" y="296025"/>
                  </a:lnTo>
                  <a:lnTo>
                    <a:pt x="0" y="296025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4816593" cy="381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383103" y="7014298"/>
            <a:ext cx="7521793" cy="2633258"/>
          </a:xfrm>
          <a:custGeom>
            <a:avLst/>
            <a:gdLst/>
            <a:ahLst/>
            <a:cxnLst/>
            <a:rect l="l" t="t" r="r" b="b"/>
            <a:pathLst>
              <a:path w="7521793" h="2633258">
                <a:moveTo>
                  <a:pt x="0" y="0"/>
                </a:moveTo>
                <a:lnTo>
                  <a:pt x="7521794" y="0"/>
                </a:lnTo>
                <a:lnTo>
                  <a:pt x="7521794" y="2633257"/>
                </a:lnTo>
                <a:lnTo>
                  <a:pt x="0" y="26332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760012" y="2754685"/>
            <a:ext cx="14767977" cy="245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Connect for Freedom is a 501(c)(3) nonprofit committed to providing free </a:t>
            </a:r>
            <a:r>
              <a:rPr lang="en-US" sz="45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online exploitation</a:t>
            </a:r>
            <a:r>
              <a:rPr lang="en-US" sz="4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and </a:t>
            </a:r>
            <a:r>
              <a:rPr lang="en-US" sz="45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human trafficking </a:t>
            </a:r>
            <a:r>
              <a:rPr lang="en-US" sz="4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awareness and prevention education materials to K-12 schools.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15105" y="-10467"/>
            <a:ext cx="16057791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Prevention Through Education is the Solution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9B34B8-87DC-BBFC-63DF-D8D3077EBB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09"/>
    </mc:Choice>
    <mc:Fallback xmlns="">
      <p:transition spd="slow" advTm="12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-42343"/>
            <a:ext cx="18288000" cy="781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0"/>
              </a:lnSpc>
            </a:pPr>
            <a:r>
              <a:rPr lang="en-US" sz="41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UNBOUND NOW “Human Trafficking 101: Risk Factors &amp; Traffickers’ Tactics”  Video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957399" y="9691559"/>
            <a:ext cx="6241732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6" tooltip="https://www.youtube.com/watch?v=u-5XFBFq11o&amp;t=234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https://www.youtube.com/watch?v=u-5XFBFq11o&amp;t=234s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979519" y="9422955"/>
            <a:ext cx="2263854" cy="344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Duration: 11:32 minutes</a:t>
            </a:r>
          </a:p>
        </p:txBody>
      </p:sp>
      <p:sp>
        <p:nvSpPr>
          <p:cNvPr id="8" name="Freeform 8"/>
          <p:cNvSpPr/>
          <p:nvPr/>
        </p:nvSpPr>
        <p:spPr>
          <a:xfrm>
            <a:off x="15921723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9"/>
          <p:cNvPicPr>
            <a:picLocks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1752079" y="1294097"/>
            <a:ext cx="14169645" cy="7964203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2CF528-9236-09D3-86E4-670FA3DD76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08"/>
    </mc:Choice>
    <mc:Fallback xmlns="">
      <p:transition spd="slow" advTm="21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704" y="-487222"/>
            <a:ext cx="18300701" cy="1877158"/>
            <a:chOff x="-3346" y="-125813"/>
            <a:chExt cx="4819938" cy="4943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84845"/>
            </a:xfrm>
            <a:custGeom>
              <a:avLst/>
              <a:gdLst/>
              <a:ahLst/>
              <a:cxnLst/>
              <a:rect l="l" t="t" r="r" b="b"/>
              <a:pathLst>
                <a:path w="4816592" h="284845">
                  <a:moveTo>
                    <a:pt x="0" y="0"/>
                  </a:moveTo>
                  <a:lnTo>
                    <a:pt x="4816592" y="0"/>
                  </a:lnTo>
                  <a:lnTo>
                    <a:pt x="4816592" y="284845"/>
                  </a:lnTo>
                  <a:lnTo>
                    <a:pt x="0" y="284845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-3346" y="-125813"/>
              <a:ext cx="4816593" cy="494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00"/>
                </a:lnSpc>
              </a:pPr>
              <a:r>
                <a:rPr lang="en-US" sz="50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Check For Signs Of Grooming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072442" y="2864708"/>
            <a:ext cx="9548880" cy="5371245"/>
          </a:xfrm>
          <a:custGeom>
            <a:avLst/>
            <a:gdLst/>
            <a:ahLst/>
            <a:cxnLst/>
            <a:rect l="l" t="t" r="r" b="b"/>
            <a:pathLst>
              <a:path w="9548880" h="5371245">
                <a:moveTo>
                  <a:pt x="0" y="0"/>
                </a:moveTo>
                <a:lnTo>
                  <a:pt x="9548880" y="0"/>
                </a:lnTo>
                <a:lnTo>
                  <a:pt x="9548880" y="5371245"/>
                </a:lnTo>
                <a:lnTo>
                  <a:pt x="0" y="53712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9922582" y="2922383"/>
            <a:ext cx="9025413" cy="5189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Isolating themselves from family and friends.</a:t>
            </a:r>
          </a:p>
          <a:p>
            <a:pPr algn="ctr">
              <a:lnSpc>
                <a:spcPts val="3690"/>
              </a:lnSpc>
            </a:pPr>
            <a:endParaRPr lang="en-US" sz="3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69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Hiding their phone or laptop screen.</a:t>
            </a:r>
          </a:p>
          <a:p>
            <a:pPr algn="ctr">
              <a:lnSpc>
                <a:spcPts val="3690"/>
              </a:lnSpc>
            </a:pPr>
            <a:endParaRPr lang="en-US" sz="3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69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Getting upset when they can’t be online.</a:t>
            </a:r>
          </a:p>
          <a:p>
            <a:pPr algn="ctr">
              <a:lnSpc>
                <a:spcPts val="3690"/>
              </a:lnSpc>
            </a:pPr>
            <a:endParaRPr lang="en-US" sz="3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69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Receiving random gifts and/or money.</a:t>
            </a:r>
          </a:p>
          <a:p>
            <a:pPr algn="ctr">
              <a:lnSpc>
                <a:spcPts val="3690"/>
              </a:lnSpc>
            </a:pPr>
            <a:endParaRPr lang="en-US" sz="3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69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Calling unknown or unsaved numbers.</a:t>
            </a:r>
          </a:p>
          <a:p>
            <a:pPr algn="ctr">
              <a:lnSpc>
                <a:spcPts val="3690"/>
              </a:lnSpc>
            </a:pPr>
            <a:endParaRPr lang="en-US" sz="3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69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Having inappropriate images saved.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310661" y="1707875"/>
            <a:ext cx="7666678" cy="501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8"/>
              </a:lnSpc>
            </a:pPr>
            <a:r>
              <a:rPr lang="en-US" sz="3200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Signs of grooming in children:</a:t>
            </a:r>
          </a:p>
        </p:txBody>
      </p:sp>
      <p:sp>
        <p:nvSpPr>
          <p:cNvPr id="8" name="Freeform 8"/>
          <p:cNvSpPr/>
          <p:nvPr/>
        </p:nvSpPr>
        <p:spPr>
          <a:xfrm>
            <a:off x="15921723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E9CB33F6-3624-DC26-61DF-32BBB174ADE3}"/>
              </a:ext>
            </a:extLst>
          </p:cNvPr>
          <p:cNvSpPr txBox="1"/>
          <p:nvPr/>
        </p:nvSpPr>
        <p:spPr>
          <a:xfrm>
            <a:off x="5154451" y="9710725"/>
            <a:ext cx="7490147" cy="301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</a:t>
            </a:r>
            <a:r>
              <a:rPr lang="en-US" dirty="0"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dirty="0">
                <a:latin typeface="Calibri (MS)"/>
                <a:ea typeface="Calibri (MS)"/>
                <a:cs typeface="Calibri (MS)"/>
                <a:sym typeface="Calibri (MS)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https://www.missingkids.org/blog/2020/grooming-in-the-digital-age</a:t>
            </a:r>
            <a:endParaRPr lang="en-US" sz="1800" dirty="0">
              <a:latin typeface="Calibri (MS)"/>
              <a:ea typeface="Calibri (MS)"/>
              <a:cs typeface="Calibri (MS)"/>
              <a:sym typeface="Calibri (MS)"/>
            </a:endParaRP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9E0FCF-C137-8646-2A9B-E8A3CF47CA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90"/>
    </mc:Choice>
    <mc:Fallback xmlns="">
      <p:transition spd="slow" advTm="25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467459"/>
            <a:ext cx="18288000" cy="1877158"/>
            <a:chOff x="0" y="-123117"/>
            <a:chExt cx="4816593" cy="4943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84845"/>
            </a:xfrm>
            <a:custGeom>
              <a:avLst/>
              <a:gdLst/>
              <a:ahLst/>
              <a:cxnLst/>
              <a:rect l="l" t="t" r="r" b="b"/>
              <a:pathLst>
                <a:path w="4816592" h="284845">
                  <a:moveTo>
                    <a:pt x="0" y="0"/>
                  </a:moveTo>
                  <a:lnTo>
                    <a:pt x="4816592" y="0"/>
                  </a:lnTo>
                  <a:lnTo>
                    <a:pt x="4816592" y="284845"/>
                  </a:lnTo>
                  <a:lnTo>
                    <a:pt x="0" y="284845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23117"/>
              <a:ext cx="4816593" cy="494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00"/>
                </a:lnSpc>
              </a:pPr>
              <a:r>
                <a:rPr lang="en-US" sz="5000" b="1" dirty="0">
                  <a:solidFill>
                    <a:srgbClr val="FEFEF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Thorn Discussion Guide- Start Talking About Social Media Platforms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5921723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018200" y="1152841"/>
            <a:ext cx="12251601" cy="4324386"/>
          </a:xfrm>
          <a:custGeom>
            <a:avLst/>
            <a:gdLst/>
            <a:ahLst/>
            <a:cxnLst/>
            <a:rect l="l" t="t" r="r" b="b"/>
            <a:pathLst>
              <a:path w="12251601" h="4324386">
                <a:moveTo>
                  <a:pt x="0" y="0"/>
                </a:moveTo>
                <a:lnTo>
                  <a:pt x="12251600" y="0"/>
                </a:lnTo>
                <a:lnTo>
                  <a:pt x="12251600" y="4324386"/>
                </a:lnTo>
                <a:lnTo>
                  <a:pt x="0" y="43243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41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018200" y="5458177"/>
            <a:ext cx="12251601" cy="4316091"/>
          </a:xfrm>
          <a:custGeom>
            <a:avLst/>
            <a:gdLst/>
            <a:ahLst/>
            <a:cxnLst/>
            <a:rect l="l" t="t" r="r" b="b"/>
            <a:pathLst>
              <a:path w="12251601" h="4316091">
                <a:moveTo>
                  <a:pt x="0" y="0"/>
                </a:moveTo>
                <a:lnTo>
                  <a:pt x="12251600" y="0"/>
                </a:lnTo>
                <a:lnTo>
                  <a:pt x="12251600" y="4316091"/>
                </a:lnTo>
                <a:lnTo>
                  <a:pt x="0" y="43160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8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174873" y="9788437"/>
            <a:ext cx="7938254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8" tooltip="https://parents.thorn.org/guides/start-talking-about-social-media-platform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https://parents.thorn.org/guides/start-talking-about-social-media-platforms/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AD90CE-0B34-CA67-F7D2-8DACDBAF31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522242"/>
            <a:ext cx="18288000" cy="1877158"/>
            <a:chOff x="0" y="-137545"/>
            <a:chExt cx="4816593" cy="4943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84845"/>
            </a:xfrm>
            <a:custGeom>
              <a:avLst/>
              <a:gdLst/>
              <a:ahLst/>
              <a:cxnLst/>
              <a:rect l="l" t="t" r="r" b="b"/>
              <a:pathLst>
                <a:path w="4816592" h="284845">
                  <a:moveTo>
                    <a:pt x="0" y="0"/>
                  </a:moveTo>
                  <a:lnTo>
                    <a:pt x="4816592" y="0"/>
                  </a:lnTo>
                  <a:lnTo>
                    <a:pt x="4816592" y="284845"/>
                  </a:lnTo>
                  <a:lnTo>
                    <a:pt x="0" y="284845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37545"/>
              <a:ext cx="4816593" cy="4943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7000"/>
                </a:lnSpc>
              </a:pPr>
              <a:r>
                <a:rPr lang="en-US" sz="5000" b="1" dirty="0">
                  <a:solidFill>
                    <a:srgbClr val="FEFEF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Thorn Discussion Guide- Screen Time &amp; Online Monitoring</a:t>
              </a:r>
            </a:p>
          </p:txBody>
        </p:sp>
      </p:grpSp>
      <p:sp>
        <p:nvSpPr>
          <p:cNvPr id="5" name="Freeform 5"/>
          <p:cNvSpPr/>
          <p:nvPr/>
        </p:nvSpPr>
        <p:spPr>
          <a:xfrm>
            <a:off x="15921723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448597" y="1429757"/>
            <a:ext cx="13390805" cy="4117673"/>
          </a:xfrm>
          <a:custGeom>
            <a:avLst/>
            <a:gdLst/>
            <a:ahLst/>
            <a:cxnLst/>
            <a:rect l="l" t="t" r="r" b="b"/>
            <a:pathLst>
              <a:path w="13390805" h="4117673">
                <a:moveTo>
                  <a:pt x="0" y="0"/>
                </a:moveTo>
                <a:lnTo>
                  <a:pt x="13390806" y="0"/>
                </a:lnTo>
                <a:lnTo>
                  <a:pt x="13390806" y="4117672"/>
                </a:lnTo>
                <a:lnTo>
                  <a:pt x="0" y="41176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448597" y="5537904"/>
            <a:ext cx="13390805" cy="3900072"/>
          </a:xfrm>
          <a:custGeom>
            <a:avLst/>
            <a:gdLst/>
            <a:ahLst/>
            <a:cxnLst/>
            <a:rect l="l" t="t" r="r" b="b"/>
            <a:pathLst>
              <a:path w="13390805" h="3900072">
                <a:moveTo>
                  <a:pt x="0" y="0"/>
                </a:moveTo>
                <a:lnTo>
                  <a:pt x="13390806" y="0"/>
                </a:lnTo>
                <a:lnTo>
                  <a:pt x="13390806" y="3900072"/>
                </a:lnTo>
                <a:lnTo>
                  <a:pt x="0" y="39000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720120" y="9714201"/>
            <a:ext cx="6847761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8" tooltip="https://parents.thorn.org/guides/screen-time-online-monitoring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https://parents.thorn.org/guides/screen-time-online-monitoring/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4DC4415-2E36-34A9-A71C-C83A47C207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8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24865"/>
            <a:chOff x="0" y="0"/>
            <a:chExt cx="4816593" cy="2172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17248"/>
            </a:xfrm>
            <a:custGeom>
              <a:avLst/>
              <a:gdLst/>
              <a:ahLst/>
              <a:cxnLst/>
              <a:rect l="l" t="t" r="r" b="b"/>
              <a:pathLst>
                <a:path w="4816592" h="217248">
                  <a:moveTo>
                    <a:pt x="0" y="0"/>
                  </a:moveTo>
                  <a:lnTo>
                    <a:pt x="4816592" y="0"/>
                  </a:lnTo>
                  <a:lnTo>
                    <a:pt x="4816592" y="217248"/>
                  </a:lnTo>
                  <a:lnTo>
                    <a:pt x="0" y="21724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293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93234" y="2494147"/>
            <a:ext cx="7948059" cy="5298706"/>
          </a:xfrm>
          <a:custGeom>
            <a:avLst/>
            <a:gdLst/>
            <a:ahLst/>
            <a:cxnLst/>
            <a:rect l="l" t="t" r="r" b="b"/>
            <a:pathLst>
              <a:path w="7948059" h="5298706">
                <a:moveTo>
                  <a:pt x="0" y="0"/>
                </a:moveTo>
                <a:lnTo>
                  <a:pt x="7948060" y="0"/>
                </a:lnTo>
                <a:lnTo>
                  <a:pt x="7948060" y="5298706"/>
                </a:lnTo>
                <a:lnTo>
                  <a:pt x="0" y="52987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0" y="-92075"/>
            <a:ext cx="1828800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Online Safety Tips For Parents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983273" y="2203788"/>
            <a:ext cx="9025413" cy="6493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6"/>
              </a:lnSpc>
            </a:pPr>
            <a:r>
              <a:rPr lang="en-US" sz="3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Establish rules about what they can share.</a:t>
            </a:r>
          </a:p>
          <a:p>
            <a:pPr algn="ctr">
              <a:lnSpc>
                <a:spcPts val="3936"/>
              </a:lnSpc>
            </a:pPr>
            <a:endParaRPr lang="en-US" sz="32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36"/>
              </a:lnSpc>
            </a:pPr>
            <a:r>
              <a:rPr lang="en-US" sz="3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Learn about reporting options.</a:t>
            </a:r>
          </a:p>
          <a:p>
            <a:pPr algn="ctr">
              <a:lnSpc>
                <a:spcPts val="3936"/>
              </a:lnSpc>
            </a:pPr>
            <a:endParaRPr lang="en-US" sz="32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36"/>
              </a:lnSpc>
            </a:pPr>
            <a:r>
              <a:rPr lang="en-US" sz="3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Help them set privacy settings.</a:t>
            </a:r>
          </a:p>
          <a:p>
            <a:pPr algn="ctr">
              <a:lnSpc>
                <a:spcPts val="3936"/>
              </a:lnSpc>
            </a:pPr>
            <a:endParaRPr lang="en-US" sz="32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36"/>
              </a:lnSpc>
            </a:pPr>
            <a:r>
              <a:rPr lang="en-US" sz="3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Help them create strong passwords.</a:t>
            </a:r>
          </a:p>
          <a:p>
            <a:pPr algn="ctr">
              <a:lnSpc>
                <a:spcPts val="3936"/>
              </a:lnSpc>
            </a:pPr>
            <a:endParaRPr lang="en-US" sz="32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36"/>
              </a:lnSpc>
            </a:pPr>
            <a:r>
              <a:rPr lang="en-US" sz="3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Talk about friends lists.</a:t>
            </a:r>
          </a:p>
          <a:p>
            <a:pPr algn="ctr">
              <a:lnSpc>
                <a:spcPts val="3936"/>
              </a:lnSpc>
            </a:pPr>
            <a:endParaRPr lang="en-US" sz="32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36"/>
              </a:lnSpc>
            </a:pPr>
            <a:r>
              <a:rPr lang="en-US" sz="3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Create a safety plan.</a:t>
            </a:r>
          </a:p>
          <a:p>
            <a:pPr algn="ctr">
              <a:lnSpc>
                <a:spcPts val="3936"/>
              </a:lnSpc>
            </a:pPr>
            <a:endParaRPr lang="en-US" sz="32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36"/>
              </a:lnSpc>
            </a:pPr>
            <a:r>
              <a:rPr lang="en-US" sz="3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Implement a family technology agreement.</a:t>
            </a:r>
          </a:p>
        </p:txBody>
      </p:sp>
      <p:sp>
        <p:nvSpPr>
          <p:cNvPr id="8" name="Freeform 8"/>
          <p:cNvSpPr/>
          <p:nvPr/>
        </p:nvSpPr>
        <p:spPr>
          <a:xfrm>
            <a:off x="15921723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AB02BFD0-5D24-3719-BB10-415B41189AC8}"/>
              </a:ext>
            </a:extLst>
          </p:cNvPr>
          <p:cNvSpPr txBox="1"/>
          <p:nvPr/>
        </p:nvSpPr>
        <p:spPr>
          <a:xfrm>
            <a:off x="5292124" y="9740019"/>
            <a:ext cx="7288948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</a:t>
            </a:r>
            <a:r>
              <a:rPr lang="en-US" dirty="0"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dirty="0">
                <a:latin typeface="Calibri (MS)"/>
                <a:ea typeface="Calibri (MS)"/>
                <a:cs typeface="Calibri (MS)"/>
                <a:sym typeface="Calibri (MS)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https://www.missingkids.org/netsmartz/home</a:t>
            </a:r>
            <a:endParaRPr lang="en-US" sz="1800" u="sng" dirty="0">
              <a:latin typeface="Calibri (MS)"/>
              <a:ea typeface="Calibri (MS)"/>
              <a:cs typeface="Calibri (MS)"/>
              <a:sym typeface="Calibri (MS)"/>
              <a:hlinkClick r:id="rId8" tooltip="https://theexodusroad.com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EA90297-60E7-304B-6FCE-39FA78F937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28"/>
    </mc:Choice>
    <mc:Fallback xmlns="">
      <p:transition spd="slow" advTm="27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920264" y="-74612"/>
            <a:ext cx="6447473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Take the Pledge2Protect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363598" y="1801106"/>
            <a:ext cx="13560803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By taking this pledge, you are vowing to: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292124" y="9740019"/>
            <a:ext cx="7288948" cy="344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hlinkClick r:id="rId5" tooltip="https://www.dhs.gov/know2protect/p2p/parents-trusted-adults"/>
              </a:rPr>
              <a:t>https://www.dhs.gov/know2protect/p2p/parents-trusted-adults</a:t>
            </a:r>
          </a:p>
        </p:txBody>
      </p:sp>
      <p:sp>
        <p:nvSpPr>
          <p:cNvPr id="8" name="Freeform 8"/>
          <p:cNvSpPr/>
          <p:nvPr/>
        </p:nvSpPr>
        <p:spPr>
          <a:xfrm>
            <a:off x="15921723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156197" y="3883611"/>
            <a:ext cx="13560803" cy="376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Educate yourself and others about online child sexual exploitation and abuse (CSEA).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Take the steps necessary to help prevent online CSEA.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Support those impacted by this crime.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Sit down with the kids and teens you know and take the pledge with them.</a:t>
            </a: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7C836CF-62D6-06D3-BF64-583AC1B651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920264" y="-74612"/>
            <a:ext cx="6447473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Take the Pledge2Protect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363598" y="1801106"/>
            <a:ext cx="13560803" cy="1292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We are going to take a few minutes now to scan the QR code below and look through the Pledge2Protect materials.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292124" y="9740019"/>
            <a:ext cx="7288948" cy="344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hlinkClick r:id="rId5" tooltip="https://www.dhs.gov/know2protect/p2p/parents-trusted-adults"/>
              </a:rPr>
              <a:t>https://www.dhs.gov/know2protect/p2p/parents-trusted-adults</a:t>
            </a:r>
          </a:p>
        </p:txBody>
      </p:sp>
      <p:sp>
        <p:nvSpPr>
          <p:cNvPr id="8" name="Freeform 8"/>
          <p:cNvSpPr/>
          <p:nvPr/>
        </p:nvSpPr>
        <p:spPr>
          <a:xfrm>
            <a:off x="15921723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1686" y="3216934"/>
            <a:ext cx="5664629" cy="5664629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C6A9CD2-D6BC-C8C7-8826-D5D16BFB2B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632275" y="38100"/>
            <a:ext cx="9023449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What Is a Technology Agreement?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363598" y="2069518"/>
            <a:ext cx="13560803" cy="1392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 written document that is meant to represent the entire family’s values around healthy technology use.</a:t>
            </a:r>
          </a:p>
        </p:txBody>
      </p:sp>
      <p:sp>
        <p:nvSpPr>
          <p:cNvPr id="7" name="Freeform 7"/>
          <p:cNvSpPr/>
          <p:nvPr/>
        </p:nvSpPr>
        <p:spPr>
          <a:xfrm>
            <a:off x="5292124" y="4392927"/>
            <a:ext cx="7288948" cy="4865373"/>
          </a:xfrm>
          <a:custGeom>
            <a:avLst/>
            <a:gdLst/>
            <a:ahLst/>
            <a:cxnLst/>
            <a:rect l="l" t="t" r="r" b="b"/>
            <a:pathLst>
              <a:path w="7288948" h="4865373">
                <a:moveTo>
                  <a:pt x="0" y="0"/>
                </a:moveTo>
                <a:lnTo>
                  <a:pt x="7288949" y="0"/>
                </a:lnTo>
                <a:lnTo>
                  <a:pt x="7288949" y="4865373"/>
                </a:lnTo>
                <a:lnTo>
                  <a:pt x="0" y="48653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292124" y="9740019"/>
            <a:ext cx="7288948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6" tooltip="https://theexodusroad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https://theexodusroad.com/</a:t>
            </a:r>
          </a:p>
        </p:txBody>
      </p:sp>
      <p:sp>
        <p:nvSpPr>
          <p:cNvPr id="9" name="Freeform 9"/>
          <p:cNvSpPr/>
          <p:nvPr/>
        </p:nvSpPr>
        <p:spPr>
          <a:xfrm>
            <a:off x="15921723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EC4A1F8-A624-9638-976B-395F9BE46B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7"/>
    </mc:Choice>
    <mc:Fallback xmlns="">
      <p:transition spd="slow" advTm="10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484712" y="-15875"/>
            <a:ext cx="9318575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bark Family Technology Agreement</a:t>
            </a:r>
          </a:p>
        </p:txBody>
      </p:sp>
      <p:sp>
        <p:nvSpPr>
          <p:cNvPr id="6" name="Freeform 6"/>
          <p:cNvSpPr/>
          <p:nvPr/>
        </p:nvSpPr>
        <p:spPr>
          <a:xfrm>
            <a:off x="5739033" y="1474146"/>
            <a:ext cx="6809933" cy="8812854"/>
          </a:xfrm>
          <a:custGeom>
            <a:avLst/>
            <a:gdLst/>
            <a:ahLst/>
            <a:cxnLst/>
            <a:rect l="l" t="t" r="r" b="b"/>
            <a:pathLst>
              <a:path w="6809933" h="8812854">
                <a:moveTo>
                  <a:pt x="0" y="0"/>
                </a:moveTo>
                <a:lnTo>
                  <a:pt x="6809934" y="0"/>
                </a:lnTo>
                <a:lnTo>
                  <a:pt x="6809934" y="8812854"/>
                </a:lnTo>
                <a:lnTo>
                  <a:pt x="0" y="88128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921723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CF34930-3CFE-228E-72EE-64F7F4FCCD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56"/>
    </mc:Choice>
    <mc:Fallback xmlns="">
      <p:transition spd="slow" advTm="11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332431" y="-142991"/>
            <a:ext cx="13623139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Appropriate Response For Parents</a:t>
            </a:r>
          </a:p>
        </p:txBody>
      </p:sp>
      <p:sp>
        <p:nvSpPr>
          <p:cNvPr id="6" name="Freeform 6"/>
          <p:cNvSpPr/>
          <p:nvPr/>
        </p:nvSpPr>
        <p:spPr>
          <a:xfrm>
            <a:off x="10573024" y="3290504"/>
            <a:ext cx="7214863" cy="4141645"/>
          </a:xfrm>
          <a:custGeom>
            <a:avLst/>
            <a:gdLst/>
            <a:ahLst/>
            <a:cxnLst/>
            <a:rect l="l" t="t" r="r" b="b"/>
            <a:pathLst>
              <a:path w="7214863" h="4141645">
                <a:moveTo>
                  <a:pt x="0" y="0"/>
                </a:moveTo>
                <a:lnTo>
                  <a:pt x="7214862" y="0"/>
                </a:lnTo>
                <a:lnTo>
                  <a:pt x="7214862" y="4141645"/>
                </a:lnTo>
                <a:lnTo>
                  <a:pt x="0" y="41416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8804" t="-39071" r="-6606" b="-5890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3901750"/>
            <a:ext cx="9025413" cy="4016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36"/>
              </a:lnSpc>
            </a:pPr>
            <a:r>
              <a:rPr lang="en-US" sz="3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Anyone who sends your child photos or videos containing obscene content.</a:t>
            </a:r>
          </a:p>
          <a:p>
            <a:pPr algn="ctr">
              <a:lnSpc>
                <a:spcPts val="3936"/>
              </a:lnSpc>
            </a:pPr>
            <a:endParaRPr lang="en-US" sz="32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36"/>
              </a:lnSpc>
            </a:pPr>
            <a:r>
              <a:rPr lang="en-US" sz="3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Anyone who asks your child to send sexual images.</a:t>
            </a:r>
          </a:p>
          <a:p>
            <a:pPr algn="ctr">
              <a:lnSpc>
                <a:spcPts val="3936"/>
              </a:lnSpc>
            </a:pPr>
            <a:endParaRPr lang="en-US" sz="32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36"/>
              </a:lnSpc>
            </a:pPr>
            <a:r>
              <a:rPr lang="en-US" sz="3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Anyone speaking to your child in a sexual manner.</a:t>
            </a:r>
          </a:p>
          <a:p>
            <a:pPr algn="ctr">
              <a:lnSpc>
                <a:spcPts val="3936"/>
              </a:lnSpc>
            </a:pPr>
            <a:endParaRPr lang="en-US" sz="32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36"/>
              </a:lnSpc>
            </a:pPr>
            <a:r>
              <a:rPr lang="en-US" sz="32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Anyone who asks your child to meet in person.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05067" y="2026142"/>
            <a:ext cx="9025413" cy="958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Report to the CyberTipline: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229350" y="9630066"/>
            <a:ext cx="5829300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6" tooltip="https://www.missingkids.org/gethelpnow/cybertiplin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https://www.missingkids.org/gethelpnow/cybertipline</a:t>
            </a:r>
          </a:p>
        </p:txBody>
      </p:sp>
      <p:sp>
        <p:nvSpPr>
          <p:cNvPr id="10" name="Freeform 10"/>
          <p:cNvSpPr/>
          <p:nvPr/>
        </p:nvSpPr>
        <p:spPr>
          <a:xfrm>
            <a:off x="15921723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B8124F-428D-5413-741C-0244A5FA9D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46"/>
    </mc:Choice>
    <mc:Fallback xmlns="">
      <p:transition spd="slow" advTm="23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123971"/>
            <a:chOff x="0" y="0"/>
            <a:chExt cx="4816593" cy="2960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96025"/>
            </a:xfrm>
            <a:custGeom>
              <a:avLst/>
              <a:gdLst/>
              <a:ahLst/>
              <a:cxnLst/>
              <a:rect l="l" t="t" r="r" b="b"/>
              <a:pathLst>
                <a:path w="4816592" h="296025">
                  <a:moveTo>
                    <a:pt x="0" y="0"/>
                  </a:moveTo>
                  <a:lnTo>
                    <a:pt x="4816592" y="0"/>
                  </a:lnTo>
                  <a:lnTo>
                    <a:pt x="4816592" y="296025"/>
                  </a:lnTo>
                  <a:lnTo>
                    <a:pt x="0" y="296025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4816593" cy="381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6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40169" y="2586269"/>
            <a:ext cx="13207661" cy="686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60" lvl="1" indent="-377830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Guidelines for Schools on the Prevention of Human Trafficking of Students as of January 2022</a:t>
            </a:r>
          </a:p>
          <a:p>
            <a:pPr marL="755660" lvl="1" indent="-377830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Requirements:</a:t>
            </a:r>
          </a:p>
          <a:p>
            <a:pPr marL="1511321" lvl="2" indent="-503774" algn="l">
              <a:lnSpc>
                <a:spcPts val="4900"/>
              </a:lnSpc>
              <a:buFont typeface="Arial"/>
              <a:buChar char="⚬"/>
            </a:pPr>
            <a:r>
              <a:rPr lang="en-US" sz="3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K-12 Lesson Plans</a:t>
            </a:r>
          </a:p>
          <a:p>
            <a:pPr marL="1511321" lvl="2" indent="-503774" algn="l">
              <a:lnSpc>
                <a:spcPts val="4900"/>
              </a:lnSpc>
              <a:buFont typeface="Arial"/>
              <a:buChar char="⚬"/>
            </a:pPr>
            <a:r>
              <a:rPr lang="en-US" sz="3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Faculty Training</a:t>
            </a:r>
          </a:p>
          <a:p>
            <a:pPr marL="1511321" lvl="2" indent="-503774" algn="l">
              <a:lnSpc>
                <a:spcPts val="4900"/>
              </a:lnSpc>
              <a:buFont typeface="Arial"/>
              <a:buChar char="⚬"/>
            </a:pPr>
            <a:r>
              <a:rPr lang="en-US" sz="3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Response Protocol</a:t>
            </a:r>
          </a:p>
          <a:p>
            <a:pPr marL="1511321" lvl="2" indent="-503774" algn="l">
              <a:lnSpc>
                <a:spcPts val="4900"/>
              </a:lnSpc>
              <a:buFont typeface="Arial"/>
              <a:buChar char="⚬"/>
            </a:pPr>
            <a:r>
              <a:rPr lang="en-US" sz="3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Parent Presentations, Information &amp; Training</a:t>
            </a:r>
          </a:p>
          <a:p>
            <a:pPr marL="755660" lvl="1" indent="-377830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Recommendations:</a:t>
            </a:r>
          </a:p>
          <a:p>
            <a:pPr marL="1511321" lvl="2" indent="-503774" algn="l">
              <a:lnSpc>
                <a:spcPts val="4900"/>
              </a:lnSpc>
              <a:buFont typeface="Arial"/>
              <a:buChar char="⚬"/>
            </a:pPr>
            <a:r>
              <a:rPr lang="en-US" sz="3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Student Engagement</a:t>
            </a:r>
          </a:p>
          <a:p>
            <a:pPr marL="1511321" lvl="2" indent="-503774" algn="l">
              <a:lnSpc>
                <a:spcPts val="4900"/>
              </a:lnSpc>
              <a:buFont typeface="Arial"/>
              <a:buChar char="⚬"/>
            </a:pPr>
            <a:r>
              <a:rPr lang="en-US" sz="3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After-School Program</a:t>
            </a:r>
          </a:p>
          <a:p>
            <a:pPr marL="755660" lvl="1" indent="-377830" algn="l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Our program </a:t>
            </a:r>
            <a:r>
              <a:rPr lang="en-US" sz="35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MEETS &amp; EXCEEDS</a:t>
            </a:r>
            <a:r>
              <a:rPr lang="en-US" sz="3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the State guidelines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47800" y="66154"/>
            <a:ext cx="16057791" cy="842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NJ Department of Education Standard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061953" y="1449458"/>
            <a:ext cx="6164089" cy="674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i="1" dirty="0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N.J.S.A. 18A:6-131.2-131.3</a:t>
            </a:r>
          </a:p>
        </p:txBody>
      </p:sp>
      <p:sp>
        <p:nvSpPr>
          <p:cNvPr id="8" name="Freeform 8"/>
          <p:cNvSpPr/>
          <p:nvPr/>
        </p:nvSpPr>
        <p:spPr>
          <a:xfrm>
            <a:off x="15921723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AC23892-D2DF-2D1C-13C1-93D0D61FDB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09"/>
    </mc:Choice>
    <mc:Fallback xmlns="">
      <p:transition spd="slow" advTm="31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651166" y="928781"/>
            <a:ext cx="14985669" cy="842943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405711" y="9604558"/>
            <a:ext cx="5476577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7" tooltip="https://www.youtube.com/watch?v=pAaXbBzVdJ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https://www.youtube.com/watch?v=pAaXbBzVdJE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3225391" y="9604558"/>
            <a:ext cx="2148007" cy="344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Duration: 0:30 minutes</a:t>
            </a:r>
          </a:p>
        </p:txBody>
      </p:sp>
      <p:sp>
        <p:nvSpPr>
          <p:cNvPr id="5" name="Freeform 5"/>
          <p:cNvSpPr/>
          <p:nvPr/>
        </p:nvSpPr>
        <p:spPr>
          <a:xfrm>
            <a:off x="15921723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A184947-A902-CE08-BF98-AE94F0DDFA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57"/>
    </mc:Choice>
    <mc:Fallback xmlns="">
      <p:transition spd="slow" advTm="17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0265" y="-122223"/>
            <a:ext cx="18498265" cy="1150923"/>
            <a:chOff x="0" y="0"/>
            <a:chExt cx="4871971" cy="3031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71971" cy="303124"/>
            </a:xfrm>
            <a:custGeom>
              <a:avLst/>
              <a:gdLst/>
              <a:ahLst/>
              <a:cxnLst/>
              <a:rect l="l" t="t" r="r" b="b"/>
              <a:pathLst>
                <a:path w="4871971" h="303124">
                  <a:moveTo>
                    <a:pt x="0" y="0"/>
                  </a:moveTo>
                  <a:lnTo>
                    <a:pt x="4871971" y="0"/>
                  </a:lnTo>
                  <a:lnTo>
                    <a:pt x="4871971" y="303124"/>
                  </a:lnTo>
                  <a:lnTo>
                    <a:pt x="0" y="303124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71971" cy="3793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2526974" y="4366895"/>
            <a:ext cx="4886271" cy="4551856"/>
          </a:xfrm>
          <a:custGeom>
            <a:avLst/>
            <a:gdLst/>
            <a:ahLst/>
            <a:cxnLst/>
            <a:rect l="l" t="t" r="r" b="b"/>
            <a:pathLst>
              <a:path w="4886271" h="4551856">
                <a:moveTo>
                  <a:pt x="0" y="0"/>
                </a:moveTo>
                <a:lnTo>
                  <a:pt x="4886270" y="0"/>
                </a:lnTo>
                <a:lnTo>
                  <a:pt x="4886270" y="4551855"/>
                </a:lnTo>
                <a:lnTo>
                  <a:pt x="0" y="45518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656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652117" y="-58102"/>
            <a:ext cx="12983766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Use Parental Controls on Google &amp; Apple Devices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02388" y="2183795"/>
            <a:ext cx="13883224" cy="1460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2"/>
              </a:lnSpc>
            </a:pPr>
            <a:r>
              <a:rPr lang="en-US" sz="401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Help keep your family safe online by managing security settings on all devices. You can use the links below for a full how-to tutorial.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105" y="5547695"/>
            <a:ext cx="10579894" cy="2047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7"/>
              </a:lnSpc>
            </a:pPr>
            <a:r>
              <a:rPr lang="en-US" sz="3769" dirty="0">
                <a:latin typeface="Calibri (MS)"/>
                <a:ea typeface="Calibri (MS)"/>
                <a:cs typeface="Calibri (MS)"/>
                <a:sym typeface="Calibri (MS)"/>
              </a:rPr>
              <a:t>Apple: </a:t>
            </a:r>
            <a:r>
              <a:rPr lang="en-US" sz="3769" u="sng" dirty="0">
                <a:latin typeface="Calibri (MS)"/>
                <a:ea typeface="Calibri (MS)"/>
                <a:cs typeface="Calibri (MS)"/>
                <a:sym typeface="Calibri (MS)"/>
                <a:hlinkClick r:id="rId6" tooltip="https://support.apple.com/en-us/HT20130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https://support.apple.com/en-us/HT201304</a:t>
            </a:r>
            <a:r>
              <a:rPr lang="en-US" sz="3769" dirty="0">
                <a:latin typeface="Calibri (MS)"/>
                <a:ea typeface="Calibri (MS)"/>
                <a:cs typeface="Calibri (MS)"/>
                <a:sym typeface="Calibri (MS)"/>
              </a:rPr>
              <a:t> </a:t>
            </a:r>
          </a:p>
          <a:p>
            <a:pPr algn="ctr">
              <a:lnSpc>
                <a:spcPts val="5277"/>
              </a:lnSpc>
            </a:pPr>
            <a:endParaRPr lang="en-US" sz="3769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5277"/>
              </a:lnSpc>
            </a:pPr>
            <a:r>
              <a:rPr lang="en-US" sz="3769" dirty="0">
                <a:latin typeface="Calibri (MS)"/>
                <a:ea typeface="Calibri (MS)"/>
                <a:cs typeface="Calibri (MS)"/>
                <a:sym typeface="Calibri (MS)"/>
              </a:rPr>
              <a:t>Google Family Link: </a:t>
            </a:r>
            <a:r>
              <a:rPr lang="en-US" sz="3769" u="sng" dirty="0">
                <a:latin typeface="Calibri (MS)"/>
                <a:ea typeface="Calibri (MS)"/>
                <a:cs typeface="Calibri (MS)"/>
                <a:sym typeface="Calibri (MS)"/>
                <a:hlinkClick r:id="rId7" tooltip="https://families.google/familylink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https://families.google/familylink/</a:t>
            </a:r>
          </a:p>
        </p:txBody>
      </p:sp>
      <p:sp>
        <p:nvSpPr>
          <p:cNvPr id="9" name="Freeform 9"/>
          <p:cNvSpPr/>
          <p:nvPr/>
        </p:nvSpPr>
        <p:spPr>
          <a:xfrm>
            <a:off x="15921723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AAE44E-3771-2CA7-8FD7-C7FCB0C0BC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41"/>
    </mc:Choice>
    <mc:Fallback xmlns="">
      <p:transition spd="slow" advTm="17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9153" y="-142594"/>
            <a:ext cx="18437153" cy="1171294"/>
            <a:chOff x="0" y="0"/>
            <a:chExt cx="4855876" cy="30848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55876" cy="308489"/>
            </a:xfrm>
            <a:custGeom>
              <a:avLst/>
              <a:gdLst/>
              <a:ahLst/>
              <a:cxnLst/>
              <a:rect l="l" t="t" r="r" b="b"/>
              <a:pathLst>
                <a:path w="4855876" h="308489">
                  <a:moveTo>
                    <a:pt x="0" y="0"/>
                  </a:moveTo>
                  <a:lnTo>
                    <a:pt x="4855876" y="0"/>
                  </a:lnTo>
                  <a:lnTo>
                    <a:pt x="4855876" y="308489"/>
                  </a:lnTo>
                  <a:lnTo>
                    <a:pt x="0" y="308489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55876" cy="384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840781" y="-58102"/>
            <a:ext cx="14606439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Use the QR Code Below to See Apple’s Security Options</a:t>
            </a:r>
          </a:p>
        </p:txBody>
      </p:sp>
      <p:sp>
        <p:nvSpPr>
          <p:cNvPr id="6" name="Freeform 6"/>
          <p:cNvSpPr/>
          <p:nvPr/>
        </p:nvSpPr>
        <p:spPr>
          <a:xfrm>
            <a:off x="6199486" y="2168734"/>
            <a:ext cx="5889027" cy="5949531"/>
          </a:xfrm>
          <a:custGeom>
            <a:avLst/>
            <a:gdLst/>
            <a:ahLst/>
            <a:cxnLst/>
            <a:rect l="l" t="t" r="r" b="b"/>
            <a:pathLst>
              <a:path w="5889027" h="5949531">
                <a:moveTo>
                  <a:pt x="0" y="0"/>
                </a:moveTo>
                <a:lnTo>
                  <a:pt x="5889028" y="0"/>
                </a:lnTo>
                <a:lnTo>
                  <a:pt x="5889028" y="5949532"/>
                </a:lnTo>
                <a:lnTo>
                  <a:pt x="0" y="59495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600384" y="9232691"/>
            <a:ext cx="9371856" cy="589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latin typeface="Calibri (MS)"/>
                <a:ea typeface="Calibri (MS)"/>
                <a:cs typeface="Calibri (MS)"/>
                <a:sym typeface="Calibri (MS)"/>
              </a:rPr>
              <a:t>Apple: </a:t>
            </a:r>
            <a:r>
              <a:rPr lang="en-US" sz="3500" u="sng" dirty="0">
                <a:latin typeface="Calibri (MS)"/>
                <a:ea typeface="Calibri (MS)"/>
                <a:cs typeface="Calibri (MS)"/>
                <a:sym typeface="Calibri (MS)"/>
                <a:hlinkClick r:id="rId6" tooltip="https://support.apple.com/en-us/HT20130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https://support.apple.com/en-us/HT201304</a:t>
            </a:r>
            <a:r>
              <a:rPr lang="en-US" sz="3500" dirty="0">
                <a:latin typeface="Calibri (MS)"/>
                <a:ea typeface="Calibri (MS)"/>
                <a:cs typeface="Calibri (MS)"/>
                <a:sym typeface="Calibri (MS)"/>
              </a:rPr>
              <a:t> </a:t>
            </a:r>
          </a:p>
        </p:txBody>
      </p:sp>
      <p:sp>
        <p:nvSpPr>
          <p:cNvPr id="8" name="Freeform 8"/>
          <p:cNvSpPr/>
          <p:nvPr/>
        </p:nvSpPr>
        <p:spPr>
          <a:xfrm>
            <a:off x="15921723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4D6A11E-ED75-592F-0942-FEFB84AAC0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0"/>
    </mc:Choice>
    <mc:Fallback xmlns="">
      <p:transition spd="slow" advTm="8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22223"/>
            <a:ext cx="18288000" cy="1150923"/>
            <a:chOff x="0" y="0"/>
            <a:chExt cx="4816593" cy="3031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303124"/>
            </a:xfrm>
            <a:custGeom>
              <a:avLst/>
              <a:gdLst/>
              <a:ahLst/>
              <a:cxnLst/>
              <a:rect l="l" t="t" r="r" b="b"/>
              <a:pathLst>
                <a:path w="4816592" h="303124">
                  <a:moveTo>
                    <a:pt x="0" y="0"/>
                  </a:moveTo>
                  <a:lnTo>
                    <a:pt x="4816592" y="0"/>
                  </a:lnTo>
                  <a:lnTo>
                    <a:pt x="4816592" y="303124"/>
                  </a:lnTo>
                  <a:lnTo>
                    <a:pt x="0" y="303124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793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34243" y="-97624"/>
            <a:ext cx="18019514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Use the QR Code Below to See Google Family Link’s Security Options</a:t>
            </a:r>
          </a:p>
        </p:txBody>
      </p:sp>
      <p:sp>
        <p:nvSpPr>
          <p:cNvPr id="6" name="Freeform 6"/>
          <p:cNvSpPr/>
          <p:nvPr/>
        </p:nvSpPr>
        <p:spPr>
          <a:xfrm>
            <a:off x="6232026" y="2170860"/>
            <a:ext cx="5823949" cy="5945281"/>
          </a:xfrm>
          <a:custGeom>
            <a:avLst/>
            <a:gdLst/>
            <a:ahLst/>
            <a:cxnLst/>
            <a:rect l="l" t="t" r="r" b="b"/>
            <a:pathLst>
              <a:path w="5823949" h="5945281">
                <a:moveTo>
                  <a:pt x="0" y="0"/>
                </a:moveTo>
                <a:lnTo>
                  <a:pt x="5823948" y="0"/>
                </a:lnTo>
                <a:lnTo>
                  <a:pt x="5823948" y="5945280"/>
                </a:lnTo>
                <a:lnTo>
                  <a:pt x="0" y="59452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4232523" y="9192465"/>
            <a:ext cx="9822954" cy="589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dirty="0">
                <a:latin typeface="Calibri (MS)"/>
                <a:ea typeface="Calibri (MS)"/>
                <a:cs typeface="Calibri (MS)"/>
                <a:sym typeface="Calibri (MS)"/>
              </a:rPr>
              <a:t>Google Family Link: </a:t>
            </a:r>
            <a:r>
              <a:rPr lang="en-US" sz="3500" u="sng" dirty="0">
                <a:latin typeface="Calibri (MS)"/>
                <a:ea typeface="Calibri (MS)"/>
                <a:cs typeface="Calibri (MS)"/>
                <a:sym typeface="Calibri (MS)"/>
                <a:hlinkClick r:id="rId6" tooltip="https://families.google/familylink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https://families.google/familylink/</a:t>
            </a:r>
          </a:p>
        </p:txBody>
      </p:sp>
      <p:sp>
        <p:nvSpPr>
          <p:cNvPr id="8" name="Freeform 8"/>
          <p:cNvSpPr/>
          <p:nvPr/>
        </p:nvSpPr>
        <p:spPr>
          <a:xfrm>
            <a:off x="15921723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03F151-EC10-B511-72B7-C5498486B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1"/>
    </mc:Choice>
    <mc:Fallback xmlns="">
      <p:transition spd="slow" advTm="9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68206" y="2703698"/>
            <a:ext cx="10589497" cy="5679705"/>
          </a:xfrm>
          <a:custGeom>
            <a:avLst/>
            <a:gdLst/>
            <a:ahLst/>
            <a:cxnLst/>
            <a:rect l="l" t="t" r="r" b="b"/>
            <a:pathLst>
              <a:path w="10589497" h="5679705">
                <a:moveTo>
                  <a:pt x="0" y="0"/>
                </a:moveTo>
                <a:lnTo>
                  <a:pt x="10589497" y="0"/>
                </a:lnTo>
                <a:lnTo>
                  <a:pt x="10589497" y="5679704"/>
                </a:lnTo>
                <a:lnTo>
                  <a:pt x="0" y="56797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181" b="-27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429694" y="5490007"/>
            <a:ext cx="3920411" cy="3714750"/>
          </a:xfrm>
          <a:custGeom>
            <a:avLst/>
            <a:gdLst/>
            <a:ahLst/>
            <a:cxnLst/>
            <a:rect l="l" t="t" r="r" b="b"/>
            <a:pathLst>
              <a:path w="3920411" h="3714750">
                <a:moveTo>
                  <a:pt x="0" y="0"/>
                </a:moveTo>
                <a:lnTo>
                  <a:pt x="3920411" y="0"/>
                </a:lnTo>
                <a:lnTo>
                  <a:pt x="3920411" y="3714750"/>
                </a:lnTo>
                <a:lnTo>
                  <a:pt x="0" y="37147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429694" y="1665163"/>
            <a:ext cx="3821358" cy="3328194"/>
          </a:xfrm>
          <a:custGeom>
            <a:avLst/>
            <a:gdLst/>
            <a:ahLst/>
            <a:cxnLst/>
            <a:rect l="l" t="t" r="r" b="b"/>
            <a:pathLst>
              <a:path w="3821358" h="3328194">
                <a:moveTo>
                  <a:pt x="0" y="0"/>
                </a:moveTo>
                <a:lnTo>
                  <a:pt x="3821358" y="0"/>
                </a:lnTo>
                <a:lnTo>
                  <a:pt x="3821358" y="3328194"/>
                </a:lnTo>
                <a:lnTo>
                  <a:pt x="0" y="33281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0838" r="-14750" b="-35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892873" y="-74612"/>
            <a:ext cx="8502253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Parent Monitoring Device: Gabb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907759" y="9606316"/>
            <a:ext cx="2472482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8" tooltip="https://gabb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https://gabb.com/</a:t>
            </a:r>
          </a:p>
        </p:txBody>
      </p:sp>
      <p:sp>
        <p:nvSpPr>
          <p:cNvPr id="10" name="Freeform 10"/>
          <p:cNvSpPr/>
          <p:nvPr/>
        </p:nvSpPr>
        <p:spPr>
          <a:xfrm>
            <a:off x="15921723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76A2BA7-41D4-4CBD-2F0A-D3882C1D57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35"/>
    </mc:Choice>
    <mc:Fallback xmlns="">
      <p:transition spd="slow" advTm="21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94210" y="1028700"/>
            <a:ext cx="12299580" cy="8530959"/>
          </a:xfrm>
          <a:custGeom>
            <a:avLst/>
            <a:gdLst/>
            <a:ahLst/>
            <a:cxnLst/>
            <a:rect l="l" t="t" r="r" b="b"/>
            <a:pathLst>
              <a:path w="12299580" h="8530959">
                <a:moveTo>
                  <a:pt x="0" y="0"/>
                </a:moveTo>
                <a:lnTo>
                  <a:pt x="12299580" y="0"/>
                </a:lnTo>
                <a:lnTo>
                  <a:pt x="12299580" y="8530959"/>
                </a:lnTo>
                <a:lnTo>
                  <a:pt x="0" y="85309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824865"/>
            <a:chOff x="0" y="0"/>
            <a:chExt cx="4816593" cy="2172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17248"/>
            </a:xfrm>
            <a:custGeom>
              <a:avLst/>
              <a:gdLst/>
              <a:ahLst/>
              <a:cxnLst/>
              <a:rect l="l" t="t" r="r" b="b"/>
              <a:pathLst>
                <a:path w="4816592" h="217248">
                  <a:moveTo>
                    <a:pt x="0" y="0"/>
                  </a:moveTo>
                  <a:lnTo>
                    <a:pt x="4816592" y="0"/>
                  </a:lnTo>
                  <a:lnTo>
                    <a:pt x="4816592" y="217248"/>
                  </a:lnTo>
                  <a:lnTo>
                    <a:pt x="0" y="21724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816593" cy="293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821595" y="-160020"/>
            <a:ext cx="8461474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Parent Monitoring App: Life360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994210" y="9702534"/>
            <a:ext cx="12299580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6" tooltip="https://www.life360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https://www.life360.com/</a:t>
            </a:r>
          </a:p>
        </p:txBody>
      </p:sp>
      <p:sp>
        <p:nvSpPr>
          <p:cNvPr id="8" name="Freeform 8"/>
          <p:cNvSpPr/>
          <p:nvPr/>
        </p:nvSpPr>
        <p:spPr>
          <a:xfrm>
            <a:off x="15921723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13154C9-E526-5F3B-38B1-E1FD0C3567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54"/>
    </mc:Choice>
    <mc:Fallback xmlns="">
      <p:transition spd="slow" advTm="16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24865"/>
            <a:chOff x="0" y="0"/>
            <a:chExt cx="4816593" cy="2172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17248"/>
            </a:xfrm>
            <a:custGeom>
              <a:avLst/>
              <a:gdLst/>
              <a:ahLst/>
              <a:cxnLst/>
              <a:rect l="l" t="t" r="r" b="b"/>
              <a:pathLst>
                <a:path w="4816592" h="217248">
                  <a:moveTo>
                    <a:pt x="0" y="0"/>
                  </a:moveTo>
                  <a:lnTo>
                    <a:pt x="4816592" y="0"/>
                  </a:lnTo>
                  <a:lnTo>
                    <a:pt x="4816592" y="217248"/>
                  </a:lnTo>
                  <a:lnTo>
                    <a:pt x="0" y="21724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293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2211748"/>
            <a:ext cx="11639066" cy="6137571"/>
          </a:xfrm>
          <a:custGeom>
            <a:avLst/>
            <a:gdLst/>
            <a:ahLst/>
            <a:cxnLst/>
            <a:rect l="l" t="t" r="r" b="b"/>
            <a:pathLst>
              <a:path w="11639066" h="6137571">
                <a:moveTo>
                  <a:pt x="0" y="0"/>
                </a:moveTo>
                <a:lnTo>
                  <a:pt x="11639066" y="0"/>
                </a:lnTo>
                <a:lnTo>
                  <a:pt x="11639066" y="6137571"/>
                </a:lnTo>
                <a:lnTo>
                  <a:pt x="0" y="61375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213294" y="824865"/>
            <a:ext cx="5046006" cy="8433435"/>
          </a:xfrm>
          <a:custGeom>
            <a:avLst/>
            <a:gdLst/>
            <a:ahLst/>
            <a:cxnLst/>
            <a:rect l="l" t="t" r="r" b="b"/>
            <a:pathLst>
              <a:path w="5046006" h="8433435">
                <a:moveTo>
                  <a:pt x="0" y="0"/>
                </a:moveTo>
                <a:lnTo>
                  <a:pt x="5046006" y="0"/>
                </a:lnTo>
                <a:lnTo>
                  <a:pt x="5046006" y="8433435"/>
                </a:lnTo>
                <a:lnTo>
                  <a:pt x="0" y="84334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-122223" y="-160020"/>
            <a:ext cx="18410223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Parent Monitoring App: AURA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49219" y="9663769"/>
            <a:ext cx="4589562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7" tooltip="https://www.aura.com/parental-control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https://www.aura.com/parental-controls</a:t>
            </a:r>
          </a:p>
        </p:txBody>
      </p:sp>
      <p:sp>
        <p:nvSpPr>
          <p:cNvPr id="9" name="Freeform 9"/>
          <p:cNvSpPr/>
          <p:nvPr/>
        </p:nvSpPr>
        <p:spPr>
          <a:xfrm>
            <a:off x="15921723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408144-889A-0D1B-374C-C47029F5BB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85"/>
    </mc:Choice>
    <mc:Fallback xmlns="">
      <p:transition spd="slow" advTm="22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203502" y="-74612"/>
            <a:ext cx="9880997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Parent Monitoring App: familykeeper</a:t>
            </a:r>
          </a:p>
        </p:txBody>
      </p:sp>
      <p:sp>
        <p:nvSpPr>
          <p:cNvPr id="6" name="Freeform 6"/>
          <p:cNvSpPr/>
          <p:nvPr/>
        </p:nvSpPr>
        <p:spPr>
          <a:xfrm>
            <a:off x="4020950" y="1339850"/>
            <a:ext cx="10246099" cy="8163868"/>
          </a:xfrm>
          <a:custGeom>
            <a:avLst/>
            <a:gdLst/>
            <a:ahLst/>
            <a:cxnLst/>
            <a:rect l="l" t="t" r="r" b="b"/>
            <a:pathLst>
              <a:path w="10246099" h="8163868">
                <a:moveTo>
                  <a:pt x="0" y="0"/>
                </a:moveTo>
                <a:lnTo>
                  <a:pt x="10246100" y="0"/>
                </a:lnTo>
                <a:lnTo>
                  <a:pt x="10246100" y="8163868"/>
                </a:lnTo>
                <a:lnTo>
                  <a:pt x="0" y="81638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6997750" y="9629075"/>
            <a:ext cx="4292501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6" tooltip="https://familykeeper.reasonlabs.co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https://familykeeper.reasonlabs.com/</a:t>
            </a:r>
          </a:p>
        </p:txBody>
      </p:sp>
      <p:sp>
        <p:nvSpPr>
          <p:cNvPr id="8" name="Freeform 8"/>
          <p:cNvSpPr/>
          <p:nvPr/>
        </p:nvSpPr>
        <p:spPr>
          <a:xfrm>
            <a:off x="15921723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4A344D-DB9B-BA0F-E7A8-A78B1CD64A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1"/>
    </mc:Choice>
    <mc:Fallback xmlns="">
      <p:transition spd="slow" advTm="7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347990" y="-74612"/>
            <a:ext cx="759202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Parent Monitoring App: bark</a:t>
            </a:r>
          </a:p>
        </p:txBody>
      </p:sp>
      <p:sp>
        <p:nvSpPr>
          <p:cNvPr id="6" name="Freeform 6"/>
          <p:cNvSpPr/>
          <p:nvPr/>
        </p:nvSpPr>
        <p:spPr>
          <a:xfrm>
            <a:off x="1697487" y="1166183"/>
            <a:ext cx="14893027" cy="8377328"/>
          </a:xfrm>
          <a:custGeom>
            <a:avLst/>
            <a:gdLst/>
            <a:ahLst/>
            <a:cxnLst/>
            <a:rect l="l" t="t" r="r" b="b"/>
            <a:pathLst>
              <a:path w="14893027" h="8377328">
                <a:moveTo>
                  <a:pt x="0" y="0"/>
                </a:moveTo>
                <a:lnTo>
                  <a:pt x="14893026" y="0"/>
                </a:lnTo>
                <a:lnTo>
                  <a:pt x="14893026" y="8377328"/>
                </a:lnTo>
                <a:lnTo>
                  <a:pt x="0" y="83773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795171" y="9606316"/>
            <a:ext cx="2697659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6" tooltip="https://www.bark.u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https://www.bark.us</a:t>
            </a:r>
          </a:p>
        </p:txBody>
      </p:sp>
      <p:sp>
        <p:nvSpPr>
          <p:cNvPr id="8" name="Freeform 8"/>
          <p:cNvSpPr/>
          <p:nvPr/>
        </p:nvSpPr>
        <p:spPr>
          <a:xfrm>
            <a:off x="15921723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EC81DE1-D2C3-1824-DB21-D667BCB8FD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20"/>
    </mc:Choice>
    <mc:Fallback xmlns="">
      <p:transition spd="slow" advTm="13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9525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-342904" y="26312"/>
            <a:ext cx="18973804" cy="842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46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Deutsche Telekom </a:t>
            </a:r>
            <a:r>
              <a:rPr lang="en-US" sz="4600" b="1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Archiv</a:t>
            </a:r>
            <a:r>
              <a:rPr lang="en-US" sz="46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“A Message from Ella-Without Consent” Video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178969" y="9713954"/>
            <a:ext cx="5930057" cy="301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dirty="0">
                <a:latin typeface="Calibri (MS)"/>
                <a:ea typeface="Calibri (MS)"/>
                <a:cs typeface="Calibri (MS)"/>
                <a:sym typeface="Calibri (MS)"/>
                <a:hlinkClick r:id="rId4"/>
              </a:rPr>
              <a:t>https://www.youtube.com/watch?v=F4WZ_k0vUDM</a:t>
            </a:r>
            <a:endParaRPr lang="en-US" sz="1800" u="sng" dirty="0">
              <a:latin typeface="Calibri (MS)"/>
              <a:ea typeface="Calibri (MS)"/>
              <a:cs typeface="Calibri (MS)"/>
              <a:sym typeface="Calibri (MS)"/>
              <a:hlinkClick r:id="rId5" tooltip="https://vimeo.com/66443606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558553" y="9296400"/>
            <a:ext cx="2148036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Duration: </a:t>
            </a:r>
            <a:r>
              <a:rPr lang="en-US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2:48</a:t>
            </a:r>
            <a:r>
              <a:rPr lang="en-US" sz="18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minutes</a:t>
            </a:r>
          </a:p>
        </p:txBody>
      </p:sp>
      <p:sp>
        <p:nvSpPr>
          <p:cNvPr id="9" name="Freeform 9"/>
          <p:cNvSpPr/>
          <p:nvPr/>
        </p:nvSpPr>
        <p:spPr>
          <a:xfrm>
            <a:off x="15921723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Online Media 10" title="A Message from Ella | Without Consent">
            <a:hlinkClick r:id="" action="ppaction://media"/>
            <a:extLst>
              <a:ext uri="{FF2B5EF4-FFF2-40B4-BE49-F238E27FC236}">
                <a16:creationId xmlns:a16="http://schemas.microsoft.com/office/drawing/2014/main" id="{8119FC39-9401-9C68-60D9-B9CE0C96317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2166287" y="1203999"/>
            <a:ext cx="13955426" cy="7879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83"/>
    </mc:Choice>
    <mc:Fallback xmlns="">
      <p:transition spd="slow" advTm="10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02847" y="1120763"/>
            <a:ext cx="12482307" cy="8326739"/>
          </a:xfrm>
          <a:custGeom>
            <a:avLst/>
            <a:gdLst/>
            <a:ahLst/>
            <a:cxnLst/>
            <a:rect l="l" t="t" r="r" b="b"/>
            <a:pathLst>
              <a:path w="12482307" h="8326739">
                <a:moveTo>
                  <a:pt x="0" y="0"/>
                </a:moveTo>
                <a:lnTo>
                  <a:pt x="12482306" y="0"/>
                </a:lnTo>
                <a:lnTo>
                  <a:pt x="12482306" y="8326738"/>
                </a:lnTo>
                <a:lnTo>
                  <a:pt x="0" y="83267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787717"/>
            <a:chOff x="0" y="0"/>
            <a:chExt cx="4816593" cy="2074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07465"/>
            </a:xfrm>
            <a:custGeom>
              <a:avLst/>
              <a:gdLst/>
              <a:ahLst/>
              <a:cxnLst/>
              <a:rect l="l" t="t" r="r" b="b"/>
              <a:pathLst>
                <a:path w="4816592" h="207465">
                  <a:moveTo>
                    <a:pt x="0" y="0"/>
                  </a:moveTo>
                  <a:lnTo>
                    <a:pt x="4816592" y="0"/>
                  </a:lnTo>
                  <a:lnTo>
                    <a:pt x="4816592" y="207465"/>
                  </a:lnTo>
                  <a:lnTo>
                    <a:pt x="0" y="207465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816593" cy="2836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0" y="-147638"/>
            <a:ext cx="1828800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School-Aged Children Are Being Targeted</a:t>
            </a:r>
          </a:p>
        </p:txBody>
      </p:sp>
      <p:sp>
        <p:nvSpPr>
          <p:cNvPr id="7" name="Freeform 7"/>
          <p:cNvSpPr/>
          <p:nvPr/>
        </p:nvSpPr>
        <p:spPr>
          <a:xfrm>
            <a:off x="15921723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8382EF3-11A8-3614-531A-28CD8DF43D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82"/>
    </mc:Choice>
    <mc:Fallback xmlns="">
      <p:transition spd="slow" advTm="17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436699" cy="10287000"/>
            <a:chOff x="0" y="0"/>
            <a:chExt cx="116851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68513" cy="2709333"/>
            </a:xfrm>
            <a:custGeom>
              <a:avLst/>
              <a:gdLst/>
              <a:ahLst/>
              <a:cxnLst/>
              <a:rect l="l" t="t" r="r" b="b"/>
              <a:pathLst>
                <a:path w="1168513" h="2709333">
                  <a:moveTo>
                    <a:pt x="0" y="0"/>
                  </a:moveTo>
                  <a:lnTo>
                    <a:pt x="1168513" y="0"/>
                  </a:lnTo>
                  <a:lnTo>
                    <a:pt x="116851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168513" cy="2785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047923" y="1546860"/>
            <a:ext cx="16230600" cy="144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David’s Story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207943" y="3220720"/>
            <a:ext cx="16230600" cy="1050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sz="5499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A Father’s Nightmare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4343" y="4732020"/>
            <a:ext cx="4937760" cy="4937760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15921723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5BFD867-2784-5F1B-E1B9-B34090D559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70"/>
    </mc:Choice>
    <mc:Fallback xmlns="">
      <p:transition spd="slow" advTm="24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22223"/>
            <a:ext cx="18288000" cy="947088"/>
            <a:chOff x="0" y="0"/>
            <a:chExt cx="4816593" cy="2494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49439"/>
            </a:xfrm>
            <a:custGeom>
              <a:avLst/>
              <a:gdLst/>
              <a:ahLst/>
              <a:cxnLst/>
              <a:rect l="l" t="t" r="r" b="b"/>
              <a:pathLst>
                <a:path w="4816592" h="249439">
                  <a:moveTo>
                    <a:pt x="0" y="0"/>
                  </a:moveTo>
                  <a:lnTo>
                    <a:pt x="4816592" y="0"/>
                  </a:lnTo>
                  <a:lnTo>
                    <a:pt x="4816592" y="249439"/>
                  </a:lnTo>
                  <a:lnTo>
                    <a:pt x="0" y="249439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256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439778" y="1541970"/>
            <a:ext cx="7408444" cy="8181383"/>
          </a:xfrm>
          <a:custGeom>
            <a:avLst/>
            <a:gdLst/>
            <a:ahLst/>
            <a:cxnLst/>
            <a:rect l="l" t="t" r="r" b="b"/>
            <a:pathLst>
              <a:path w="7408444" h="8181383">
                <a:moveTo>
                  <a:pt x="0" y="0"/>
                </a:moveTo>
                <a:lnTo>
                  <a:pt x="7408444" y="0"/>
                </a:lnTo>
                <a:lnTo>
                  <a:pt x="7408444" y="8181384"/>
                </a:lnTo>
                <a:lnTo>
                  <a:pt x="0" y="81813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327" r="-432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797117" y="910182"/>
            <a:ext cx="7913395" cy="469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54545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DHS Blue Campaign Guide for Parents/Caregivers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944709" y="-129540"/>
            <a:ext cx="12115716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DHS Blue Campaign Parent Handout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355256" y="9809079"/>
            <a:ext cx="5577488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</a:rPr>
              <a:t>DHS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6" tooltip="https://www.dhs.gov/sites/default/files/publications/blue_campaign_youth_guide_508_1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Blue Campaign How to Talk to Youth Guide</a:t>
            </a:r>
          </a:p>
        </p:txBody>
      </p:sp>
      <p:sp>
        <p:nvSpPr>
          <p:cNvPr id="9" name="Freeform 9"/>
          <p:cNvSpPr/>
          <p:nvPr/>
        </p:nvSpPr>
        <p:spPr>
          <a:xfrm>
            <a:off x="15921723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C6D573A-80F0-F5A0-DA81-3C22C19EC7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39"/>
    </mc:Choice>
    <mc:Fallback xmlns="">
      <p:transition spd="slow" advTm="18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28906"/>
            <a:ext cx="18288000" cy="987829"/>
            <a:chOff x="0" y="0"/>
            <a:chExt cx="4816593" cy="2601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60169"/>
            </a:xfrm>
            <a:custGeom>
              <a:avLst/>
              <a:gdLst/>
              <a:ahLst/>
              <a:cxnLst/>
              <a:rect l="l" t="t" r="r" b="b"/>
              <a:pathLst>
                <a:path w="4816592" h="260169">
                  <a:moveTo>
                    <a:pt x="0" y="0"/>
                  </a:moveTo>
                  <a:lnTo>
                    <a:pt x="4816592" y="0"/>
                  </a:lnTo>
                  <a:lnTo>
                    <a:pt x="4816592" y="260169"/>
                  </a:lnTo>
                  <a:lnTo>
                    <a:pt x="0" y="260169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363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741786" y="858923"/>
            <a:ext cx="6804428" cy="8794758"/>
          </a:xfrm>
          <a:custGeom>
            <a:avLst/>
            <a:gdLst/>
            <a:ahLst/>
            <a:cxnLst/>
            <a:rect l="l" t="t" r="r" b="b"/>
            <a:pathLst>
              <a:path w="6804428" h="8794758">
                <a:moveTo>
                  <a:pt x="0" y="0"/>
                </a:moveTo>
                <a:lnTo>
                  <a:pt x="6804428" y="0"/>
                </a:lnTo>
                <a:lnTo>
                  <a:pt x="6804428" y="8794757"/>
                </a:lnTo>
                <a:lnTo>
                  <a:pt x="0" y="8794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627804" y="-125729"/>
            <a:ext cx="13032392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NCMEC Parent Handout</a:t>
            </a:r>
          </a:p>
        </p:txBody>
      </p:sp>
      <p:sp>
        <p:nvSpPr>
          <p:cNvPr id="7" name="Freeform 7"/>
          <p:cNvSpPr/>
          <p:nvPr/>
        </p:nvSpPr>
        <p:spPr>
          <a:xfrm>
            <a:off x="15921723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080028" y="9654135"/>
            <a:ext cx="12127945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7" tooltip="https://www.missingkids.org/content/dam/netsmartz/downloadable/tipsheets/sextortion-what-parents-should-know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https://www.missingkids.org/content/dam/netsmartz/downloadable/tipsheets/sextortion-what-parents-should-know.pdf</a:t>
            </a: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8551790-522D-29D8-1564-B50A0EA094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52"/>
    </mc:Choice>
    <mc:Fallback xmlns="">
      <p:transition spd="slow" advTm="9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28906"/>
            <a:ext cx="18288000" cy="987829"/>
            <a:chOff x="0" y="0"/>
            <a:chExt cx="4816593" cy="2601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60169"/>
            </a:xfrm>
            <a:custGeom>
              <a:avLst/>
              <a:gdLst/>
              <a:ahLst/>
              <a:cxnLst/>
              <a:rect l="l" t="t" r="r" b="b"/>
              <a:pathLst>
                <a:path w="4816592" h="260169">
                  <a:moveTo>
                    <a:pt x="0" y="0"/>
                  </a:moveTo>
                  <a:lnTo>
                    <a:pt x="4816592" y="0"/>
                  </a:lnTo>
                  <a:lnTo>
                    <a:pt x="4816592" y="260169"/>
                  </a:lnTo>
                  <a:lnTo>
                    <a:pt x="0" y="260169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363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352066" y="1028700"/>
            <a:ext cx="9583868" cy="8611364"/>
          </a:xfrm>
          <a:custGeom>
            <a:avLst/>
            <a:gdLst/>
            <a:ahLst/>
            <a:cxnLst/>
            <a:rect l="l" t="t" r="r" b="b"/>
            <a:pathLst>
              <a:path w="9583868" h="8611364">
                <a:moveTo>
                  <a:pt x="0" y="0"/>
                </a:moveTo>
                <a:lnTo>
                  <a:pt x="9583868" y="0"/>
                </a:lnTo>
                <a:lnTo>
                  <a:pt x="9583868" y="8611364"/>
                </a:lnTo>
                <a:lnTo>
                  <a:pt x="0" y="86113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627804" y="-125729"/>
            <a:ext cx="13032392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NCMEC Parent Handout</a:t>
            </a:r>
          </a:p>
        </p:txBody>
      </p:sp>
      <p:sp>
        <p:nvSpPr>
          <p:cNvPr id="7" name="Freeform 7"/>
          <p:cNvSpPr/>
          <p:nvPr/>
        </p:nvSpPr>
        <p:spPr>
          <a:xfrm>
            <a:off x="15921723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735223" y="9788437"/>
            <a:ext cx="12817555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7" tooltip="https://www.missingkids.org/content/dam/netsmartz/downloadable/tipsheets/Talking%20to%20Teens%20About%20Sexting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https://www.missingkids.org/content/dam/netsmartz/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</a:rPr>
              <a:t>downloadable/tipsheets/Talking%20to%20Teens%20About%20Sexting.pdf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4B39E49-D537-E585-9087-00CF86793F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04"/>
    </mc:Choice>
    <mc:Fallback xmlns="">
      <p:transition spd="slow" advTm="16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28906"/>
            <a:ext cx="18288000" cy="987829"/>
            <a:chOff x="0" y="0"/>
            <a:chExt cx="4816593" cy="2601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60169"/>
            </a:xfrm>
            <a:custGeom>
              <a:avLst/>
              <a:gdLst/>
              <a:ahLst/>
              <a:cxnLst/>
              <a:rect l="l" t="t" r="r" b="b"/>
              <a:pathLst>
                <a:path w="4816592" h="260169">
                  <a:moveTo>
                    <a:pt x="0" y="0"/>
                  </a:moveTo>
                  <a:lnTo>
                    <a:pt x="4816592" y="0"/>
                  </a:lnTo>
                  <a:lnTo>
                    <a:pt x="4816592" y="260169"/>
                  </a:lnTo>
                  <a:lnTo>
                    <a:pt x="0" y="260169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363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921723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837397" y="842645"/>
            <a:ext cx="6958456" cy="8604856"/>
          </a:xfrm>
          <a:custGeom>
            <a:avLst/>
            <a:gdLst/>
            <a:ahLst/>
            <a:cxnLst/>
            <a:rect l="l" t="t" r="r" b="b"/>
            <a:pathLst>
              <a:path w="6958456" h="8604856">
                <a:moveTo>
                  <a:pt x="0" y="0"/>
                </a:moveTo>
                <a:lnTo>
                  <a:pt x="6958456" y="0"/>
                </a:lnTo>
                <a:lnTo>
                  <a:pt x="6958456" y="8604856"/>
                </a:lnTo>
                <a:lnTo>
                  <a:pt x="0" y="86048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50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627804" y="-125729"/>
            <a:ext cx="13032392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NCMEC Parent Handout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854827" y="9654135"/>
            <a:ext cx="10578346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7" tooltip="https://www.missingkids.org/content/dam/netsmartz/downloadable/tipsheets/being-a-trusted-adult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https://www.missingkids.org/content/dam/netsmartz/downloadable/tipsheets/being-a-trusted-adult.pd</a:t>
            </a: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f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B3A10AC-584F-9213-2545-B79AA73190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33"/>
    </mc:Choice>
    <mc:Fallback xmlns="">
      <p:transition spd="slow" advTm="11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663333" y="-120613"/>
            <a:ext cx="4961334" cy="1050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Victim Resources</a:t>
            </a:r>
          </a:p>
        </p:txBody>
      </p:sp>
      <p:sp>
        <p:nvSpPr>
          <p:cNvPr id="6" name="Freeform 6"/>
          <p:cNvSpPr/>
          <p:nvPr/>
        </p:nvSpPr>
        <p:spPr>
          <a:xfrm>
            <a:off x="14606011" y="98462"/>
            <a:ext cx="3681989" cy="4402378"/>
          </a:xfrm>
          <a:custGeom>
            <a:avLst/>
            <a:gdLst/>
            <a:ahLst/>
            <a:cxnLst/>
            <a:rect l="l" t="t" r="r" b="b"/>
            <a:pathLst>
              <a:path w="3681989" h="4402378">
                <a:moveTo>
                  <a:pt x="0" y="0"/>
                </a:moveTo>
                <a:lnTo>
                  <a:pt x="3681989" y="0"/>
                </a:lnTo>
                <a:lnTo>
                  <a:pt x="3681989" y="4402378"/>
                </a:lnTo>
                <a:lnTo>
                  <a:pt x="0" y="44023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3944436" y="2175826"/>
            <a:ext cx="10399129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If you are a victim and need help, please contact: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944436" y="2966388"/>
            <a:ext cx="10399129" cy="1292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National Human Trafficking Hotline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Call 1-888-373-7888 or Text “HELP” to BeFree (233733)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076461" y="4425950"/>
            <a:ext cx="12135079" cy="1292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National Center for Missing &amp; Exploited Children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Call 1-877-446-2632 ext. 6117 or Email familysupport@ncmec.org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944436" y="6180103"/>
            <a:ext cx="10399129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If you want to report suspected human trafficking to Federal Law Enforcement, please contact: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076461" y="7504078"/>
            <a:ext cx="12135079" cy="1292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Department of Homeland Security Tip Line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Call 1-866-347-2423</a:t>
            </a:r>
          </a:p>
        </p:txBody>
      </p:sp>
      <p:sp>
        <p:nvSpPr>
          <p:cNvPr id="12" name="Freeform 12"/>
          <p:cNvSpPr/>
          <p:nvPr/>
        </p:nvSpPr>
        <p:spPr>
          <a:xfrm>
            <a:off x="15921723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1DCC17-1586-5B0A-7860-CDF60496B2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40"/>
    </mc:Choice>
    <mc:Fallback xmlns="">
      <p:transition spd="slow" advTm="28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9525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65434" y="-58102"/>
            <a:ext cx="13157131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LOVE146 “Keep Your Teen Safe” Video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28743" y="9624888"/>
            <a:ext cx="3630513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6" tooltip="https://vimeo.com/66443606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https://vimeo.com/664436069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558553" y="9296400"/>
            <a:ext cx="2148036" cy="344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Duration: 0:30 minutes</a:t>
            </a:r>
          </a:p>
        </p:txBody>
      </p:sp>
      <p:pic>
        <p:nvPicPr>
          <p:cNvPr id="8" name="Picture 8"/>
          <p:cNvPicPr>
            <a:picLocks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2229668" y="1308227"/>
            <a:ext cx="13828665" cy="7778623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15921723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7CB7F60-55CF-64CE-808B-8CCB55865F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83"/>
    </mc:Choice>
    <mc:Fallback xmlns="">
      <p:transition spd="slow" advTm="10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436699" cy="10287000"/>
            <a:chOff x="0" y="0"/>
            <a:chExt cx="116851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68513" cy="2709333"/>
            </a:xfrm>
            <a:custGeom>
              <a:avLst/>
              <a:gdLst/>
              <a:ahLst/>
              <a:cxnLst/>
              <a:rect l="l" t="t" r="r" b="b"/>
              <a:pathLst>
                <a:path w="1168513" h="2709333">
                  <a:moveTo>
                    <a:pt x="0" y="0"/>
                  </a:moveTo>
                  <a:lnTo>
                    <a:pt x="1168513" y="0"/>
                  </a:lnTo>
                  <a:lnTo>
                    <a:pt x="116851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168513" cy="2785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921723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564977" y="4116388"/>
            <a:ext cx="7515955" cy="191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What if I don’t feel comfortable or know how to talk to my child about the topics discussed today? 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1959D1-5889-3C87-C580-328FFFA159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69"/>
    </mc:Choice>
    <mc:Fallback xmlns="">
      <p:transition spd="slow" advTm="12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436699" cy="10287000"/>
            <a:chOff x="0" y="0"/>
            <a:chExt cx="116851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68513" cy="2709333"/>
            </a:xfrm>
            <a:custGeom>
              <a:avLst/>
              <a:gdLst/>
              <a:ahLst/>
              <a:cxnLst/>
              <a:rect l="l" t="t" r="r" b="b"/>
              <a:pathLst>
                <a:path w="1168513" h="2709333">
                  <a:moveTo>
                    <a:pt x="0" y="0"/>
                  </a:moveTo>
                  <a:lnTo>
                    <a:pt x="1168513" y="0"/>
                  </a:lnTo>
                  <a:lnTo>
                    <a:pt x="116851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168513" cy="2785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921723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039582" y="3187700"/>
            <a:ext cx="10630011" cy="376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Read through discussion guides and become confident in talking to your child about these topics.</a:t>
            </a:r>
          </a:p>
          <a:p>
            <a:pPr algn="ctr">
              <a:lnSpc>
                <a:spcPts val="4900"/>
              </a:lnSpc>
            </a:pPr>
            <a:endParaRPr lang="en-US" sz="35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 discussion guides can be accessed at the link below:</a:t>
            </a:r>
          </a:p>
          <a:p>
            <a:pPr algn="ctr">
              <a:lnSpc>
                <a:spcPts val="4900"/>
              </a:lnSpc>
            </a:pPr>
            <a:endParaRPr lang="en-US" sz="35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4900"/>
              </a:lnSpc>
            </a:pPr>
            <a:r>
              <a:rPr lang="en-US" sz="3500" u="sng" dirty="0">
                <a:latin typeface="Calibri (MS)"/>
                <a:ea typeface="Calibri (MS)"/>
                <a:cs typeface="Calibri (MS)"/>
                <a:sym typeface="Calibri (MS)"/>
                <a:hlinkClick r:id="rId6" tooltip="https://parents.thorn.org/discussion-guide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https://parents.thorn.org/discussion-guides/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B557CA-CB28-3905-E493-26006AF325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94"/>
    </mc:Choice>
    <mc:Fallback xmlns="">
      <p:transition spd="slow" advTm="15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436699" cy="10287000"/>
            <a:chOff x="0" y="0"/>
            <a:chExt cx="116851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68513" cy="2709333"/>
            </a:xfrm>
            <a:custGeom>
              <a:avLst/>
              <a:gdLst/>
              <a:ahLst/>
              <a:cxnLst/>
              <a:rect l="l" t="t" r="r" b="b"/>
              <a:pathLst>
                <a:path w="1168513" h="2709333">
                  <a:moveTo>
                    <a:pt x="0" y="0"/>
                  </a:moveTo>
                  <a:lnTo>
                    <a:pt x="1168513" y="0"/>
                  </a:lnTo>
                  <a:lnTo>
                    <a:pt x="116851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168513" cy="2785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921723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564977" y="4116388"/>
            <a:ext cx="7515955" cy="1292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What is the first steps I should take as a parent to protect my child online?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B6F0A4-69B0-27C0-B638-7291FBE79F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4"/>
    </mc:Choice>
    <mc:Fallback xmlns="">
      <p:transition spd="slow" advTm="8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436699" cy="10287000"/>
            <a:chOff x="0" y="0"/>
            <a:chExt cx="116851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68513" cy="2709333"/>
            </a:xfrm>
            <a:custGeom>
              <a:avLst/>
              <a:gdLst/>
              <a:ahLst/>
              <a:cxnLst/>
              <a:rect l="l" t="t" r="r" b="b"/>
              <a:pathLst>
                <a:path w="1168513" h="2709333">
                  <a:moveTo>
                    <a:pt x="0" y="0"/>
                  </a:moveTo>
                  <a:lnTo>
                    <a:pt x="1168513" y="0"/>
                  </a:lnTo>
                  <a:lnTo>
                    <a:pt x="116851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168513" cy="2785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921723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707646" y="2875003"/>
            <a:ext cx="7431041" cy="5626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Lesson Plans for Grades K-12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Student Engagement Activities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Display Kits for K-12 Schools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Program Implementation Guide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School District Response Protocol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Faculty Training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SRO &amp; Security Director Training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Parent/Caregiver Presentation</a:t>
            </a:r>
          </a:p>
          <a:p>
            <a:pPr marL="755651" lvl="1" indent="-377825" algn="l">
              <a:lnSpc>
                <a:spcPts val="4900"/>
              </a:lnSpc>
              <a:buFont typeface="Arial"/>
              <a:buChar char="•"/>
            </a:pPr>
            <a:r>
              <a:rPr lang="en-US" sz="35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Parent/Caregiver Training Guides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192929" y="1027031"/>
            <a:ext cx="7515955" cy="1292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What Connect for Freedom provides schools to raise awareness: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D8EDED4-8F8B-E798-F739-36E87F199F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43"/>
    </mc:Choice>
    <mc:Fallback xmlns="">
      <p:transition spd="slow" advTm="23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436699" cy="10287000"/>
            <a:chOff x="0" y="0"/>
            <a:chExt cx="116851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68513" cy="2709333"/>
            </a:xfrm>
            <a:custGeom>
              <a:avLst/>
              <a:gdLst/>
              <a:ahLst/>
              <a:cxnLst/>
              <a:rect l="l" t="t" r="r" b="b"/>
              <a:pathLst>
                <a:path w="1168513" h="2709333">
                  <a:moveTo>
                    <a:pt x="0" y="0"/>
                  </a:moveTo>
                  <a:lnTo>
                    <a:pt x="1168513" y="0"/>
                  </a:lnTo>
                  <a:lnTo>
                    <a:pt x="116851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168513" cy="2785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921723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066398" y="1639888"/>
            <a:ext cx="8855326" cy="686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Be actively engaged in your child’s social media and smartphone usage.</a:t>
            </a:r>
          </a:p>
          <a:p>
            <a:pPr algn="ctr">
              <a:lnSpc>
                <a:spcPts val="4900"/>
              </a:lnSpc>
            </a:pPr>
            <a:endParaRPr lang="en-US" sz="35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Set clear boundaries on time limits and expectations for online and offline behavior.</a:t>
            </a:r>
          </a:p>
          <a:p>
            <a:pPr algn="ctr">
              <a:lnSpc>
                <a:spcPts val="4900"/>
              </a:lnSpc>
            </a:pPr>
            <a:endParaRPr lang="en-US" sz="35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Be open and supportive, letting them know you are there to help them if they are in trouble.</a:t>
            </a:r>
          </a:p>
          <a:p>
            <a:pPr algn="ctr">
              <a:lnSpc>
                <a:spcPts val="4900"/>
              </a:lnSpc>
            </a:pPr>
            <a:endParaRPr lang="en-US" sz="35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Discuss not accepting friend requests from someone they don’t know.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0EB193-8AC0-12C1-F36D-9C021A8A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37"/>
    </mc:Choice>
    <mc:Fallback xmlns="">
      <p:transition spd="slow" advTm="25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436699" cy="10287000"/>
            <a:chOff x="0" y="0"/>
            <a:chExt cx="116851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68513" cy="2709333"/>
            </a:xfrm>
            <a:custGeom>
              <a:avLst/>
              <a:gdLst/>
              <a:ahLst/>
              <a:cxnLst/>
              <a:rect l="l" t="t" r="r" b="b"/>
              <a:pathLst>
                <a:path w="1168513" h="2709333">
                  <a:moveTo>
                    <a:pt x="0" y="0"/>
                  </a:moveTo>
                  <a:lnTo>
                    <a:pt x="1168513" y="0"/>
                  </a:lnTo>
                  <a:lnTo>
                    <a:pt x="116851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168513" cy="2785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921723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564977" y="4116388"/>
            <a:ext cx="7515955" cy="191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What should I do if my child says their intimate images have been shared online?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8229E01-43A5-8B1F-11D0-F77E861686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0"/>
    </mc:Choice>
    <mc:Fallback xmlns="">
      <p:transition spd="slow" advTm="7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436699" cy="10287000"/>
            <a:chOff x="0" y="0"/>
            <a:chExt cx="116851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68513" cy="2709333"/>
            </a:xfrm>
            <a:custGeom>
              <a:avLst/>
              <a:gdLst/>
              <a:ahLst/>
              <a:cxnLst/>
              <a:rect l="l" t="t" r="r" b="b"/>
              <a:pathLst>
                <a:path w="1168513" h="2709333">
                  <a:moveTo>
                    <a:pt x="0" y="0"/>
                  </a:moveTo>
                  <a:lnTo>
                    <a:pt x="1168513" y="0"/>
                  </a:lnTo>
                  <a:lnTo>
                    <a:pt x="116851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168513" cy="2785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921723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564977" y="1330325"/>
            <a:ext cx="7515955" cy="6873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You should report the images or videos to the National Center for Missing and Exploited Children’s </a:t>
            </a:r>
            <a:r>
              <a:rPr lang="en-US" sz="3500" dirty="0" err="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CyberTipline</a:t>
            </a:r>
            <a:r>
              <a:rPr lang="en-US" sz="35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  <a:p>
            <a:pPr algn="ctr">
              <a:lnSpc>
                <a:spcPts val="4900"/>
              </a:lnSpc>
            </a:pPr>
            <a:endParaRPr lang="en-US" sz="35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To learn more about this option, please visit the link below:</a:t>
            </a:r>
          </a:p>
          <a:p>
            <a:pPr algn="ctr">
              <a:lnSpc>
                <a:spcPts val="4900"/>
              </a:lnSpc>
            </a:pPr>
            <a:endParaRPr lang="en-US" sz="3500" dirty="0"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4900"/>
              </a:lnSpc>
            </a:pPr>
            <a:r>
              <a:rPr lang="en-US" sz="3500" u="sng" dirty="0">
                <a:latin typeface="Calibri (MS)"/>
                <a:ea typeface="Calibri (MS)"/>
                <a:cs typeface="Calibri (MS)"/>
                <a:sym typeface="Calibri (MS)"/>
                <a:hlinkClick r:id="rId6" tooltip="https://www.missingkids.org/gethelpnow/isyourexplicitcontentoutthere?utm_source=dhs&amp;utm_medium=landing_page&amp;utm_campaign=blue-campaign-20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https://www.missingkids.org/gethelpnow/isyourexplicitcontentoutthere?utm_source=dhs&amp;utm_medium=landing_page&amp;utm_campaign=blue-campaign-2024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3B234C6-1E12-B989-575A-14721F756D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98"/>
    </mc:Choice>
    <mc:Fallback xmlns="">
      <p:transition spd="slow" advTm="12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436699" cy="10287000"/>
            <a:chOff x="0" y="0"/>
            <a:chExt cx="116851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68513" cy="2709333"/>
            </a:xfrm>
            <a:custGeom>
              <a:avLst/>
              <a:gdLst/>
              <a:ahLst/>
              <a:cxnLst/>
              <a:rect l="l" t="t" r="r" b="b"/>
              <a:pathLst>
                <a:path w="1168513" h="2709333">
                  <a:moveTo>
                    <a:pt x="0" y="0"/>
                  </a:moveTo>
                  <a:lnTo>
                    <a:pt x="1168513" y="0"/>
                  </a:lnTo>
                  <a:lnTo>
                    <a:pt x="116851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168513" cy="2785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921723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564977" y="4116388"/>
            <a:ext cx="7515955" cy="1292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What should I do if my child has been the victim of human trafficking?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4FF651E-20B5-8193-4655-A6DE914B69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2"/>
    </mc:Choice>
    <mc:Fallback xmlns="">
      <p:transition spd="slow" advTm="7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436699" cy="10287000"/>
            <a:chOff x="0" y="0"/>
            <a:chExt cx="116851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68513" cy="2709333"/>
            </a:xfrm>
            <a:custGeom>
              <a:avLst/>
              <a:gdLst/>
              <a:ahLst/>
              <a:cxnLst/>
              <a:rect l="l" t="t" r="r" b="b"/>
              <a:pathLst>
                <a:path w="1168513" h="2709333">
                  <a:moveTo>
                    <a:pt x="0" y="0"/>
                  </a:moveTo>
                  <a:lnTo>
                    <a:pt x="1168513" y="0"/>
                  </a:lnTo>
                  <a:lnTo>
                    <a:pt x="116851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168513" cy="2785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921723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746472" y="2878138"/>
            <a:ext cx="9822650" cy="438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Report suspected human trafficking to the Department of Homeland Security by calling </a:t>
            </a:r>
          </a:p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1-866-347-2423.</a:t>
            </a:r>
          </a:p>
          <a:p>
            <a:pPr algn="ctr">
              <a:lnSpc>
                <a:spcPts val="4900"/>
              </a:lnSpc>
            </a:pPr>
            <a:endParaRPr lang="en-US" sz="35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Get help from Polaris’s National Human </a:t>
            </a:r>
          </a:p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Trafficking Hotline by calling </a:t>
            </a:r>
          </a:p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1-888-373-7888.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37"/>
    </mc:Choice>
    <mc:Fallback xmlns="">
      <p:transition spd="slow" advTm="11337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28906"/>
            <a:ext cx="18288000" cy="987829"/>
            <a:chOff x="0" y="0"/>
            <a:chExt cx="4816593" cy="26016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60169"/>
            </a:xfrm>
            <a:custGeom>
              <a:avLst/>
              <a:gdLst/>
              <a:ahLst/>
              <a:cxnLst/>
              <a:rect l="l" t="t" r="r" b="b"/>
              <a:pathLst>
                <a:path w="4816592" h="260169">
                  <a:moveTo>
                    <a:pt x="0" y="0"/>
                  </a:moveTo>
                  <a:lnTo>
                    <a:pt x="4816592" y="0"/>
                  </a:lnTo>
                  <a:lnTo>
                    <a:pt x="4816592" y="260169"/>
                  </a:lnTo>
                  <a:lnTo>
                    <a:pt x="0" y="260169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363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921723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627804" y="-125729"/>
            <a:ext cx="13032392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Additional Materials &amp; Resources for Parents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437644" y="1558369"/>
            <a:ext cx="7412712" cy="44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u="sng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hlinkClick r:id="rId4" tooltip="https://www.dhs.gov/sites/default/files/publications/blue_campaign_youth_guide_508_1.pdf"/>
              </a:rPr>
              <a:t>DHS “How to Talk to Youth About Human Trafficking” Guide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535632" y="2478484"/>
            <a:ext cx="7216736" cy="44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u="sng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hlinkClick r:id="rId5" tooltip="https://www.missingkids.org/content/dam/netsmartz/downloadable/tipsheets/sextortion-what-parents-should-know.pdf"/>
              </a:rPr>
              <a:t>NCMEC “Sextortion: What Parents Should Know” Handout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039803" y="3398599"/>
            <a:ext cx="6208395" cy="44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u="sng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hlinkClick r:id="rId6" tooltip="https://www.missingkids.org/content/dam/netsmartz/downloadable/tipsheets/Talking%20to%20Teens%20About%20Sexting.pdf"/>
              </a:rPr>
              <a:t>NCMEC “Talking to Teens About Sexting” Handout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612136" y="4318714"/>
            <a:ext cx="5063728" cy="44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u="sng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hlinkClick r:id="rId7" tooltip="https://www.missingkids.org/content/dam/netsmartz/downloadable/tipsheets/being-a-trusted-adult.pdf"/>
              </a:rPr>
              <a:t>NCMEC “Being a Trusted Adult” Handout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159401" y="5238829"/>
            <a:ext cx="5969198" cy="44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u="sng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hlinkClick r:id="rId8" tooltip="https://connectforfreedom.org/wp-content/uploads/2025/02/Davids-Story-condensed-1.mp4"/>
              </a:rPr>
              <a:t>“David’s Story: A Father’s Nightmare” Recording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830913" y="6158944"/>
            <a:ext cx="4626173" cy="44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u="sng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hlinkClick r:id="rId9" tooltip="https://connectforfreedom.org/wp-content/uploads/2024/05/bark-Tech-Contract.pdf"/>
              </a:rPr>
              <a:t>bark “Family Tech Contract” Handout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935867" y="7079059"/>
            <a:ext cx="4416266" cy="44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u="sng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hlinkClick r:id="rId10" tooltip="https://parents.thorn.org/discussion-guides/"/>
              </a:rPr>
              <a:t>thorn Discussion Guides for Parents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675364" y="7999174"/>
            <a:ext cx="2937272" cy="44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u="sng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hlinkClick r:id="rId11" tooltip="https://support.apple.com/en-us/105121"/>
              </a:rPr>
              <a:t>Apple Parental Controls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986052" y="8919289"/>
            <a:ext cx="4471035" cy="443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u="sng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  <a:hlinkClick r:id="rId12" tooltip="https://families.google/familylink/"/>
              </a:rPr>
              <a:t>Google FamilyLink Parental Controls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436699" cy="10287000"/>
            <a:chOff x="0" y="0"/>
            <a:chExt cx="1168513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68513" cy="2709333"/>
            </a:xfrm>
            <a:custGeom>
              <a:avLst/>
              <a:gdLst/>
              <a:ahLst/>
              <a:cxnLst/>
              <a:rect l="l" t="t" r="r" b="b"/>
              <a:pathLst>
                <a:path w="1168513" h="2709333">
                  <a:moveTo>
                    <a:pt x="0" y="0"/>
                  </a:moveTo>
                  <a:lnTo>
                    <a:pt x="1168513" y="0"/>
                  </a:lnTo>
                  <a:lnTo>
                    <a:pt x="116851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168513" cy="2785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921723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8148627" y="3214183"/>
            <a:ext cx="6549078" cy="6245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</a:pPr>
            <a:r>
              <a:rPr lang="en-US" sz="3500" b="1" i="1" dirty="0">
                <a:solidFill>
                  <a:srgbClr val="0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Elementary School:</a:t>
            </a:r>
            <a:r>
              <a:rPr lang="en-US" sz="35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Personal Safety &amp; Online Safety</a:t>
            </a:r>
          </a:p>
          <a:p>
            <a:pPr algn="l">
              <a:lnSpc>
                <a:spcPts val="4900"/>
              </a:lnSpc>
            </a:pPr>
            <a:endParaRPr lang="en-US" sz="35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4900"/>
              </a:lnSpc>
            </a:pPr>
            <a:r>
              <a:rPr lang="en-US" sz="3500" b="1" i="1" dirty="0">
                <a:solidFill>
                  <a:srgbClr val="0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Middle School:</a:t>
            </a:r>
            <a:r>
              <a:rPr lang="en-US" sz="35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Online Exploitation, Online Safety &amp; Healthy Relationships</a:t>
            </a:r>
          </a:p>
          <a:p>
            <a:pPr algn="l">
              <a:lnSpc>
                <a:spcPts val="4900"/>
              </a:lnSpc>
            </a:pPr>
            <a:endParaRPr lang="en-US" sz="3500" dirty="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4900"/>
              </a:lnSpc>
            </a:pPr>
            <a:r>
              <a:rPr lang="en-US" sz="3500" b="1" i="1" dirty="0">
                <a:solidFill>
                  <a:srgbClr val="000000"/>
                </a:solidFill>
                <a:latin typeface="Calibri (MS) Bold Italics"/>
                <a:ea typeface="Calibri (MS) Bold Italics"/>
                <a:cs typeface="Calibri (MS) Bold Italics"/>
                <a:sym typeface="Calibri (MS) Bold Italics"/>
              </a:rPr>
              <a:t>High School:</a:t>
            </a:r>
            <a:r>
              <a:rPr lang="en-US" sz="35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Online Exploitation, Online Safety, Healthy Relationships &amp; Human Trafficking</a:t>
            </a:r>
          </a:p>
        </p:txBody>
      </p:sp>
      <p:sp>
        <p:nvSpPr>
          <p:cNvPr id="7" name="Freeform 7"/>
          <p:cNvSpPr/>
          <p:nvPr/>
        </p:nvSpPr>
        <p:spPr>
          <a:xfrm>
            <a:off x="15653403" y="5143500"/>
            <a:ext cx="2086702" cy="2772188"/>
          </a:xfrm>
          <a:custGeom>
            <a:avLst/>
            <a:gdLst/>
            <a:ahLst/>
            <a:cxnLst/>
            <a:rect l="l" t="t" r="r" b="b"/>
            <a:pathLst>
              <a:path w="2086702" h="2772188">
                <a:moveTo>
                  <a:pt x="0" y="0"/>
                </a:moveTo>
                <a:lnTo>
                  <a:pt x="2086702" y="0"/>
                </a:lnTo>
                <a:lnTo>
                  <a:pt x="2086702" y="2772188"/>
                </a:lnTo>
                <a:lnTo>
                  <a:pt x="0" y="27721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7192929" y="1172245"/>
            <a:ext cx="8460474" cy="147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Connect for Freedom</a:t>
            </a:r>
          </a:p>
          <a:p>
            <a:pPr algn="ctr">
              <a:lnSpc>
                <a:spcPts val="5599"/>
              </a:lnSpc>
            </a:pPr>
            <a:r>
              <a:rPr lang="en-US" sz="39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K-12 Lesson Plan Breakdown</a:t>
            </a: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540E23-C111-E551-3BCE-C8B52D873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45"/>
    </mc:Choice>
    <mc:Fallback xmlns="">
      <p:transition spd="slow" advTm="24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2500" y="1325648"/>
            <a:ext cx="4686609" cy="712161"/>
            <a:chOff x="0" y="0"/>
            <a:chExt cx="1234333" cy="1875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34333" cy="187565"/>
            </a:xfrm>
            <a:custGeom>
              <a:avLst/>
              <a:gdLst/>
              <a:ahLst/>
              <a:cxnLst/>
              <a:rect l="l" t="t" r="r" b="b"/>
              <a:pathLst>
                <a:path w="1234333" h="187565">
                  <a:moveTo>
                    <a:pt x="0" y="0"/>
                  </a:moveTo>
                  <a:lnTo>
                    <a:pt x="1234333" y="0"/>
                  </a:lnTo>
                  <a:lnTo>
                    <a:pt x="1234333" y="187565"/>
                  </a:lnTo>
                  <a:lnTo>
                    <a:pt x="0" y="187565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234333" cy="263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86190" y="-172820"/>
            <a:ext cx="18630469" cy="1031742"/>
            <a:chOff x="0" y="0"/>
            <a:chExt cx="4906790" cy="27173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06790" cy="271735"/>
            </a:xfrm>
            <a:custGeom>
              <a:avLst/>
              <a:gdLst/>
              <a:ahLst/>
              <a:cxnLst/>
              <a:rect l="l" t="t" r="r" b="b"/>
              <a:pathLst>
                <a:path w="4906790" h="271735">
                  <a:moveTo>
                    <a:pt x="0" y="0"/>
                  </a:moveTo>
                  <a:lnTo>
                    <a:pt x="4906790" y="0"/>
                  </a:lnTo>
                  <a:lnTo>
                    <a:pt x="4906790" y="271735"/>
                  </a:lnTo>
                  <a:lnTo>
                    <a:pt x="0" y="271735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4906790" cy="3479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365332" y="2037809"/>
            <a:ext cx="4944137" cy="2766902"/>
          </a:xfrm>
          <a:custGeom>
            <a:avLst/>
            <a:gdLst/>
            <a:ahLst/>
            <a:cxnLst/>
            <a:rect l="l" t="t" r="r" b="b"/>
            <a:pathLst>
              <a:path w="4944137" h="2766902">
                <a:moveTo>
                  <a:pt x="0" y="0"/>
                </a:moveTo>
                <a:lnTo>
                  <a:pt x="4944137" y="0"/>
                </a:lnTo>
                <a:lnTo>
                  <a:pt x="4944137" y="2766902"/>
                </a:lnTo>
                <a:lnTo>
                  <a:pt x="0" y="27669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65332" y="5561340"/>
            <a:ext cx="4944137" cy="2783901"/>
          </a:xfrm>
          <a:custGeom>
            <a:avLst/>
            <a:gdLst/>
            <a:ahLst/>
            <a:cxnLst/>
            <a:rect l="l" t="t" r="r" b="b"/>
            <a:pathLst>
              <a:path w="4944137" h="2783901">
                <a:moveTo>
                  <a:pt x="0" y="0"/>
                </a:moveTo>
                <a:lnTo>
                  <a:pt x="4944137" y="0"/>
                </a:lnTo>
                <a:lnTo>
                  <a:pt x="4944137" y="2783902"/>
                </a:lnTo>
                <a:lnTo>
                  <a:pt x="0" y="27839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286508" y="2020271"/>
            <a:ext cx="4944137" cy="2801979"/>
          </a:xfrm>
          <a:custGeom>
            <a:avLst/>
            <a:gdLst/>
            <a:ahLst/>
            <a:cxnLst/>
            <a:rect l="l" t="t" r="r" b="b"/>
            <a:pathLst>
              <a:path w="4944137" h="2801979">
                <a:moveTo>
                  <a:pt x="0" y="0"/>
                </a:moveTo>
                <a:lnTo>
                  <a:pt x="4944136" y="0"/>
                </a:lnTo>
                <a:lnTo>
                  <a:pt x="4944136" y="2801978"/>
                </a:lnTo>
                <a:lnTo>
                  <a:pt x="0" y="28019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286508" y="5478985"/>
            <a:ext cx="4944137" cy="2798055"/>
          </a:xfrm>
          <a:custGeom>
            <a:avLst/>
            <a:gdLst/>
            <a:ahLst/>
            <a:cxnLst/>
            <a:rect l="l" t="t" r="r" b="b"/>
            <a:pathLst>
              <a:path w="4944137" h="2798055">
                <a:moveTo>
                  <a:pt x="0" y="0"/>
                </a:moveTo>
                <a:lnTo>
                  <a:pt x="4944136" y="0"/>
                </a:lnTo>
                <a:lnTo>
                  <a:pt x="4944136" y="2798055"/>
                </a:lnTo>
                <a:lnTo>
                  <a:pt x="0" y="27980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6322990" y="2227324"/>
            <a:ext cx="5838390" cy="13921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Grades K-5 Presentation: Be Safer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539095" y="5132338"/>
            <a:ext cx="5660385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999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Grades K-2 Presentation: Be Safer Online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147458" y="7200900"/>
            <a:ext cx="6418257" cy="13921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 dirty="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Grades 3-5 Presentation: Being a Good Digital Citizen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169457" y="-106277"/>
            <a:ext cx="1438288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Elementary School Program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551795" y="3619500"/>
            <a:ext cx="5609585" cy="11182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Personal safety lesson with educational videos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626591" y="6278726"/>
            <a:ext cx="4498610" cy="5411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Digital safety lesson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704196" y="8640926"/>
            <a:ext cx="4343400" cy="5411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0881" lvl="1" indent="-345440" algn="l">
              <a:lnSpc>
                <a:spcPts val="4480"/>
              </a:lnSpc>
              <a:buFont typeface="Arial"/>
              <a:buChar char="•"/>
            </a:pPr>
            <a:r>
              <a:rPr lang="en-US" sz="32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Digital safety lesson</a:t>
            </a:r>
          </a:p>
        </p:txBody>
      </p:sp>
      <p:sp>
        <p:nvSpPr>
          <p:cNvPr id="19" name="Freeform 19"/>
          <p:cNvSpPr/>
          <p:nvPr/>
        </p:nvSpPr>
        <p:spPr>
          <a:xfrm>
            <a:off x="15931248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2191E8DF-EDF6-8F49-6C37-03A70FD7BD48}"/>
              </a:ext>
            </a:extLst>
          </p:cNvPr>
          <p:cNvSpPr txBox="1"/>
          <p:nvPr/>
        </p:nvSpPr>
        <p:spPr>
          <a:xfrm>
            <a:off x="6105904" y="1119706"/>
            <a:ext cx="6526768" cy="765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i="1" dirty="0" err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KidSmartz</a:t>
            </a:r>
            <a:r>
              <a:rPr lang="en-US" sz="3999" i="1" dirty="0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 Lessons from NCMEC</a:t>
            </a:r>
          </a:p>
        </p:txBody>
      </p:sp>
      <p:pic>
        <p:nvPicPr>
          <p:cNvPr id="2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A8C1856-F52D-746A-AD38-A847F73B8E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2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-159501"/>
            <a:ext cx="1828800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KidSmartz “Check First” Video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440746" y="9691559"/>
            <a:ext cx="5406509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6" tooltip="https://www.youtube.com/watch?v=5S8-Evqzn7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https://www.youtube.com/watch?v=5S8-Evqzn7E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037443" y="9422955"/>
            <a:ext cx="2148007" cy="344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Duration: 1:40 minutes</a:t>
            </a:r>
          </a:p>
        </p:txBody>
      </p:sp>
      <p:sp>
        <p:nvSpPr>
          <p:cNvPr id="8" name="Freeform 8"/>
          <p:cNvSpPr/>
          <p:nvPr/>
        </p:nvSpPr>
        <p:spPr>
          <a:xfrm>
            <a:off x="15921723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9"/>
          <p:cNvPicPr>
            <a:picLocks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2105757" y="1197291"/>
            <a:ext cx="14076485" cy="7911842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0EDECAF-0DDF-C326-F7E0-5F772BDA33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71"/>
    </mc:Choice>
    <mc:Fallback xmlns="">
      <p:transition spd="slow" advTm="13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5716553"/>
            <a:ext cx="4283673" cy="1677961"/>
            <a:chOff x="0" y="0"/>
            <a:chExt cx="1128210" cy="4419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28210" cy="441932"/>
            </a:xfrm>
            <a:custGeom>
              <a:avLst/>
              <a:gdLst/>
              <a:ahLst/>
              <a:cxnLst/>
              <a:rect l="l" t="t" r="r" b="b"/>
              <a:pathLst>
                <a:path w="1128210" h="441932">
                  <a:moveTo>
                    <a:pt x="0" y="0"/>
                  </a:moveTo>
                  <a:lnTo>
                    <a:pt x="1128210" y="0"/>
                  </a:lnTo>
                  <a:lnTo>
                    <a:pt x="1128210" y="441932"/>
                  </a:lnTo>
                  <a:lnTo>
                    <a:pt x="0" y="441932"/>
                  </a:lnTo>
                  <a:close/>
                </a:path>
              </a:pathLst>
            </a:custGeom>
            <a:solidFill>
              <a:srgbClr val="9FBED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128210" cy="5181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596662" y="5716553"/>
            <a:ext cx="4283673" cy="1677961"/>
            <a:chOff x="0" y="0"/>
            <a:chExt cx="1128210" cy="4419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28210" cy="441932"/>
            </a:xfrm>
            <a:custGeom>
              <a:avLst/>
              <a:gdLst/>
              <a:ahLst/>
              <a:cxnLst/>
              <a:rect l="l" t="t" r="r" b="b"/>
              <a:pathLst>
                <a:path w="1128210" h="441932">
                  <a:moveTo>
                    <a:pt x="0" y="0"/>
                  </a:moveTo>
                  <a:lnTo>
                    <a:pt x="1128210" y="0"/>
                  </a:lnTo>
                  <a:lnTo>
                    <a:pt x="1128210" y="441932"/>
                  </a:lnTo>
                  <a:lnTo>
                    <a:pt x="0" y="441932"/>
                  </a:lnTo>
                  <a:close/>
                </a:path>
              </a:pathLst>
            </a:custGeom>
            <a:solidFill>
              <a:srgbClr val="FCE88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128210" cy="5181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317427" y="5716553"/>
            <a:ext cx="4283673" cy="1677961"/>
            <a:chOff x="0" y="0"/>
            <a:chExt cx="1128210" cy="44193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28210" cy="441932"/>
            </a:xfrm>
            <a:custGeom>
              <a:avLst/>
              <a:gdLst/>
              <a:ahLst/>
              <a:cxnLst/>
              <a:rect l="l" t="t" r="r" b="b"/>
              <a:pathLst>
                <a:path w="1128210" h="441932">
                  <a:moveTo>
                    <a:pt x="0" y="0"/>
                  </a:moveTo>
                  <a:lnTo>
                    <a:pt x="1128210" y="0"/>
                  </a:lnTo>
                  <a:lnTo>
                    <a:pt x="1128210" y="441932"/>
                  </a:lnTo>
                  <a:lnTo>
                    <a:pt x="0" y="441932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1128210" cy="5181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941286" y="5716553"/>
            <a:ext cx="4283673" cy="1677961"/>
            <a:chOff x="0" y="0"/>
            <a:chExt cx="1128210" cy="44193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28210" cy="441932"/>
            </a:xfrm>
            <a:custGeom>
              <a:avLst/>
              <a:gdLst/>
              <a:ahLst/>
              <a:cxnLst/>
              <a:rect l="l" t="t" r="r" b="b"/>
              <a:pathLst>
                <a:path w="1128210" h="441932">
                  <a:moveTo>
                    <a:pt x="0" y="0"/>
                  </a:moveTo>
                  <a:lnTo>
                    <a:pt x="1128210" y="0"/>
                  </a:lnTo>
                  <a:lnTo>
                    <a:pt x="1128210" y="441932"/>
                  </a:lnTo>
                  <a:lnTo>
                    <a:pt x="0" y="441932"/>
                  </a:lnTo>
                  <a:close/>
                </a:path>
              </a:pathLst>
            </a:custGeom>
            <a:solidFill>
              <a:srgbClr val="3979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76200"/>
              <a:ext cx="1128210" cy="5181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0" y="2525281"/>
            <a:ext cx="4283673" cy="2688005"/>
          </a:xfrm>
          <a:custGeom>
            <a:avLst/>
            <a:gdLst/>
            <a:ahLst/>
            <a:cxnLst/>
            <a:rect l="l" t="t" r="r" b="b"/>
            <a:pathLst>
              <a:path w="4283673" h="2688005">
                <a:moveTo>
                  <a:pt x="0" y="0"/>
                </a:moveTo>
                <a:lnTo>
                  <a:pt x="4283673" y="0"/>
                </a:lnTo>
                <a:lnTo>
                  <a:pt x="4283673" y="2688005"/>
                </a:lnTo>
                <a:lnTo>
                  <a:pt x="0" y="26880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9317427" y="2525281"/>
            <a:ext cx="4283673" cy="2774914"/>
          </a:xfrm>
          <a:custGeom>
            <a:avLst/>
            <a:gdLst/>
            <a:ahLst/>
            <a:cxnLst/>
            <a:rect l="l" t="t" r="r" b="b"/>
            <a:pathLst>
              <a:path w="4283673" h="2774914">
                <a:moveTo>
                  <a:pt x="0" y="0"/>
                </a:moveTo>
                <a:lnTo>
                  <a:pt x="4283673" y="0"/>
                </a:lnTo>
                <a:lnTo>
                  <a:pt x="4283673" y="2774914"/>
                </a:lnTo>
                <a:lnTo>
                  <a:pt x="0" y="27749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44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596662" y="2488681"/>
            <a:ext cx="4406440" cy="2761205"/>
          </a:xfrm>
          <a:custGeom>
            <a:avLst/>
            <a:gdLst/>
            <a:ahLst/>
            <a:cxnLst/>
            <a:rect l="l" t="t" r="r" b="b"/>
            <a:pathLst>
              <a:path w="4406440" h="2761205">
                <a:moveTo>
                  <a:pt x="0" y="0"/>
                </a:moveTo>
                <a:lnTo>
                  <a:pt x="4406440" y="0"/>
                </a:lnTo>
                <a:lnTo>
                  <a:pt x="4406440" y="2761205"/>
                </a:lnTo>
                <a:lnTo>
                  <a:pt x="0" y="27612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721" r="-118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-29910" y="5743369"/>
            <a:ext cx="4283673" cy="1519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Online Safety &amp; Understanding Online Enticement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-55167" y="2248347"/>
            <a:ext cx="148435" cy="6003077"/>
            <a:chOff x="0" y="0"/>
            <a:chExt cx="39094" cy="158105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9094" cy="1581057"/>
            </a:xfrm>
            <a:custGeom>
              <a:avLst/>
              <a:gdLst/>
              <a:ahLst/>
              <a:cxnLst/>
              <a:rect l="l" t="t" r="r" b="b"/>
              <a:pathLst>
                <a:path w="39094" h="1581057">
                  <a:moveTo>
                    <a:pt x="0" y="0"/>
                  </a:moveTo>
                  <a:lnTo>
                    <a:pt x="39094" y="0"/>
                  </a:lnTo>
                  <a:lnTo>
                    <a:pt x="39094" y="1581057"/>
                  </a:lnTo>
                  <a:lnTo>
                    <a:pt x="0" y="1581057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39094" cy="16572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3936244" y="2525281"/>
            <a:ext cx="4172803" cy="2774914"/>
          </a:xfrm>
          <a:custGeom>
            <a:avLst/>
            <a:gdLst/>
            <a:ahLst/>
            <a:cxnLst/>
            <a:rect l="l" t="t" r="r" b="b"/>
            <a:pathLst>
              <a:path w="4172803" h="2774914">
                <a:moveTo>
                  <a:pt x="0" y="0"/>
                </a:moveTo>
                <a:lnTo>
                  <a:pt x="4172804" y="0"/>
                </a:lnTo>
                <a:lnTo>
                  <a:pt x="4172804" y="2774914"/>
                </a:lnTo>
                <a:lnTo>
                  <a:pt x="0" y="27749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5921723" y="9447501"/>
            <a:ext cx="2366277" cy="834273"/>
          </a:xfrm>
          <a:custGeom>
            <a:avLst/>
            <a:gdLst/>
            <a:ahLst/>
            <a:cxnLst/>
            <a:rect l="l" t="t" r="r" b="b"/>
            <a:pathLst>
              <a:path w="2366277" h="834273">
                <a:moveTo>
                  <a:pt x="0" y="0"/>
                </a:moveTo>
                <a:lnTo>
                  <a:pt x="2366277" y="0"/>
                </a:lnTo>
                <a:lnTo>
                  <a:pt x="2366277" y="834273"/>
                </a:lnTo>
                <a:lnTo>
                  <a:pt x="0" y="8342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1273" t="-149224" r="-124013" b="-6141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4638992" y="2525281"/>
            <a:ext cx="4321781" cy="2724605"/>
          </a:xfrm>
          <a:custGeom>
            <a:avLst/>
            <a:gdLst/>
            <a:ahLst/>
            <a:cxnLst/>
            <a:rect l="l" t="t" r="r" b="b"/>
            <a:pathLst>
              <a:path w="4321781" h="2724605">
                <a:moveTo>
                  <a:pt x="0" y="0"/>
                </a:moveTo>
                <a:lnTo>
                  <a:pt x="4321781" y="0"/>
                </a:lnTo>
                <a:lnTo>
                  <a:pt x="4321781" y="2724605"/>
                </a:lnTo>
                <a:lnTo>
                  <a:pt x="0" y="27246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1672" r="-40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4610421" y="5991019"/>
            <a:ext cx="4283673" cy="1024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FEFEF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Sextortion &amp; Understanding Offender Tactics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903879" y="-49810"/>
            <a:ext cx="10827097" cy="842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Middle School Program - 6th Grade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941286" y="5991093"/>
            <a:ext cx="4267895" cy="1024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Healthy Relationships &amp; How to Cultivate Them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346002" y="5991019"/>
            <a:ext cx="4283673" cy="1024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Protecting Yourself from Online Predators</a:t>
            </a:r>
          </a:p>
        </p:txBody>
      </p:sp>
      <p:pic>
        <p:nvPicPr>
          <p:cNvPr id="3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2C36FEE-12F5-760A-96EC-C3EAFDA6A9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8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25822</TotalTime>
  <Words>2005</Words>
  <Application>Microsoft Office PowerPoint</Application>
  <PresentationFormat>Custom</PresentationFormat>
  <Paragraphs>361</Paragraphs>
  <Slides>55</Slides>
  <Notes>50</Notes>
  <HiddenSlides>0</HiddenSlides>
  <MMClips>58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2" baseType="lpstr">
      <vt:lpstr>Calibri (MS) Italics</vt:lpstr>
      <vt:lpstr>Calibri (MS) Bold Italics</vt:lpstr>
      <vt:lpstr>Calibri (MS)</vt:lpstr>
      <vt:lpstr>Arial</vt:lpstr>
      <vt:lpstr>Calibri (MS)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Parent/Caregiver Presentation</dc:title>
  <dc:creator>Megan Wilson</dc:creator>
  <cp:lastModifiedBy>Megan Wilson</cp:lastModifiedBy>
  <cp:revision>4</cp:revision>
  <dcterms:created xsi:type="dcterms:W3CDTF">2006-08-16T00:00:00Z</dcterms:created>
  <dcterms:modified xsi:type="dcterms:W3CDTF">2026-02-11T14:45:51Z</dcterms:modified>
  <dc:identifier>DAGgsYJjCzk</dc:identifier>
</cp:coreProperties>
</file>