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MS)" panose="020B0604020202020204" charset="0"/>
      <p:regular r:id="rId23"/>
    </p:embeddedFont>
    <p:embeddedFont>
      <p:font typeface="Calibri (MS) Bold" panose="020B0604020202020204" charset="0"/>
      <p:regular r:id="rId24"/>
    </p:embeddedFont>
    <p:embeddedFont>
      <p:font typeface="Calibri (MS) Bold Italics" panose="020B0604020202020204" charset="0"/>
      <p:regular r:id="rId25"/>
    </p:embeddedFont>
    <p:embeddedFont>
      <p:font typeface="Calibri (MS) Italics"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C9463-9241-48AD-AB7B-74927240F9E4}" v="2" dt="2025-11-24T20:55:01.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2-02T20:37:36.964" v="83" actId="20577"/>
      <pc:docMkLst>
        <pc:docMk/>
      </pc:docMkLst>
      <pc:sldChg chg="modSp mod">
        <pc:chgData name="Megan Wilson" userId="4833c330-bb21-4a51-b524-eef8b134b0b1" providerId="ADAL" clId="{17E34592-B103-4D32-8966-D1DE2E1B8692}" dt="2025-11-24T20:53:23.012" v="4" actId="1036"/>
        <pc:sldMkLst>
          <pc:docMk/>
          <pc:sldMk cId="0" sldId="257"/>
        </pc:sldMkLst>
        <pc:spChg chg="mod">
          <ac:chgData name="Megan Wilson" userId="4833c330-bb21-4a51-b524-eef8b134b0b1" providerId="ADAL" clId="{17E34592-B103-4D32-8966-D1DE2E1B8692}" dt="2025-11-24T20:53:23.012" v="4" actId="1036"/>
          <ac:spMkLst>
            <pc:docMk/>
            <pc:sldMk cId="0" sldId="257"/>
            <ac:spMk id="6" creationId="{00000000-0000-0000-0000-000000000000}"/>
          </ac:spMkLst>
        </pc:spChg>
      </pc:sldChg>
      <pc:sldChg chg="modSp mod">
        <pc:chgData name="Megan Wilson" userId="4833c330-bb21-4a51-b524-eef8b134b0b1" providerId="ADAL" clId="{17E34592-B103-4D32-8966-D1DE2E1B8692}" dt="2025-11-24T20:53:31.552" v="6" actId="1036"/>
        <pc:sldMkLst>
          <pc:docMk/>
          <pc:sldMk cId="0" sldId="259"/>
        </pc:sldMkLst>
        <pc:spChg chg="mod">
          <ac:chgData name="Megan Wilson" userId="4833c330-bb21-4a51-b524-eef8b134b0b1" providerId="ADAL" clId="{17E34592-B103-4D32-8966-D1DE2E1B8692}" dt="2025-11-24T20:53:31.552" v="6" actId="1036"/>
          <ac:spMkLst>
            <pc:docMk/>
            <pc:sldMk cId="0" sldId="259"/>
            <ac:spMk id="6" creationId="{00000000-0000-0000-0000-000000000000}"/>
          </ac:spMkLst>
        </pc:spChg>
      </pc:sldChg>
      <pc:sldChg chg="modSp mod">
        <pc:chgData name="Megan Wilson" userId="4833c330-bb21-4a51-b524-eef8b134b0b1" providerId="ADAL" clId="{17E34592-B103-4D32-8966-D1DE2E1B8692}" dt="2025-11-24T20:53:40.711" v="9" actId="1036"/>
        <pc:sldMkLst>
          <pc:docMk/>
          <pc:sldMk cId="0" sldId="260"/>
        </pc:sldMkLst>
        <pc:spChg chg="mod">
          <ac:chgData name="Megan Wilson" userId="4833c330-bb21-4a51-b524-eef8b134b0b1" providerId="ADAL" clId="{17E34592-B103-4D32-8966-D1DE2E1B8692}" dt="2025-11-24T20:53:40.711" v="9" actId="1036"/>
          <ac:spMkLst>
            <pc:docMk/>
            <pc:sldMk cId="0" sldId="260"/>
            <ac:spMk id="5" creationId="{00000000-0000-0000-0000-000000000000}"/>
          </ac:spMkLst>
        </pc:spChg>
        <pc:spChg chg="mod">
          <ac:chgData name="Megan Wilson" userId="4833c330-bb21-4a51-b524-eef8b134b0b1" providerId="ADAL" clId="{17E34592-B103-4D32-8966-D1DE2E1B8692}" dt="2025-11-24T20:53:36.927" v="7" actId="14100"/>
          <ac:spMkLst>
            <pc:docMk/>
            <pc:sldMk cId="0" sldId="260"/>
            <ac:spMk id="10" creationId="{00000000-0000-0000-0000-000000000000}"/>
          </ac:spMkLst>
        </pc:spChg>
      </pc:sldChg>
      <pc:sldChg chg="modSp mod">
        <pc:chgData name="Megan Wilson" userId="4833c330-bb21-4a51-b524-eef8b134b0b1" providerId="ADAL" clId="{17E34592-B103-4D32-8966-D1DE2E1B8692}" dt="2025-11-24T20:53:45.722" v="11" actId="1036"/>
        <pc:sldMkLst>
          <pc:docMk/>
          <pc:sldMk cId="0" sldId="261"/>
        </pc:sldMkLst>
        <pc:spChg chg="mod">
          <ac:chgData name="Megan Wilson" userId="4833c330-bb21-4a51-b524-eef8b134b0b1" providerId="ADAL" clId="{17E34592-B103-4D32-8966-D1DE2E1B8692}" dt="2025-11-24T20:53:45.722" v="11" actId="1036"/>
          <ac:spMkLst>
            <pc:docMk/>
            <pc:sldMk cId="0" sldId="261"/>
            <ac:spMk id="5" creationId="{00000000-0000-0000-0000-000000000000}"/>
          </ac:spMkLst>
        </pc:spChg>
      </pc:sldChg>
      <pc:sldChg chg="modSp mod">
        <pc:chgData name="Megan Wilson" userId="4833c330-bb21-4a51-b524-eef8b134b0b1" providerId="ADAL" clId="{17E34592-B103-4D32-8966-D1DE2E1B8692}" dt="2025-11-24T20:53:51.672" v="14" actId="1035"/>
        <pc:sldMkLst>
          <pc:docMk/>
          <pc:sldMk cId="0" sldId="262"/>
        </pc:sldMkLst>
        <pc:spChg chg="mod">
          <ac:chgData name="Megan Wilson" userId="4833c330-bb21-4a51-b524-eef8b134b0b1" providerId="ADAL" clId="{17E34592-B103-4D32-8966-D1DE2E1B8692}" dt="2025-11-24T20:53:51.672" v="14" actId="1035"/>
          <ac:spMkLst>
            <pc:docMk/>
            <pc:sldMk cId="0" sldId="262"/>
            <ac:spMk id="5" creationId="{00000000-0000-0000-0000-000000000000}"/>
          </ac:spMkLst>
        </pc:spChg>
      </pc:sldChg>
      <pc:sldChg chg="addSp delSp modSp mod modAnim">
        <pc:chgData name="Megan Wilson" userId="4833c330-bb21-4a51-b524-eef8b134b0b1" providerId="ADAL" clId="{17E34592-B103-4D32-8966-D1DE2E1B8692}" dt="2025-11-24T20:54:27.345" v="23" actId="1076"/>
        <pc:sldMkLst>
          <pc:docMk/>
          <pc:sldMk cId="0" sldId="263"/>
        </pc:sldMkLst>
        <pc:spChg chg="mod">
          <ac:chgData name="Megan Wilson" userId="4833c330-bb21-4a51-b524-eef8b134b0b1" providerId="ADAL" clId="{17E34592-B103-4D32-8966-D1DE2E1B8692}" dt="2025-11-24T20:53:56.992" v="18" actId="1036"/>
          <ac:spMkLst>
            <pc:docMk/>
            <pc:sldMk cId="0" sldId="263"/>
            <ac:spMk id="4" creationId="{00000000-0000-0000-0000-000000000000}"/>
          </ac:spMkLst>
        </pc:spChg>
        <pc:picChg chg="add mod">
          <ac:chgData name="Megan Wilson" userId="4833c330-bb21-4a51-b524-eef8b134b0b1" providerId="ADAL" clId="{17E34592-B103-4D32-8966-D1DE2E1B8692}" dt="2025-11-24T20:54:27.345" v="23" actId="1076"/>
          <ac:picMkLst>
            <pc:docMk/>
            <pc:sldMk cId="0" sldId="263"/>
            <ac:picMk id="8" creationId="{A8C6A4C8-B0FE-7061-B186-9D4F44B11B34}"/>
          </ac:picMkLst>
        </pc:picChg>
      </pc:sldChg>
      <pc:sldChg chg="modSp mod">
        <pc:chgData name="Megan Wilson" userId="4833c330-bb21-4a51-b524-eef8b134b0b1" providerId="ADAL" clId="{17E34592-B103-4D32-8966-D1DE2E1B8692}" dt="2025-11-24T20:54:37.070" v="26" actId="1036"/>
        <pc:sldMkLst>
          <pc:docMk/>
          <pc:sldMk cId="0" sldId="265"/>
        </pc:sldMkLst>
        <pc:spChg chg="mod">
          <ac:chgData name="Megan Wilson" userId="4833c330-bb21-4a51-b524-eef8b134b0b1" providerId="ADAL" clId="{17E34592-B103-4D32-8966-D1DE2E1B8692}" dt="2025-11-24T20:54:37.070" v="26" actId="1036"/>
          <ac:spMkLst>
            <pc:docMk/>
            <pc:sldMk cId="0" sldId="265"/>
            <ac:spMk id="6" creationId="{00000000-0000-0000-0000-000000000000}"/>
          </ac:spMkLst>
        </pc:spChg>
        <pc:spChg chg="mod">
          <ac:chgData name="Megan Wilson" userId="4833c330-bb21-4a51-b524-eef8b134b0b1" providerId="ADAL" clId="{17E34592-B103-4D32-8966-D1DE2E1B8692}" dt="2025-11-24T20:54:34.154" v="24" actId="14100"/>
          <ac:spMkLst>
            <pc:docMk/>
            <pc:sldMk cId="0" sldId="265"/>
            <ac:spMk id="11" creationId="{00000000-0000-0000-0000-000000000000}"/>
          </ac:spMkLst>
        </pc:spChg>
      </pc:sldChg>
      <pc:sldChg chg="addSp delSp modSp mod modAnim">
        <pc:chgData name="Megan Wilson" userId="4833c330-bb21-4a51-b524-eef8b134b0b1" providerId="ADAL" clId="{17E34592-B103-4D32-8966-D1DE2E1B8692}" dt="2025-11-24T20:55:09.047" v="31" actId="1076"/>
        <pc:sldMkLst>
          <pc:docMk/>
          <pc:sldMk cId="0" sldId="267"/>
        </pc:sldMkLst>
        <pc:picChg chg="add mod">
          <ac:chgData name="Megan Wilson" userId="4833c330-bb21-4a51-b524-eef8b134b0b1" providerId="ADAL" clId="{17E34592-B103-4D32-8966-D1DE2E1B8692}" dt="2025-11-24T20:55:09.047" v="31" actId="1076"/>
          <ac:picMkLst>
            <pc:docMk/>
            <pc:sldMk cId="0" sldId="267"/>
            <ac:picMk id="9" creationId="{0336E3DE-1E73-7C8C-DD35-AA9E4E4A6A31}"/>
          </ac:picMkLst>
        </pc:picChg>
      </pc:sldChg>
      <pc:sldChg chg="modSp mod">
        <pc:chgData name="Megan Wilson" userId="4833c330-bb21-4a51-b524-eef8b134b0b1" providerId="ADAL" clId="{17E34592-B103-4D32-8966-D1DE2E1B8692}" dt="2025-11-24T20:55:16.338" v="33" actId="1036"/>
        <pc:sldMkLst>
          <pc:docMk/>
          <pc:sldMk cId="0" sldId="269"/>
        </pc:sldMkLst>
        <pc:spChg chg="mod">
          <ac:chgData name="Megan Wilson" userId="4833c330-bb21-4a51-b524-eef8b134b0b1" providerId="ADAL" clId="{17E34592-B103-4D32-8966-D1DE2E1B8692}" dt="2025-11-24T20:55:16.338" v="33" actId="1036"/>
          <ac:spMkLst>
            <pc:docMk/>
            <pc:sldMk cId="0" sldId="269"/>
            <ac:spMk id="6" creationId="{00000000-0000-0000-0000-000000000000}"/>
          </ac:spMkLst>
        </pc:spChg>
      </pc:sldChg>
      <pc:sldChg chg="modSp mod">
        <pc:chgData name="Megan Wilson" userId="4833c330-bb21-4a51-b524-eef8b134b0b1" providerId="ADAL" clId="{17E34592-B103-4D32-8966-D1DE2E1B8692}" dt="2025-12-02T20:37:32.717" v="63" actId="20577"/>
        <pc:sldMkLst>
          <pc:docMk/>
          <pc:sldMk cId="0" sldId="270"/>
        </pc:sldMkLst>
        <pc:spChg chg="mod">
          <ac:chgData name="Megan Wilson" userId="4833c330-bb21-4a51-b524-eef8b134b0b1" providerId="ADAL" clId="{17E34592-B103-4D32-8966-D1DE2E1B8692}" dt="2025-11-24T20:55:19.947" v="35" actId="1036"/>
          <ac:spMkLst>
            <pc:docMk/>
            <pc:sldMk cId="0" sldId="270"/>
            <ac:spMk id="5" creationId="{00000000-0000-0000-0000-000000000000}"/>
          </ac:spMkLst>
        </pc:spChg>
        <pc:spChg chg="mod">
          <ac:chgData name="Megan Wilson" userId="4833c330-bb21-4a51-b524-eef8b134b0b1" providerId="ADAL" clId="{17E34592-B103-4D32-8966-D1DE2E1B8692}" dt="2025-12-02T20:37:32.717" v="63" actId="20577"/>
          <ac:spMkLst>
            <pc:docMk/>
            <pc:sldMk cId="0" sldId="270"/>
            <ac:spMk id="6" creationId="{00000000-0000-0000-0000-000000000000}"/>
          </ac:spMkLst>
        </pc:spChg>
      </pc:sldChg>
      <pc:sldChg chg="modSp mod">
        <pc:chgData name="Megan Wilson" userId="4833c330-bb21-4a51-b524-eef8b134b0b1" providerId="ADAL" clId="{17E34592-B103-4D32-8966-D1DE2E1B8692}" dt="2025-12-02T20:37:36.964" v="83" actId="20577"/>
        <pc:sldMkLst>
          <pc:docMk/>
          <pc:sldMk cId="0" sldId="274"/>
        </pc:sldMkLst>
        <pc:spChg chg="mod">
          <ac:chgData name="Megan Wilson" userId="4833c330-bb21-4a51-b524-eef8b134b0b1" providerId="ADAL" clId="{17E34592-B103-4D32-8966-D1DE2E1B8692}" dt="2025-11-24T20:55:38.663" v="39" actId="207"/>
          <ac:spMkLst>
            <pc:docMk/>
            <pc:sldMk cId="0" sldId="274"/>
            <ac:spMk id="3" creationId="{00000000-0000-0000-0000-000000000000}"/>
          </ac:spMkLst>
        </pc:spChg>
        <pc:spChg chg="mod">
          <ac:chgData name="Megan Wilson" userId="4833c330-bb21-4a51-b524-eef8b134b0b1" providerId="ADAL" clId="{17E34592-B103-4D32-8966-D1DE2E1B8692}" dt="2025-11-24T20:55:36.399" v="38" actId="207"/>
          <ac:spMkLst>
            <pc:docMk/>
            <pc:sldMk cId="0" sldId="274"/>
            <ac:spMk id="4" creationId="{00000000-0000-0000-0000-000000000000}"/>
          </ac:spMkLst>
        </pc:spChg>
        <pc:spChg chg="mod">
          <ac:chgData name="Megan Wilson" userId="4833c330-bb21-4a51-b524-eef8b134b0b1" providerId="ADAL" clId="{17E34592-B103-4D32-8966-D1DE2E1B8692}" dt="2025-12-02T20:37:36.964" v="83" actId="20577"/>
          <ac:spMkLst>
            <pc:docMk/>
            <pc:sldMk cId="0" sldId="274"/>
            <ac:spMk id="5" creationId="{00000000-0000-0000-0000-000000000000}"/>
          </ac:spMkLst>
        </pc:spChg>
        <pc:spChg chg="mod">
          <ac:chgData name="Megan Wilson" userId="4833c330-bb21-4a51-b524-eef8b134b0b1" providerId="ADAL" clId="{17E34592-B103-4D32-8966-D1DE2E1B8692}" dt="2025-11-24T20:55:34.096" v="37" actId="207"/>
          <ac:spMkLst>
            <pc:docMk/>
            <pc:sldMk cId="0" sldId="274"/>
            <ac:spMk id="6" creationId="{00000000-0000-0000-0000-000000000000}"/>
          </ac:spMkLst>
        </pc:spChg>
      </pc:sldChg>
      <pc:sldChg chg="modSp mod">
        <pc:chgData name="Megan Wilson" userId="4833c330-bb21-4a51-b524-eef8b134b0b1" providerId="ADAL" clId="{17E34592-B103-4D32-8966-D1DE2E1B8692}" dt="2025-11-24T20:55:51.916" v="43" actId="1076"/>
        <pc:sldMkLst>
          <pc:docMk/>
          <pc:sldMk cId="0" sldId="275"/>
        </pc:sldMkLst>
        <pc:spChg chg="mod">
          <ac:chgData name="Megan Wilson" userId="4833c330-bb21-4a51-b524-eef8b134b0b1" providerId="ADAL" clId="{17E34592-B103-4D32-8966-D1DE2E1B8692}" dt="2025-11-24T20:55:45.055" v="41" actId="1036"/>
          <ac:spMkLst>
            <pc:docMk/>
            <pc:sldMk cId="0" sldId="275"/>
            <ac:spMk id="8" creationId="{00000000-0000-0000-0000-000000000000}"/>
          </ac:spMkLst>
        </pc:spChg>
        <pc:spChg chg="mod">
          <ac:chgData name="Megan Wilson" userId="4833c330-bb21-4a51-b524-eef8b134b0b1" providerId="ADAL" clId="{17E34592-B103-4D32-8966-D1DE2E1B8692}" dt="2025-11-24T20:55:51.916" v="43" actId="1076"/>
          <ac:spMkLst>
            <pc:docMk/>
            <pc:sldMk cId="0" sldId="275"/>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iBvD3sACS4o?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playfactile.com/jeopardy-game/m5fhrlq25q"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iBvD3sACS4o" TargetMode="External"/><Relationship Id="rId2" Type="http://schemas.openxmlformats.org/officeDocument/2006/relationships/hyperlink" Target="https://rhntc.org/sites/default/files/resources/rhntc_hlthy_rlshp_wheel_spectrum_10-13-2022.pdf" TargetMode="External"/><Relationship Id="rId1" Type="http://schemas.openxmlformats.org/officeDocument/2006/relationships/slideLayout" Target="../slideLayouts/slideLayout7.xml"/><Relationship Id="rId5" Type="http://schemas.openxmlformats.org/officeDocument/2006/relationships/hyperlink" Target="https://www.youtube.com/watch?v=ELLaMPiPqPM" TargetMode="External"/><Relationship Id="rId4" Type="http://schemas.openxmlformats.org/officeDocument/2006/relationships/hyperlink" Target="https://www.playfactile.com/jeopardy-game/m5fhrlq25q"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ELLaMPiPqPM?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Relationship Standards &amp; Setting Boundaries</a:t>
            </a:r>
          </a:p>
        </p:txBody>
      </p:sp>
      <p:sp>
        <p:nvSpPr>
          <p:cNvPr id="9" name="TextBox 9"/>
          <p:cNvSpPr txBox="1"/>
          <p:nvPr/>
        </p:nvSpPr>
        <p:spPr>
          <a:xfrm>
            <a:off x="5608017" y="4889856"/>
            <a:ext cx="749391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9</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31182" y="2820963"/>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Setting Boundaries for Dating</a:t>
            </a:r>
          </a:p>
        </p:txBody>
      </p:sp>
      <p:sp>
        <p:nvSpPr>
          <p:cNvPr id="7" name="TextBox 7"/>
          <p:cNvSpPr txBox="1"/>
          <p:nvPr/>
        </p:nvSpPr>
        <p:spPr>
          <a:xfrm>
            <a:off x="2629041" y="1449363"/>
            <a:ext cx="13029919" cy="5810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Setting boundaries for dating is important to having a healthy relationship.</a:t>
            </a:r>
          </a:p>
        </p:txBody>
      </p:sp>
      <p:sp>
        <p:nvSpPr>
          <p:cNvPr id="8" name="TextBox 8"/>
          <p:cNvSpPr txBox="1"/>
          <p:nvPr/>
        </p:nvSpPr>
        <p:spPr>
          <a:xfrm>
            <a:off x="9906906" y="7067164"/>
            <a:ext cx="7352394" cy="21812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Know when to walk away</a:t>
            </a:r>
            <a:r>
              <a:rPr lang="en-US" sz="3000">
                <a:solidFill>
                  <a:srgbClr val="000000"/>
                </a:solidFill>
                <a:latin typeface="Calibri (MS)"/>
                <a:ea typeface="Calibri (MS)"/>
                <a:cs typeface="Calibri (MS)"/>
                <a:sym typeface="Calibri (MS)"/>
              </a:rPr>
              <a:t>. Keeping yourself safe is the most important thing you can do for yourself. Do not ever stay with someone who makes you feel unsafe or uncomfortable.</a:t>
            </a:r>
          </a:p>
        </p:txBody>
      </p:sp>
      <p:sp>
        <p:nvSpPr>
          <p:cNvPr id="9" name="TextBox 9"/>
          <p:cNvSpPr txBox="1"/>
          <p:nvPr/>
        </p:nvSpPr>
        <p:spPr>
          <a:xfrm>
            <a:off x="10216078" y="4581139"/>
            <a:ext cx="6752787" cy="21812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Know your expectations</a:t>
            </a:r>
            <a:r>
              <a:rPr lang="en-US" sz="3000">
                <a:solidFill>
                  <a:srgbClr val="000000"/>
                </a:solidFill>
                <a:latin typeface="Calibri (MS)"/>
                <a:ea typeface="Calibri (MS)"/>
                <a:cs typeface="Calibri (MS)"/>
                <a:sym typeface="Calibri (MS)"/>
              </a:rPr>
              <a:t>. Being aware of what is unacceptable behavior in a relationship will help you walk away from an unhealthy relationship.</a:t>
            </a:r>
          </a:p>
        </p:txBody>
      </p:sp>
      <p:sp>
        <p:nvSpPr>
          <p:cNvPr id="10" name="TextBox 10"/>
          <p:cNvSpPr txBox="1"/>
          <p:nvPr/>
        </p:nvSpPr>
        <p:spPr>
          <a:xfrm>
            <a:off x="9925644" y="2631711"/>
            <a:ext cx="7333656" cy="16478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Know yourself</a:t>
            </a:r>
            <a:r>
              <a:rPr lang="en-US" sz="3000">
                <a:solidFill>
                  <a:srgbClr val="000000"/>
                </a:solidFill>
                <a:latin typeface="Calibri (MS)"/>
                <a:ea typeface="Calibri (MS)"/>
                <a:cs typeface="Calibri (MS)"/>
                <a:sym typeface="Calibri (MS)"/>
              </a:rPr>
              <a:t>. Having self-worth and confidence will help you walk away from any relationship that does not serve you.</a:t>
            </a:r>
          </a:p>
        </p:txBody>
      </p:sp>
      <p:sp>
        <p:nvSpPr>
          <p:cNvPr id="11" name="TextBox 11"/>
          <p:cNvSpPr txBox="1"/>
          <p:nvPr/>
        </p:nvSpPr>
        <p:spPr>
          <a:xfrm>
            <a:off x="6572823" y="9715500"/>
            <a:ext cx="4704777" cy="30136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Calibri (MS)"/>
                <a:ea typeface="Calibri (MS)"/>
                <a:cs typeface="Calibri (MS)"/>
                <a:sym typeface="Calibri (MS)"/>
              </a:rPr>
              <a:t>Source: https://www.missingkids.org/education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51030" y="3257009"/>
            <a:ext cx="4363112" cy="3424808"/>
          </a:xfrm>
          <a:custGeom>
            <a:avLst/>
            <a:gdLst/>
            <a:ahLst/>
            <a:cxnLst/>
            <a:rect l="l" t="t" r="r" b="b"/>
            <a:pathLst>
              <a:path w="4363112" h="3424808">
                <a:moveTo>
                  <a:pt x="0" y="0"/>
                </a:moveTo>
                <a:lnTo>
                  <a:pt x="4363112" y="0"/>
                </a:lnTo>
                <a:lnTo>
                  <a:pt x="4363112" y="3424808"/>
                </a:lnTo>
                <a:lnTo>
                  <a:pt x="0" y="3424808"/>
                </a:lnTo>
                <a:lnTo>
                  <a:pt x="0" y="0"/>
                </a:lnTo>
                <a:close/>
              </a:path>
            </a:pathLst>
          </a:custGeom>
          <a:blipFill>
            <a:blip r:embed="rId2"/>
            <a:stretch>
              <a:fillRect/>
            </a:stretch>
          </a:blipFill>
        </p:spPr>
        <p:txBody>
          <a:bodyPr/>
          <a:lstStyle/>
          <a:p>
            <a:endParaRPr lang="en-US"/>
          </a:p>
        </p:txBody>
      </p:sp>
      <p:sp>
        <p:nvSpPr>
          <p:cNvPr id="9" name="Freeform 9"/>
          <p:cNvSpPr/>
          <p:nvPr/>
        </p:nvSpPr>
        <p:spPr>
          <a:xfrm>
            <a:off x="12738899" y="3435426"/>
            <a:ext cx="5454176" cy="3067974"/>
          </a:xfrm>
          <a:custGeom>
            <a:avLst/>
            <a:gdLst/>
            <a:ahLst/>
            <a:cxnLst/>
            <a:rect l="l" t="t" r="r" b="b"/>
            <a:pathLst>
              <a:path w="5454176" h="3067974">
                <a:moveTo>
                  <a:pt x="0" y="0"/>
                </a:moveTo>
                <a:lnTo>
                  <a:pt x="5454176" y="0"/>
                </a:lnTo>
                <a:lnTo>
                  <a:pt x="5454176" y="3067974"/>
                </a:lnTo>
                <a:lnTo>
                  <a:pt x="0" y="3067974"/>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0" y="-150194"/>
            <a:ext cx="18288000"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Consent</a:t>
            </a:r>
          </a:p>
        </p:txBody>
      </p:sp>
      <p:sp>
        <p:nvSpPr>
          <p:cNvPr id="11" name="TextBox 11"/>
          <p:cNvSpPr txBox="1"/>
          <p:nvPr/>
        </p:nvSpPr>
        <p:spPr>
          <a:xfrm>
            <a:off x="5549101" y="9858375"/>
            <a:ext cx="7189798"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https://rainn.org/articles/what-is-consent</a:t>
            </a:r>
          </a:p>
        </p:txBody>
      </p:sp>
      <p:sp>
        <p:nvSpPr>
          <p:cNvPr id="12" name="TextBox 12"/>
          <p:cNvSpPr txBox="1"/>
          <p:nvPr/>
        </p:nvSpPr>
        <p:spPr>
          <a:xfrm>
            <a:off x="4073583" y="1685384"/>
            <a:ext cx="10140834"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Consent </a:t>
            </a:r>
            <a:r>
              <a:rPr lang="en-US" sz="3000">
                <a:solidFill>
                  <a:srgbClr val="000000"/>
                </a:solidFill>
                <a:latin typeface="Calibri (MS)"/>
                <a:ea typeface="Calibri (MS)"/>
                <a:cs typeface="Calibri (MS)"/>
                <a:sym typeface="Calibri (MS)"/>
              </a:rPr>
              <a:t>is when two people agree to engage in a sexual act.</a:t>
            </a:r>
          </a:p>
        </p:txBody>
      </p:sp>
      <p:sp>
        <p:nvSpPr>
          <p:cNvPr id="13" name="TextBox 13"/>
          <p:cNvSpPr txBox="1"/>
          <p:nvPr/>
        </p:nvSpPr>
        <p:spPr>
          <a:xfrm>
            <a:off x="4073583" y="3342890"/>
            <a:ext cx="10140834"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Consent cannot be given if someone is:</a:t>
            </a:r>
          </a:p>
        </p:txBody>
      </p:sp>
      <p:sp>
        <p:nvSpPr>
          <p:cNvPr id="14" name="TextBox 14"/>
          <p:cNvSpPr txBox="1"/>
          <p:nvPr/>
        </p:nvSpPr>
        <p:spPr>
          <a:xfrm>
            <a:off x="5549101" y="4442012"/>
            <a:ext cx="7011637" cy="16478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Pressured or threatened to do so</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Under the influence of drugs or alcohol</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Asleep or unconscious</a:t>
            </a:r>
          </a:p>
        </p:txBody>
      </p:sp>
      <p:sp>
        <p:nvSpPr>
          <p:cNvPr id="15" name="TextBox 15"/>
          <p:cNvSpPr txBox="1"/>
          <p:nvPr/>
        </p:nvSpPr>
        <p:spPr>
          <a:xfrm>
            <a:off x="3525429" y="7393081"/>
            <a:ext cx="11058981"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Consent can be revoked at any time during a sexual encounter. A sexual act without consent from both parties is sexual assault.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62154"/>
            <a:chOff x="0" y="0"/>
            <a:chExt cx="4816593" cy="253407"/>
          </a:xfrm>
        </p:grpSpPr>
        <p:sp>
          <p:nvSpPr>
            <p:cNvPr id="3" name="Freeform 3"/>
            <p:cNvSpPr/>
            <p:nvPr/>
          </p:nvSpPr>
          <p:spPr>
            <a:xfrm>
              <a:off x="0" y="0"/>
              <a:ext cx="4816592" cy="253407"/>
            </a:xfrm>
            <a:custGeom>
              <a:avLst/>
              <a:gdLst/>
              <a:ahLst/>
              <a:cxnLst/>
              <a:rect l="l" t="t" r="r" b="b"/>
              <a:pathLst>
                <a:path w="4816592" h="253407">
                  <a:moveTo>
                    <a:pt x="0" y="0"/>
                  </a:moveTo>
                  <a:lnTo>
                    <a:pt x="4816592" y="0"/>
                  </a:lnTo>
                  <a:lnTo>
                    <a:pt x="4816592" y="253407"/>
                  </a:lnTo>
                  <a:lnTo>
                    <a:pt x="0" y="253407"/>
                  </a:lnTo>
                  <a:close/>
                </a:path>
              </a:pathLst>
            </a:custGeom>
            <a:solidFill>
              <a:srgbClr val="03989E"/>
            </a:solidFill>
          </p:spPr>
          <p:txBody>
            <a:bodyPr/>
            <a:lstStyle/>
            <a:p>
              <a:endParaRPr lang="en-US"/>
            </a:p>
          </p:txBody>
        </p:sp>
        <p:sp>
          <p:nvSpPr>
            <p:cNvPr id="4" name="TextBox 4"/>
            <p:cNvSpPr txBox="1"/>
            <p:nvPr/>
          </p:nvSpPr>
          <p:spPr>
            <a:xfrm>
              <a:off x="0" y="-76200"/>
              <a:ext cx="4816593" cy="32960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355419" y="-107885"/>
            <a:ext cx="11577162"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Your Story Studio “What is Consent?” Video</a:t>
            </a:r>
          </a:p>
        </p:txBody>
      </p:sp>
      <p:sp>
        <p:nvSpPr>
          <p:cNvPr id="6" name="TextBox 6"/>
          <p:cNvSpPr txBox="1"/>
          <p:nvPr/>
        </p:nvSpPr>
        <p:spPr>
          <a:xfrm>
            <a:off x="14869343" y="9389961"/>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2:57 minutes</a:t>
            </a:r>
          </a:p>
        </p:txBody>
      </p:sp>
      <p:sp>
        <p:nvSpPr>
          <p:cNvPr id="7" name="TextBox 7"/>
          <p:cNvSpPr txBox="1"/>
          <p:nvPr/>
        </p:nvSpPr>
        <p:spPr>
          <a:xfrm>
            <a:off x="6419731" y="9658565"/>
            <a:ext cx="5448538"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https://www.youtube.com/watch?v=iBvD3sACS4o</a:t>
            </a:r>
          </a:p>
        </p:txBody>
      </p:sp>
      <p:pic>
        <p:nvPicPr>
          <p:cNvPr id="9" name="Online Media 8" title="What is Consent? - Animation">
            <a:hlinkClick r:id="" action="ppaction://media"/>
            <a:extLst>
              <a:ext uri="{FF2B5EF4-FFF2-40B4-BE49-F238E27FC236}">
                <a16:creationId xmlns:a16="http://schemas.microsoft.com/office/drawing/2014/main" id="{0336E3DE-1E73-7C8C-DD35-AA9E4E4A6A31}"/>
              </a:ext>
            </a:extLst>
          </p:cNvPr>
          <p:cNvPicPr>
            <a:picLocks noRot="1" noChangeAspect="1"/>
          </p:cNvPicPr>
          <p:nvPr>
            <a:videoFile r:link="rId1"/>
          </p:nvPr>
        </p:nvPicPr>
        <p:blipFill>
          <a:blip r:embed="rId3"/>
          <a:stretch>
            <a:fillRect/>
          </a:stretch>
        </p:blipFill>
        <p:spPr>
          <a:xfrm>
            <a:off x="2095500" y="1226076"/>
            <a:ext cx="14097000" cy="7958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33886"/>
            <a:ext cx="17412724" cy="873759"/>
          </a:xfrm>
          <a:prstGeom prst="rect">
            <a:avLst/>
          </a:prstGeom>
        </p:spPr>
        <p:txBody>
          <a:bodyPr lIns="0" tIns="0" rIns="0" bIns="0" rtlCol="0" anchor="t">
            <a:spAutoFit/>
          </a:bodyPr>
          <a:lstStyle/>
          <a:p>
            <a:pPr algn="ctr">
              <a:lnSpc>
                <a:spcPts val="6440"/>
              </a:lnSpc>
            </a:pPr>
            <a:r>
              <a:rPr lang="en-US" sz="4600" b="1">
                <a:solidFill>
                  <a:srgbClr val="FFFFFF"/>
                </a:solidFill>
                <a:latin typeface="Calibri (MS) Bold"/>
                <a:ea typeface="Calibri (MS) Bold"/>
                <a:cs typeface="Calibri (MS) Bold"/>
                <a:sym typeface="Calibri (MS) Bold"/>
              </a:rPr>
              <a:t>Your Story Studio “What is Consent?” Teacher Led Discussion Question</a:t>
            </a:r>
          </a:p>
        </p:txBody>
      </p:sp>
      <p:sp>
        <p:nvSpPr>
          <p:cNvPr id="6" name="TextBox 6"/>
          <p:cNvSpPr txBox="1"/>
          <p:nvPr/>
        </p:nvSpPr>
        <p:spPr>
          <a:xfrm>
            <a:off x="3705605" y="3558498"/>
            <a:ext cx="10876789" cy="35845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Sometimes consent cannot be given if there is a power imbalance.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are some examples of relationships where a power imbalance may be present?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6032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5666233" y="3668713"/>
            <a:ext cx="6955533" cy="2637902"/>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www.playfactile.com/jeopardy-game/m5fhrlq25q">
                  <a:extLst>
                    <a:ext uri="{A12FA001-AC4F-418D-AE19-62706E023703}">
                      <ahyp:hlinkClr xmlns:ahyp="http://schemas.microsoft.com/office/drawing/2018/hyperlinkcolor" val="tx"/>
                    </a:ext>
                  </a:extLst>
                </a:hlinkClick>
              </a:rPr>
              <a:t>Healthy Relationship Jeopardy</a:t>
            </a:r>
            <a:r>
              <a:rPr lang="en-US" sz="5000" dirty="0">
                <a:latin typeface="Calibri (MS)"/>
                <a:ea typeface="Calibri (MS)"/>
                <a:cs typeface="Calibri (MS)"/>
                <a:sym typeface="Calibri (MS)"/>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508298" y="858923"/>
            <a:ext cx="7271404" cy="9428077"/>
          </a:xfrm>
          <a:custGeom>
            <a:avLst/>
            <a:gdLst/>
            <a:ahLst/>
            <a:cxnLst/>
            <a:rect l="l" t="t" r="r" b="b"/>
            <a:pathLst>
              <a:path w="7271404" h="9428077">
                <a:moveTo>
                  <a:pt x="0" y="0"/>
                </a:moveTo>
                <a:lnTo>
                  <a:pt x="7271404" y="0"/>
                </a:lnTo>
                <a:lnTo>
                  <a:pt x="7271404" y="9428077"/>
                </a:lnTo>
                <a:lnTo>
                  <a:pt x="0" y="942807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0945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Lesson Handout from RHNTC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3008324" y="858923"/>
            <a:ext cx="12271352" cy="9428077"/>
          </a:xfrm>
          <a:custGeom>
            <a:avLst/>
            <a:gdLst/>
            <a:ahLst/>
            <a:cxnLst/>
            <a:rect l="l" t="t" r="r" b="b"/>
            <a:pathLst>
              <a:path w="12271352" h="9428077">
                <a:moveTo>
                  <a:pt x="0" y="0"/>
                </a:moveTo>
                <a:lnTo>
                  <a:pt x="12271352" y="0"/>
                </a:lnTo>
                <a:lnTo>
                  <a:pt x="12271352" y="9428077"/>
                </a:lnTo>
                <a:lnTo>
                  <a:pt x="0" y="9428077"/>
                </a:lnTo>
                <a:lnTo>
                  <a:pt x="0" y="0"/>
                </a:lnTo>
                <a:close/>
              </a:path>
            </a:pathLst>
          </a:custGeom>
          <a:blipFill>
            <a:blip r:embed="rId2"/>
            <a:stretch>
              <a:fillRect t="-1034"/>
            </a:stretch>
          </a:blipFill>
        </p:spPr>
        <p:txBody>
          <a:bodyPr/>
          <a:lstStyle/>
          <a:p>
            <a:endParaRPr lang="en-US"/>
          </a:p>
        </p:txBody>
      </p:sp>
      <p:sp>
        <p:nvSpPr>
          <p:cNvPr id="6" name="TextBox 6"/>
          <p:cNvSpPr txBox="1"/>
          <p:nvPr/>
        </p:nvSpPr>
        <p:spPr>
          <a:xfrm>
            <a:off x="0" y="-10945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Lesson Handout from RHNTC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418930" y="5747657"/>
            <a:ext cx="9450139"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rhntc.org/sites/default/files/resources/rhntc_hlthy_rlshp_wheel_spectrum_10-13-2022.pdf">
                  <a:extLst>
                    <a:ext uri="{A12FA001-AC4F-418D-AE19-62706E023703}">
                      <ahyp:hlinkClr xmlns:ahyp="http://schemas.microsoft.com/office/drawing/2018/hyperlinkcolor" val="tx"/>
                    </a:ext>
                  </a:extLst>
                </a:hlinkClick>
              </a:rPr>
              <a:t>RHNTC “The Healthy Relationship Wheel” Handout</a:t>
            </a:r>
          </a:p>
        </p:txBody>
      </p:sp>
      <p:sp>
        <p:nvSpPr>
          <p:cNvPr id="4" name="TextBox 4"/>
          <p:cNvSpPr txBox="1"/>
          <p:nvPr/>
        </p:nvSpPr>
        <p:spPr>
          <a:xfrm>
            <a:off x="4982051" y="4267472"/>
            <a:ext cx="813923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3" tooltip="https://www.youtube.com/watch?v=iBvD3sACS4o">
                  <a:extLst>
                    <a:ext uri="{A12FA001-AC4F-418D-AE19-62706E023703}">
                      <ahyp:hlinkClr xmlns:ahyp="http://schemas.microsoft.com/office/drawing/2018/hyperlinkcolor" val="tx"/>
                    </a:ext>
                  </a:extLst>
                </a:hlinkClick>
              </a:rPr>
              <a:t>Your Story Studio “What is Consent?” Video</a:t>
            </a:r>
          </a:p>
        </p:txBody>
      </p:sp>
      <p:sp>
        <p:nvSpPr>
          <p:cNvPr id="5" name="TextBox 5"/>
          <p:cNvSpPr txBox="1"/>
          <p:nvPr/>
        </p:nvSpPr>
        <p:spPr>
          <a:xfrm>
            <a:off x="4208145" y="7227842"/>
            <a:ext cx="9687044"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4" tooltip="https://www.playfactile.com/jeopardy-game/m5fhrlq25q">
                  <a:extLst>
                    <a:ext uri="{A12FA001-AC4F-418D-AE19-62706E023703}">
                      <ahyp:hlinkClr xmlns:ahyp="http://schemas.microsoft.com/office/drawing/2018/hyperlinkcolor" val="tx"/>
                    </a:ext>
                  </a:extLst>
                </a:hlinkClick>
              </a:rPr>
              <a:t>Healthy Relationship Jeopardy</a:t>
            </a:r>
          </a:p>
        </p:txBody>
      </p:sp>
      <p:sp>
        <p:nvSpPr>
          <p:cNvPr id="6" name="TextBox 6"/>
          <p:cNvSpPr txBox="1"/>
          <p:nvPr/>
        </p:nvSpPr>
        <p:spPr>
          <a:xfrm>
            <a:off x="2427982" y="2791549"/>
            <a:ext cx="13432036" cy="602794"/>
          </a:xfrm>
          <a:prstGeom prst="rect">
            <a:avLst/>
          </a:prstGeom>
        </p:spPr>
        <p:txBody>
          <a:bodyPr lIns="0" tIns="0" rIns="0" bIns="0" rtlCol="0" anchor="t">
            <a:spAutoFit/>
          </a:bodyPr>
          <a:lstStyle/>
          <a:p>
            <a:pPr algn="ctr">
              <a:lnSpc>
                <a:spcPts val="5040"/>
              </a:lnSpc>
              <a:spcBef>
                <a:spcPct val="0"/>
              </a:spcBef>
            </a:pPr>
            <a:r>
              <a:rPr lang="en-US" sz="3600" u="sng" dirty="0">
                <a:latin typeface="Calibri (MS)"/>
                <a:ea typeface="Calibri (MS)"/>
                <a:cs typeface="Calibri (MS)"/>
                <a:sym typeface="Calibri (MS)"/>
                <a:hlinkClick r:id="rId5" tooltip="https://www.youtube.com/watch?v=ELLaMPiPqPM">
                  <a:extLst>
                    <a:ext uri="{A12FA001-AC4F-418D-AE19-62706E023703}">
                      <ahyp:hlinkClr xmlns:ahyp="http://schemas.microsoft.com/office/drawing/2018/hyperlinkcolor" val="tx"/>
                    </a:ext>
                  </a:extLst>
                </a:hlinkClick>
              </a:rPr>
              <a:t>Oasis Mental Health Applications “Building Healthy Relationships” Video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6750214" y="1325648"/>
            <a:ext cx="4787571" cy="469872"/>
          </a:xfrm>
          <a:prstGeom prst="rect">
            <a:avLst/>
          </a:prstGeom>
        </p:spPr>
        <p:txBody>
          <a:bodyPr wrap="square" lIns="0" tIns="0" rIns="0" bIns="0" rtlCol="0" anchor="t">
            <a:spAutoFit/>
          </a:bodyPr>
          <a:lstStyle/>
          <a:p>
            <a:pPr algn="ctr">
              <a:lnSpc>
                <a:spcPts val="3919"/>
              </a:lnSpc>
              <a:spcBef>
                <a:spcPct val="0"/>
              </a:spcBef>
            </a:pPr>
            <a:r>
              <a:rPr lang="en-US" sz="2799" b="1" dirty="0">
                <a:solidFill>
                  <a:srgbClr val="000000"/>
                </a:solidFill>
                <a:latin typeface="Calibri (MS) Bold"/>
                <a:ea typeface="Calibri (MS) Bold"/>
                <a:cs typeface="Calibri (MS) Bold"/>
                <a:sym typeface="Calibri (MS) Bold"/>
              </a:rPr>
              <a:t>Signs of a healthy relationship:</a:t>
            </a:r>
          </a:p>
        </p:txBody>
      </p:sp>
      <p:sp>
        <p:nvSpPr>
          <p:cNvPr id="10" name="TextBox 10"/>
          <p:cNvSpPr txBox="1"/>
          <p:nvPr/>
        </p:nvSpPr>
        <p:spPr>
          <a:xfrm>
            <a:off x="10524476" y="2275934"/>
            <a:ext cx="6505724" cy="20339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Kind and caring</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Want the best for one another</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Respect one another’s boundaries/space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Loyal and trustworthy</a:t>
            </a:r>
          </a:p>
        </p:txBody>
      </p:sp>
      <p:sp>
        <p:nvSpPr>
          <p:cNvPr id="11" name="TextBox 11"/>
          <p:cNvSpPr txBox="1"/>
          <p:nvPr/>
        </p:nvSpPr>
        <p:spPr>
          <a:xfrm>
            <a:off x="3495805" y="2275934"/>
            <a:ext cx="5258098" cy="25292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Respect one another</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Honest communication</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Open to positive change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Supportive during difficult times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Feel safe and secure</a:t>
            </a:r>
          </a:p>
        </p:txBody>
      </p:sp>
      <p:sp>
        <p:nvSpPr>
          <p:cNvPr id="12" name="TextBox 12"/>
          <p:cNvSpPr txBox="1"/>
          <p:nvPr/>
        </p:nvSpPr>
        <p:spPr>
          <a:xfrm>
            <a:off x="3330415" y="5859447"/>
            <a:ext cx="11928023" cy="20339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Consent</a:t>
            </a:r>
            <a:r>
              <a:rPr lang="en-US" sz="2799">
                <a:solidFill>
                  <a:srgbClr val="000000"/>
                </a:solidFill>
                <a:latin typeface="Calibri (MS)"/>
                <a:ea typeface="Calibri (MS)"/>
                <a:cs typeface="Calibri (MS)"/>
                <a:sym typeface="Calibri (MS)"/>
              </a:rPr>
              <a:t> is when two people agree to engage in a sexual act.</a:t>
            </a:r>
          </a:p>
          <a:p>
            <a:pPr algn="ctr">
              <a:lnSpc>
                <a:spcPts val="3919"/>
              </a:lnSpc>
            </a:pPr>
            <a:endParaRPr lang="en-US" sz="2799">
              <a:solidFill>
                <a:srgbClr val="000000"/>
              </a:solidFill>
              <a:latin typeface="Calibri (MS)"/>
              <a:ea typeface="Calibri (MS)"/>
              <a:cs typeface="Calibri (MS)"/>
              <a:sym typeface="Calibri (MS)"/>
            </a:endParaRPr>
          </a:p>
          <a:p>
            <a:pPr algn="ctr">
              <a:lnSpc>
                <a:spcPts val="3919"/>
              </a:lnSpc>
            </a:pPr>
            <a:r>
              <a:rPr lang="en-US" sz="2799">
                <a:solidFill>
                  <a:srgbClr val="000000"/>
                </a:solidFill>
                <a:latin typeface="Calibri (MS)"/>
                <a:ea typeface="Calibri (MS)"/>
                <a:cs typeface="Calibri (MS)"/>
                <a:sym typeface="Calibri (MS)"/>
              </a:rPr>
              <a:t>Consent cannot be given if someone is pressured or threatened to do so, under the influence of alcohol or drugs, or is asleep or unconscious.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7" y="1094292"/>
            <a:ext cx="10293300" cy="80568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Healthy Relationships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Oasis Mental Health Applications “Building Healthy Relationships” Video (2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Setting Relationship Boundaries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 Consent</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Your Story Studio “What is Consent?” Video (3 min.)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RHNTC Handout: The Healthy Relationship Wheel</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4214708"/>
            <a:ext cx="4564398" cy="489545"/>
          </a:xfrm>
          <a:custGeom>
            <a:avLst/>
            <a:gdLst/>
            <a:ahLst/>
            <a:cxnLst/>
            <a:rect l="l" t="t" r="r" b="b"/>
            <a:pathLst>
              <a:path w="4564398" h="489545">
                <a:moveTo>
                  <a:pt x="0" y="0"/>
                </a:moveTo>
                <a:lnTo>
                  <a:pt x="4564397" y="0"/>
                </a:lnTo>
                <a:lnTo>
                  <a:pt x="4564397" y="489546"/>
                </a:lnTo>
                <a:lnTo>
                  <a:pt x="0" y="489546"/>
                </a:lnTo>
                <a:lnTo>
                  <a:pt x="0" y="0"/>
                </a:lnTo>
                <a:close/>
              </a:path>
            </a:pathLst>
          </a:custGeom>
          <a:blipFill>
            <a:blip r:embed="rId2"/>
            <a:stretch>
              <a:fillRect t="-801860" r="-2906" b="-390030"/>
            </a:stretch>
          </a:blipFill>
        </p:spPr>
        <p:txBody>
          <a:bodyPr/>
          <a:lstStyle/>
          <a:p>
            <a:endParaRPr lang="en-US"/>
          </a:p>
        </p:txBody>
      </p:sp>
      <p:sp>
        <p:nvSpPr>
          <p:cNvPr id="7" name="Freeform 7"/>
          <p:cNvSpPr/>
          <p:nvPr/>
        </p:nvSpPr>
        <p:spPr>
          <a:xfrm>
            <a:off x="291970" y="1173678"/>
            <a:ext cx="4564398" cy="3041030"/>
          </a:xfrm>
          <a:custGeom>
            <a:avLst/>
            <a:gdLst/>
            <a:ahLst/>
            <a:cxnLst/>
            <a:rect l="l" t="t" r="r" b="b"/>
            <a:pathLst>
              <a:path w="4564398" h="3041030">
                <a:moveTo>
                  <a:pt x="0" y="0"/>
                </a:moveTo>
                <a:lnTo>
                  <a:pt x="4564397" y="0"/>
                </a:lnTo>
                <a:lnTo>
                  <a:pt x="4564397" y="3041030"/>
                </a:lnTo>
                <a:lnTo>
                  <a:pt x="0" y="3041030"/>
                </a:lnTo>
                <a:lnTo>
                  <a:pt x="0" y="0"/>
                </a:lnTo>
                <a:close/>
              </a:path>
            </a:pathLst>
          </a:custGeom>
          <a:blipFill>
            <a:blip r:embed="rId3"/>
            <a:stretch>
              <a:fillRect/>
            </a:stretch>
          </a:blipFill>
        </p:spPr>
        <p:txBody>
          <a:bodyPr/>
          <a:lstStyle/>
          <a:p>
            <a:endParaRPr lang="en-US"/>
          </a:p>
        </p:txBody>
      </p:sp>
      <p:grpSp>
        <p:nvGrpSpPr>
          <p:cNvPr id="8" name="Group 8"/>
          <p:cNvGrpSpPr/>
          <p:nvPr/>
        </p:nvGrpSpPr>
        <p:grpSpPr>
          <a:xfrm>
            <a:off x="291970" y="4586183"/>
            <a:ext cx="4564398" cy="1797099"/>
            <a:chOff x="0" y="0"/>
            <a:chExt cx="1202146" cy="473310"/>
          </a:xfrm>
        </p:grpSpPr>
        <p:sp>
          <p:nvSpPr>
            <p:cNvPr id="9" name="Freeform 9"/>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0C938B"/>
            </a:solidFill>
          </p:spPr>
          <p:txBody>
            <a:bodyPr/>
            <a:lstStyle/>
            <a:p>
              <a:endParaRPr lang="en-US"/>
            </a:p>
          </p:txBody>
        </p:sp>
        <p:sp>
          <p:nvSpPr>
            <p:cNvPr id="10" name="TextBox 10"/>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12" name="TextBox 12"/>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3" name="TextBox 13"/>
          <p:cNvSpPr txBox="1"/>
          <p:nvPr/>
        </p:nvSpPr>
        <p:spPr>
          <a:xfrm>
            <a:off x="417406" y="4912361"/>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Relationship Standards &amp; Setting Boundaries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51551" y="3423368"/>
            <a:ext cx="9108566" cy="4884468"/>
          </a:xfrm>
          <a:custGeom>
            <a:avLst/>
            <a:gdLst/>
            <a:ahLst/>
            <a:cxnLst/>
            <a:rect l="l" t="t" r="r" b="b"/>
            <a:pathLst>
              <a:path w="9108566" h="4884468">
                <a:moveTo>
                  <a:pt x="0" y="0"/>
                </a:moveTo>
                <a:lnTo>
                  <a:pt x="9108566" y="0"/>
                </a:lnTo>
                <a:lnTo>
                  <a:pt x="9108566" y="4884469"/>
                </a:lnTo>
                <a:lnTo>
                  <a:pt x="0" y="488446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Importance of Healthy Relationships</a:t>
            </a:r>
          </a:p>
        </p:txBody>
      </p:sp>
      <p:sp>
        <p:nvSpPr>
          <p:cNvPr id="7" name="TextBox 7"/>
          <p:cNvSpPr txBox="1"/>
          <p:nvPr/>
        </p:nvSpPr>
        <p:spPr>
          <a:xfrm>
            <a:off x="1481356" y="1568861"/>
            <a:ext cx="15325287" cy="663575"/>
          </a:xfrm>
          <a:prstGeom prst="rect">
            <a:avLst/>
          </a:prstGeom>
        </p:spPr>
        <p:txBody>
          <a:bodyPr lIns="0" tIns="0" rIns="0" bIns="0" rtlCol="0" anchor="t">
            <a:spAutoFit/>
          </a:bodyPr>
          <a:lstStyle/>
          <a:p>
            <a:pPr algn="ctr">
              <a:lnSpc>
                <a:spcPts val="4899"/>
              </a:lnSpc>
            </a:pPr>
            <a:r>
              <a:rPr lang="en-US" sz="3499">
                <a:solidFill>
                  <a:srgbClr val="000000"/>
                </a:solidFill>
                <a:latin typeface="Calibri (MS)"/>
                <a:ea typeface="Calibri (MS)"/>
                <a:cs typeface="Calibri (MS)"/>
                <a:sym typeface="Calibri (MS)"/>
              </a:rPr>
              <a:t>Healthy romantic relationships are important to happiness and overall well-being.</a:t>
            </a:r>
          </a:p>
        </p:txBody>
      </p:sp>
      <p:sp>
        <p:nvSpPr>
          <p:cNvPr id="8" name="TextBox 8"/>
          <p:cNvSpPr txBox="1"/>
          <p:nvPr/>
        </p:nvSpPr>
        <p:spPr>
          <a:xfrm>
            <a:off x="10227180" y="4800857"/>
            <a:ext cx="7914525" cy="1647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Negative interactions and relationships with partners can lead to </a:t>
            </a:r>
            <a:r>
              <a:rPr lang="en-US" sz="3000" b="1">
                <a:solidFill>
                  <a:srgbClr val="000000"/>
                </a:solidFill>
                <a:latin typeface="Calibri (MS) Bold"/>
                <a:ea typeface="Calibri (MS) Bold"/>
                <a:cs typeface="Calibri (MS) Bold"/>
                <a:sym typeface="Calibri (MS) Bold"/>
              </a:rPr>
              <a:t>increased risk of anxiety, depression,</a:t>
            </a:r>
            <a:r>
              <a:rPr lang="en-US" sz="3000">
                <a:solidFill>
                  <a:srgbClr val="000000"/>
                </a:solidFill>
                <a:latin typeface="Calibri (MS)"/>
                <a:ea typeface="Calibri (MS)"/>
                <a:cs typeface="Calibri (MS)"/>
                <a:sym typeface="Calibri (MS)"/>
              </a:rPr>
              <a:t> and </a:t>
            </a:r>
            <a:r>
              <a:rPr lang="en-US" sz="3000" b="1">
                <a:solidFill>
                  <a:srgbClr val="000000"/>
                </a:solidFill>
                <a:latin typeface="Calibri (MS) Bold"/>
                <a:ea typeface="Calibri (MS) Bold"/>
                <a:cs typeface="Calibri (MS) Bold"/>
                <a:sym typeface="Calibri (MS) Bold"/>
              </a:rPr>
              <a:t>suicidal thoughts.</a:t>
            </a:r>
          </a:p>
        </p:txBody>
      </p:sp>
      <p:sp>
        <p:nvSpPr>
          <p:cNvPr id="9" name="TextBox 9"/>
          <p:cNvSpPr txBox="1"/>
          <p:nvPr/>
        </p:nvSpPr>
        <p:spPr>
          <a:xfrm>
            <a:off x="10227180" y="7109717"/>
            <a:ext cx="7914525" cy="1647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Relationship issues are a </a:t>
            </a:r>
            <a:r>
              <a:rPr lang="en-US" sz="3000" b="1">
                <a:solidFill>
                  <a:srgbClr val="000000"/>
                </a:solidFill>
                <a:latin typeface="Calibri (MS) Bold"/>
                <a:ea typeface="Calibri (MS) Bold"/>
                <a:cs typeface="Calibri (MS) Bold"/>
                <a:sym typeface="Calibri (MS) Bold"/>
              </a:rPr>
              <a:t>major factor of teen suicides</a:t>
            </a:r>
            <a:r>
              <a:rPr lang="en-US" sz="3000">
                <a:solidFill>
                  <a:srgbClr val="000000"/>
                </a:solidFill>
                <a:latin typeface="Calibri (MS)"/>
                <a:ea typeface="Calibri (MS)"/>
                <a:cs typeface="Calibri (MS)"/>
                <a:sym typeface="Calibri (MS)"/>
              </a:rPr>
              <a:t>, which is the second leading cause of teenage death.</a:t>
            </a:r>
          </a:p>
        </p:txBody>
      </p:sp>
      <p:sp>
        <p:nvSpPr>
          <p:cNvPr id="10" name="TextBox 10"/>
          <p:cNvSpPr txBox="1"/>
          <p:nvPr/>
        </p:nvSpPr>
        <p:spPr>
          <a:xfrm>
            <a:off x="10227180" y="3025398"/>
            <a:ext cx="79145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96%</a:t>
            </a:r>
            <a:r>
              <a:rPr lang="en-US" sz="3000">
                <a:solidFill>
                  <a:srgbClr val="000000"/>
                </a:solidFill>
                <a:latin typeface="Calibri (MS)"/>
                <a:ea typeface="Calibri (MS)"/>
                <a:cs typeface="Calibri (MS)"/>
                <a:sym typeface="Calibri (MS)"/>
              </a:rPr>
              <a:t> of teens report mental/emotional abuse in their dating relationships.</a:t>
            </a:r>
          </a:p>
        </p:txBody>
      </p:sp>
      <p:sp>
        <p:nvSpPr>
          <p:cNvPr id="11" name="TextBox 11"/>
          <p:cNvSpPr txBox="1"/>
          <p:nvPr/>
        </p:nvSpPr>
        <p:spPr>
          <a:xfrm>
            <a:off x="7856860" y="4054098"/>
            <a:ext cx="12655164"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The Dibble Institute</a:t>
            </a:r>
          </a:p>
        </p:txBody>
      </p:sp>
      <p:sp>
        <p:nvSpPr>
          <p:cNvPr id="12" name="TextBox 12"/>
          <p:cNvSpPr txBox="1"/>
          <p:nvPr/>
        </p:nvSpPr>
        <p:spPr>
          <a:xfrm>
            <a:off x="7856860" y="8671817"/>
            <a:ext cx="12655164"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The Dibble Institute</a:t>
            </a:r>
          </a:p>
        </p:txBody>
      </p:sp>
      <p:sp>
        <p:nvSpPr>
          <p:cNvPr id="13" name="TextBox 13"/>
          <p:cNvSpPr txBox="1"/>
          <p:nvPr/>
        </p:nvSpPr>
        <p:spPr>
          <a:xfrm>
            <a:off x="7856860" y="6362957"/>
            <a:ext cx="12655164"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Mental Health Foundation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Healthy Relationship vs. Unhealthy Relationship</a:t>
            </a:r>
          </a:p>
        </p:txBody>
      </p:sp>
      <p:sp>
        <p:nvSpPr>
          <p:cNvPr id="6" name="TextBox 6"/>
          <p:cNvSpPr txBox="1"/>
          <p:nvPr/>
        </p:nvSpPr>
        <p:spPr>
          <a:xfrm>
            <a:off x="1660442" y="1805222"/>
            <a:ext cx="7483558" cy="673100"/>
          </a:xfrm>
          <a:prstGeom prst="rect">
            <a:avLst/>
          </a:prstGeom>
        </p:spPr>
        <p:txBody>
          <a:bodyPr lIns="0" tIns="0" rIns="0" bIns="0" rtlCol="0" anchor="t">
            <a:spAutoFit/>
          </a:bodyPr>
          <a:lstStyle/>
          <a:p>
            <a:pPr algn="ctr">
              <a:lnSpc>
                <a:spcPts val="4900"/>
              </a:lnSpc>
            </a:pPr>
            <a:r>
              <a:rPr lang="en-US" sz="3500" b="1">
                <a:solidFill>
                  <a:srgbClr val="000000"/>
                </a:solidFill>
                <a:latin typeface="Calibri (MS) Bold"/>
                <a:ea typeface="Calibri (MS) Bold"/>
                <a:cs typeface="Calibri (MS) Bold"/>
                <a:sym typeface="Calibri (MS) Bold"/>
              </a:rPr>
              <a:t>Healthy Relationship:</a:t>
            </a:r>
          </a:p>
        </p:txBody>
      </p:sp>
      <p:sp>
        <p:nvSpPr>
          <p:cNvPr id="7" name="TextBox 7"/>
          <p:cNvSpPr txBox="1"/>
          <p:nvPr/>
        </p:nvSpPr>
        <p:spPr>
          <a:xfrm>
            <a:off x="9775742" y="1814747"/>
            <a:ext cx="7483558" cy="663575"/>
          </a:xfrm>
          <a:prstGeom prst="rect">
            <a:avLst/>
          </a:prstGeom>
        </p:spPr>
        <p:txBody>
          <a:bodyPr lIns="0" tIns="0" rIns="0" bIns="0" rtlCol="0" anchor="t">
            <a:spAutoFit/>
          </a:bodyPr>
          <a:lstStyle/>
          <a:p>
            <a:pPr algn="ctr">
              <a:lnSpc>
                <a:spcPts val="4899"/>
              </a:lnSpc>
            </a:pPr>
            <a:r>
              <a:rPr lang="en-US" sz="3499" b="1">
                <a:solidFill>
                  <a:srgbClr val="000000"/>
                </a:solidFill>
                <a:latin typeface="Calibri (MS) Bold"/>
                <a:ea typeface="Calibri (MS) Bold"/>
                <a:cs typeface="Calibri (MS) Bold"/>
                <a:sym typeface="Calibri (MS) Bold"/>
              </a:rPr>
              <a:t>Unhealthy Relationship:</a:t>
            </a:r>
          </a:p>
        </p:txBody>
      </p:sp>
      <p:sp>
        <p:nvSpPr>
          <p:cNvPr id="8" name="TextBox 8"/>
          <p:cNvSpPr txBox="1"/>
          <p:nvPr/>
        </p:nvSpPr>
        <p:spPr>
          <a:xfrm>
            <a:off x="1660442" y="3250836"/>
            <a:ext cx="7483558" cy="48482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Respect one another</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Honest communication</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Open to positive change</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Supportive during difficult times</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Kind and caring</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Want the best for one another</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Respect one another’s boundaries/space</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Loyalty and trust</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Feel safe and secure</a:t>
            </a:r>
          </a:p>
        </p:txBody>
      </p:sp>
      <p:sp>
        <p:nvSpPr>
          <p:cNvPr id="9" name="TextBox 9"/>
          <p:cNvSpPr txBox="1"/>
          <p:nvPr/>
        </p:nvSpPr>
        <p:spPr>
          <a:xfrm>
            <a:off x="10244809" y="3250836"/>
            <a:ext cx="7483558" cy="48482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Physical aggression or abuse</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Emotional manipulation</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Name calling</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Controlling</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Cruel and mean communication</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Shaming and/or blaming their partner</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Extreme possessiveness and jealousy</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Pressure for sexual activity</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Threats and/or abuse</a:t>
            </a:r>
          </a:p>
        </p:txBody>
      </p:sp>
      <p:sp>
        <p:nvSpPr>
          <p:cNvPr id="10" name="TextBox 10"/>
          <p:cNvSpPr txBox="1"/>
          <p:nvPr/>
        </p:nvSpPr>
        <p:spPr>
          <a:xfrm>
            <a:off x="6572823" y="9791700"/>
            <a:ext cx="4628577" cy="30136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Calibri (MS)"/>
                <a:ea typeface="Calibri (MS)"/>
                <a:cs typeface="Calibri (MS)"/>
                <a:sym typeface="Calibri (MS)"/>
              </a:rPr>
              <a:t>Source: https://www.missingkids.org/education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Healthy Relationship vs. Unhealthy Relationship</a:t>
            </a:r>
          </a:p>
        </p:txBody>
      </p:sp>
      <p:sp>
        <p:nvSpPr>
          <p:cNvPr id="6" name="TextBox 6"/>
          <p:cNvSpPr txBox="1"/>
          <p:nvPr/>
        </p:nvSpPr>
        <p:spPr>
          <a:xfrm>
            <a:off x="2093544" y="3371581"/>
            <a:ext cx="14100911" cy="2181225"/>
          </a:xfrm>
          <a:prstGeom prst="rect">
            <a:avLst/>
          </a:prstGeom>
        </p:spPr>
        <p:txBody>
          <a:bodyPr lIns="0" tIns="0" rIns="0" bIns="0" rtlCol="0" anchor="t">
            <a:spAutoFit/>
          </a:bodyPr>
          <a:lstStyle/>
          <a:p>
            <a:pPr algn="ctr">
              <a:lnSpc>
                <a:spcPts val="4200"/>
              </a:lnSpc>
            </a:pPr>
            <a:r>
              <a:rPr lang="en-US" sz="3000" b="1" i="1">
                <a:solidFill>
                  <a:srgbClr val="000000"/>
                </a:solidFill>
                <a:latin typeface="Calibri (MS) Bold Italics"/>
                <a:ea typeface="Calibri (MS) Bold Italics"/>
                <a:cs typeface="Calibri (MS) Bold Italics"/>
                <a:sym typeface="Calibri (MS) Bold Italics"/>
              </a:rPr>
              <a:t>Example 1:</a:t>
            </a:r>
            <a:r>
              <a:rPr lang="en-US" sz="3000" i="1">
                <a:solidFill>
                  <a:srgbClr val="000000"/>
                </a:solidFill>
                <a:latin typeface="Calibri (MS) Italics"/>
                <a:ea typeface="Calibri (MS) Italics"/>
                <a:cs typeface="Calibri (MS) Italics"/>
                <a:sym typeface="Calibri (MS) Italics"/>
              </a:rPr>
              <a:t> Emily is a sophomore girl dating Mario, a senior boy. She feels nervous around her boyfriend because this is her first relationship. Mario tends to be forward and asks her for things that she does not feel comfortable doing, but she does it anyway. Afterwards, she feels guilty but she tells herself this is how a relationship is supposed to be.</a:t>
            </a:r>
          </a:p>
        </p:txBody>
      </p:sp>
      <p:sp>
        <p:nvSpPr>
          <p:cNvPr id="7" name="TextBox 7"/>
          <p:cNvSpPr txBox="1"/>
          <p:nvPr/>
        </p:nvSpPr>
        <p:spPr>
          <a:xfrm>
            <a:off x="2784253" y="6571583"/>
            <a:ext cx="12719494" cy="5810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Is this a healthy or unhealthy relationship? Why?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1430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Healthy Relationship vs. Unhealthy Relationship</a:t>
            </a:r>
          </a:p>
        </p:txBody>
      </p:sp>
      <p:sp>
        <p:nvSpPr>
          <p:cNvPr id="6" name="TextBox 6"/>
          <p:cNvSpPr txBox="1"/>
          <p:nvPr/>
        </p:nvSpPr>
        <p:spPr>
          <a:xfrm>
            <a:off x="2483956" y="3285671"/>
            <a:ext cx="13320087" cy="2181225"/>
          </a:xfrm>
          <a:prstGeom prst="rect">
            <a:avLst/>
          </a:prstGeom>
        </p:spPr>
        <p:txBody>
          <a:bodyPr lIns="0" tIns="0" rIns="0" bIns="0" rtlCol="0" anchor="t">
            <a:spAutoFit/>
          </a:bodyPr>
          <a:lstStyle/>
          <a:p>
            <a:pPr algn="ctr">
              <a:lnSpc>
                <a:spcPts val="4200"/>
              </a:lnSpc>
            </a:pPr>
            <a:r>
              <a:rPr lang="en-US" sz="3000" b="1" i="1">
                <a:solidFill>
                  <a:srgbClr val="000000"/>
                </a:solidFill>
                <a:latin typeface="Calibri (MS) Bold Italics"/>
                <a:ea typeface="Calibri (MS) Bold Italics"/>
                <a:cs typeface="Calibri (MS) Bold Italics"/>
                <a:sym typeface="Calibri (MS) Bold Italics"/>
              </a:rPr>
              <a:t>Example 2:</a:t>
            </a:r>
            <a:r>
              <a:rPr lang="en-US" sz="3000" i="1">
                <a:solidFill>
                  <a:srgbClr val="000000"/>
                </a:solidFill>
                <a:latin typeface="Calibri (MS) Italics"/>
                <a:ea typeface="Calibri (MS) Italics"/>
                <a:cs typeface="Calibri (MS) Italics"/>
                <a:sym typeface="Calibri (MS) Italics"/>
              </a:rPr>
              <a:t> Alicia is a senior girl dating Keith, a senior boy. This is Alicia’s first relationship and she feels very happy with Keith. She does not have much experience but tells him what she does and does not like. Keith always respects Alicia and her feelings and does not try to make her do anything she does not want to do.</a:t>
            </a:r>
          </a:p>
        </p:txBody>
      </p:sp>
      <p:sp>
        <p:nvSpPr>
          <p:cNvPr id="7" name="TextBox 7"/>
          <p:cNvSpPr txBox="1"/>
          <p:nvPr/>
        </p:nvSpPr>
        <p:spPr>
          <a:xfrm>
            <a:off x="2784253" y="6456510"/>
            <a:ext cx="12719494" cy="5810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Is this a healthy or unhealthy relationship? Why?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5163"/>
            <a:ext cx="18288000" cy="1768662"/>
            <a:chOff x="0" y="-11461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461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Oasis Mental Health Applications “Building Healthy Relationships” Video</a:t>
              </a:r>
            </a:p>
          </p:txBody>
        </p:sp>
      </p:grpSp>
      <p:sp>
        <p:nvSpPr>
          <p:cNvPr id="5" name="TextBox 5"/>
          <p:cNvSpPr txBox="1"/>
          <p:nvPr/>
        </p:nvSpPr>
        <p:spPr>
          <a:xfrm>
            <a:off x="6364962" y="9715500"/>
            <a:ext cx="555807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https://www.youtube.com/watch?v=ELLaMPiPqPM</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2:42 minutes</a:t>
            </a:r>
          </a:p>
        </p:txBody>
      </p:sp>
      <p:pic>
        <p:nvPicPr>
          <p:cNvPr id="8" name="Online Media 7" title="Building Healthy Relationships (For Teens)">
            <a:hlinkClick r:id="" action="ppaction://media"/>
            <a:extLst>
              <a:ext uri="{FF2B5EF4-FFF2-40B4-BE49-F238E27FC236}">
                <a16:creationId xmlns:a16="http://schemas.microsoft.com/office/drawing/2014/main" id="{A8C6A4C8-B0FE-7061-B186-9D4F44B11B34}"/>
              </a:ext>
            </a:extLst>
          </p:cNvPr>
          <p:cNvPicPr>
            <a:picLocks noRot="1" noChangeAspect="1"/>
          </p:cNvPicPr>
          <p:nvPr>
            <a:videoFile r:link="rId1"/>
          </p:nvPr>
        </p:nvPicPr>
        <p:blipFill>
          <a:blip r:embed="rId3"/>
          <a:stretch>
            <a:fillRect/>
          </a:stretch>
        </p:blipFill>
        <p:spPr>
          <a:xfrm>
            <a:off x="2019300" y="1308099"/>
            <a:ext cx="14249400" cy="8044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251" y="0"/>
            <a:ext cx="18620045" cy="906987"/>
            <a:chOff x="0" y="0"/>
            <a:chExt cx="4904045" cy="238877"/>
          </a:xfrm>
        </p:grpSpPr>
        <p:sp>
          <p:nvSpPr>
            <p:cNvPr id="3" name="Freeform 3"/>
            <p:cNvSpPr/>
            <p:nvPr/>
          </p:nvSpPr>
          <p:spPr>
            <a:xfrm>
              <a:off x="0" y="0"/>
              <a:ext cx="4904045" cy="238877"/>
            </a:xfrm>
            <a:custGeom>
              <a:avLst/>
              <a:gdLst/>
              <a:ahLst/>
              <a:cxnLst/>
              <a:rect l="l" t="t" r="r" b="b"/>
              <a:pathLst>
                <a:path w="4904045" h="238877">
                  <a:moveTo>
                    <a:pt x="0" y="0"/>
                  </a:moveTo>
                  <a:lnTo>
                    <a:pt x="4904045" y="0"/>
                  </a:lnTo>
                  <a:lnTo>
                    <a:pt x="4904045" y="238877"/>
                  </a:lnTo>
                  <a:lnTo>
                    <a:pt x="0" y="238877"/>
                  </a:lnTo>
                  <a:close/>
                </a:path>
              </a:pathLst>
            </a:custGeom>
            <a:solidFill>
              <a:srgbClr val="03989E"/>
            </a:solidFill>
          </p:spPr>
          <p:txBody>
            <a:bodyPr/>
            <a:lstStyle/>
            <a:p>
              <a:endParaRPr lang="en-US"/>
            </a:p>
          </p:txBody>
        </p:sp>
        <p:sp>
          <p:nvSpPr>
            <p:cNvPr id="4" name="TextBox 4"/>
            <p:cNvSpPr txBox="1"/>
            <p:nvPr/>
          </p:nvSpPr>
          <p:spPr>
            <a:xfrm>
              <a:off x="0" y="-76200"/>
              <a:ext cx="4904045" cy="31507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52492"/>
            <a:ext cx="18288000" cy="722629"/>
          </a:xfrm>
          <a:prstGeom prst="rect">
            <a:avLst/>
          </a:prstGeom>
        </p:spPr>
        <p:txBody>
          <a:bodyPr lIns="0" tIns="0" rIns="0" bIns="0" rtlCol="0" anchor="t">
            <a:spAutoFit/>
          </a:bodyPr>
          <a:lstStyle/>
          <a:p>
            <a:pPr algn="ctr">
              <a:lnSpc>
                <a:spcPts val="5320"/>
              </a:lnSpc>
            </a:pPr>
            <a:r>
              <a:rPr lang="en-US" sz="3800" b="1">
                <a:solidFill>
                  <a:srgbClr val="FFFFFF"/>
                </a:solidFill>
                <a:latin typeface="Calibri (MS) Bold"/>
                <a:ea typeface="Calibri (MS) Bold"/>
                <a:cs typeface="Calibri (MS) Bold"/>
                <a:sym typeface="Calibri (MS) Bold"/>
              </a:rPr>
              <a:t>Oasis Mental Health Applications “Building Healthy Relationships” Discussion Questions</a:t>
            </a:r>
          </a:p>
        </p:txBody>
      </p:sp>
      <p:sp>
        <p:nvSpPr>
          <p:cNvPr id="6" name="TextBox 6"/>
          <p:cNvSpPr txBox="1"/>
          <p:nvPr/>
        </p:nvSpPr>
        <p:spPr>
          <a:xfrm>
            <a:off x="2083511" y="1348854"/>
            <a:ext cx="14120978" cy="16478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The class should get into 2 groups and the teacher will designate each group a number. Each group will work together and answer the questions with their group number. Then each group will take turns presenting the answers to the class.</a:t>
            </a:r>
          </a:p>
        </p:txBody>
      </p:sp>
      <p:sp>
        <p:nvSpPr>
          <p:cNvPr id="7" name="TextBox 7"/>
          <p:cNvSpPr txBox="1"/>
          <p:nvPr/>
        </p:nvSpPr>
        <p:spPr>
          <a:xfrm>
            <a:off x="1729993" y="3899680"/>
            <a:ext cx="58951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Group 1 Questions</a:t>
            </a:r>
          </a:p>
        </p:txBody>
      </p:sp>
      <p:sp>
        <p:nvSpPr>
          <p:cNvPr id="8" name="TextBox 8"/>
          <p:cNvSpPr txBox="1"/>
          <p:nvPr/>
        </p:nvSpPr>
        <p:spPr>
          <a:xfrm>
            <a:off x="10309364" y="3899680"/>
            <a:ext cx="58951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Group 2 Questions</a:t>
            </a:r>
          </a:p>
        </p:txBody>
      </p:sp>
      <p:sp>
        <p:nvSpPr>
          <p:cNvPr id="9" name="TextBox 9"/>
          <p:cNvSpPr txBox="1"/>
          <p:nvPr/>
        </p:nvSpPr>
        <p:spPr>
          <a:xfrm>
            <a:off x="1729993" y="53855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What unhealthy relationship behaviors did Kyle exhibit?</a:t>
            </a:r>
          </a:p>
        </p:txBody>
      </p:sp>
      <p:sp>
        <p:nvSpPr>
          <p:cNvPr id="10" name="TextBox 10"/>
          <p:cNvSpPr txBox="1"/>
          <p:nvPr/>
        </p:nvSpPr>
        <p:spPr>
          <a:xfrm>
            <a:off x="1729993" y="6938155"/>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What are some healthy relationship behaviors you should look for?</a:t>
            </a:r>
          </a:p>
        </p:txBody>
      </p:sp>
      <p:sp>
        <p:nvSpPr>
          <p:cNvPr id="11" name="TextBox 11"/>
          <p:cNvSpPr txBox="1"/>
          <p:nvPr/>
        </p:nvSpPr>
        <p:spPr>
          <a:xfrm>
            <a:off x="10309364" y="53855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Why does Ashley find it hard to leave the relationship with Kyle?</a:t>
            </a:r>
          </a:p>
        </p:txBody>
      </p:sp>
      <p:sp>
        <p:nvSpPr>
          <p:cNvPr id="12" name="TextBox 12"/>
          <p:cNvSpPr txBox="1"/>
          <p:nvPr/>
        </p:nvSpPr>
        <p:spPr>
          <a:xfrm>
            <a:off x="10206306" y="6938155"/>
            <a:ext cx="6101240" cy="16478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Ashley opened up to the school guidance counselor. Who else could she have turned to for help?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967</Words>
  <Application>Microsoft Office PowerPoint</Application>
  <PresentationFormat>Custom</PresentationFormat>
  <Paragraphs>113</Paragraphs>
  <Slides>20</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Calibri (MS)</vt:lpstr>
      <vt:lpstr>Arial</vt:lpstr>
      <vt:lpstr>Calibri (MS) Bold Italics</vt:lpstr>
      <vt:lpstr>Calibri (MS) Italics</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9th Grade Teacher Lesson Relationship Standards</dc:title>
  <cp:lastModifiedBy>Megan Wilson</cp:lastModifiedBy>
  <cp:revision>1</cp:revision>
  <dcterms:created xsi:type="dcterms:W3CDTF">2006-08-16T00:00:00Z</dcterms:created>
  <dcterms:modified xsi:type="dcterms:W3CDTF">2025-12-02T20:37:39Z</dcterms:modified>
  <dc:identifier>DAGaHkQdg6Y</dc:identifier>
</cp:coreProperties>
</file>