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Calibri (MS)" panose="020B0604020202020204" charset="0"/>
      <p:regular r:id="rId20"/>
    </p:embeddedFont>
    <p:embeddedFont>
      <p:font typeface="Calibri (MS) Bold" panose="020B0604020202020204" charset="0"/>
      <p:regular r:id="rId21"/>
    </p:embeddedFont>
    <p:embeddedFont>
      <p:font typeface="Calibri (MS) Italics"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06C54-10DE-4811-857A-7CE8872B3E0F}" v="2" dt="2025-11-24T20:44:32.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custSel modSld">
      <pc:chgData name="Megan Wilson" userId="4833c330-bb21-4a51-b524-eef8b134b0b1" providerId="ADAL" clId="{17E34592-B103-4D32-8966-D1DE2E1B8692}" dt="2025-12-02T20:36:57.576" v="74" actId="20577"/>
      <pc:docMkLst>
        <pc:docMk/>
      </pc:docMkLst>
      <pc:sldChg chg="modSp mod">
        <pc:chgData name="Megan Wilson" userId="4833c330-bb21-4a51-b524-eef8b134b0b1" providerId="ADAL" clId="{17E34592-B103-4D32-8966-D1DE2E1B8692}" dt="2025-11-24T20:42:58.493" v="0" actId="1036"/>
        <pc:sldMkLst>
          <pc:docMk/>
          <pc:sldMk cId="0" sldId="257"/>
        </pc:sldMkLst>
        <pc:spChg chg="mod">
          <ac:chgData name="Megan Wilson" userId="4833c330-bb21-4a51-b524-eef8b134b0b1" providerId="ADAL" clId="{17E34592-B103-4D32-8966-D1DE2E1B8692}" dt="2025-11-24T20:42:58.493" v="0" actId="1036"/>
          <ac:spMkLst>
            <pc:docMk/>
            <pc:sldMk cId="0" sldId="257"/>
            <ac:spMk id="6" creationId="{00000000-0000-0000-0000-000000000000}"/>
          </ac:spMkLst>
        </pc:spChg>
      </pc:sldChg>
      <pc:sldChg chg="modSp mod">
        <pc:chgData name="Megan Wilson" userId="4833c330-bb21-4a51-b524-eef8b134b0b1" providerId="ADAL" clId="{17E34592-B103-4D32-8966-D1DE2E1B8692}" dt="2025-11-24T20:43:08.810" v="2" actId="1036"/>
        <pc:sldMkLst>
          <pc:docMk/>
          <pc:sldMk cId="0" sldId="259"/>
        </pc:sldMkLst>
        <pc:spChg chg="mod">
          <ac:chgData name="Megan Wilson" userId="4833c330-bb21-4a51-b524-eef8b134b0b1" providerId="ADAL" clId="{17E34592-B103-4D32-8966-D1DE2E1B8692}" dt="2025-11-24T20:43:08.810" v="2" actId="1036"/>
          <ac:spMkLst>
            <pc:docMk/>
            <pc:sldMk cId="0" sldId="259"/>
            <ac:spMk id="10" creationId="{00000000-0000-0000-0000-000000000000}"/>
          </ac:spMkLst>
        </pc:spChg>
        <pc:spChg chg="mod">
          <ac:chgData name="Megan Wilson" userId="4833c330-bb21-4a51-b524-eef8b134b0b1" providerId="ADAL" clId="{17E34592-B103-4D32-8966-D1DE2E1B8692}" dt="2025-11-24T20:43:06.366" v="1" actId="207"/>
          <ac:spMkLst>
            <pc:docMk/>
            <pc:sldMk cId="0" sldId="259"/>
            <ac:spMk id="11" creationId="{00000000-0000-0000-0000-000000000000}"/>
          </ac:spMkLst>
        </pc:spChg>
      </pc:sldChg>
      <pc:sldChg chg="modSp mod">
        <pc:chgData name="Megan Wilson" userId="4833c330-bb21-4a51-b524-eef8b134b0b1" providerId="ADAL" clId="{17E34592-B103-4D32-8966-D1DE2E1B8692}" dt="2025-11-24T20:43:14.838" v="4" actId="1036"/>
        <pc:sldMkLst>
          <pc:docMk/>
          <pc:sldMk cId="0" sldId="260"/>
        </pc:sldMkLst>
        <pc:spChg chg="mod">
          <ac:chgData name="Megan Wilson" userId="4833c330-bb21-4a51-b524-eef8b134b0b1" providerId="ADAL" clId="{17E34592-B103-4D32-8966-D1DE2E1B8692}" dt="2025-11-24T20:43:14.838" v="4" actId="1036"/>
          <ac:spMkLst>
            <pc:docMk/>
            <pc:sldMk cId="0" sldId="260"/>
            <ac:spMk id="9" creationId="{00000000-0000-0000-0000-000000000000}"/>
          </ac:spMkLst>
        </pc:spChg>
        <pc:spChg chg="mod">
          <ac:chgData name="Megan Wilson" userId="4833c330-bb21-4a51-b524-eef8b134b0b1" providerId="ADAL" clId="{17E34592-B103-4D32-8966-D1DE2E1B8692}" dt="2025-11-24T20:43:12.292" v="3" actId="207"/>
          <ac:spMkLst>
            <pc:docMk/>
            <pc:sldMk cId="0" sldId="260"/>
            <ac:spMk id="10" creationId="{00000000-0000-0000-0000-000000000000}"/>
          </ac:spMkLst>
        </pc:spChg>
      </pc:sldChg>
      <pc:sldChg chg="addSp delSp modSp mod modAnim">
        <pc:chgData name="Megan Wilson" userId="4833c330-bb21-4a51-b524-eef8b134b0b1" providerId="ADAL" clId="{17E34592-B103-4D32-8966-D1DE2E1B8692}" dt="2025-11-24T20:43:52.161" v="13" actId="1076"/>
        <pc:sldMkLst>
          <pc:docMk/>
          <pc:sldMk cId="0" sldId="261"/>
        </pc:sldMkLst>
        <pc:spChg chg="mod">
          <ac:chgData name="Megan Wilson" userId="4833c330-bb21-4a51-b524-eef8b134b0b1" providerId="ADAL" clId="{17E34592-B103-4D32-8966-D1DE2E1B8692}" dt="2025-11-24T20:43:20.635" v="8" actId="1036"/>
          <ac:spMkLst>
            <pc:docMk/>
            <pc:sldMk cId="0" sldId="261"/>
            <ac:spMk id="4" creationId="{00000000-0000-0000-0000-000000000000}"/>
          </ac:spMkLst>
        </pc:spChg>
        <pc:picChg chg="add mod">
          <ac:chgData name="Megan Wilson" userId="4833c330-bb21-4a51-b524-eef8b134b0b1" providerId="ADAL" clId="{17E34592-B103-4D32-8966-D1DE2E1B8692}" dt="2025-11-24T20:43:52.161" v="13" actId="1076"/>
          <ac:picMkLst>
            <pc:docMk/>
            <pc:sldMk cId="0" sldId="261"/>
            <ac:picMk id="8" creationId="{731865B6-B676-F44C-8D77-139AF00C36B6}"/>
          </ac:picMkLst>
        </pc:picChg>
      </pc:sldChg>
      <pc:sldChg chg="modSp mod">
        <pc:chgData name="Megan Wilson" userId="4833c330-bb21-4a51-b524-eef8b134b0b1" providerId="ADAL" clId="{17E34592-B103-4D32-8966-D1DE2E1B8692}" dt="2025-11-24T20:44:00.587" v="15" actId="1036"/>
        <pc:sldMkLst>
          <pc:docMk/>
          <pc:sldMk cId="0" sldId="263"/>
        </pc:sldMkLst>
        <pc:spChg chg="mod">
          <ac:chgData name="Megan Wilson" userId="4833c330-bb21-4a51-b524-eef8b134b0b1" providerId="ADAL" clId="{17E34592-B103-4D32-8966-D1DE2E1B8692}" dt="2025-11-24T20:44:00.587" v="15" actId="1036"/>
          <ac:spMkLst>
            <pc:docMk/>
            <pc:sldMk cId="0" sldId="263"/>
            <ac:spMk id="6" creationId="{00000000-0000-0000-0000-000000000000}"/>
          </ac:spMkLst>
        </pc:spChg>
        <pc:spChg chg="mod">
          <ac:chgData name="Megan Wilson" userId="4833c330-bb21-4a51-b524-eef8b134b0b1" providerId="ADAL" clId="{17E34592-B103-4D32-8966-D1DE2E1B8692}" dt="2025-11-24T20:43:58.303" v="14" actId="14100"/>
          <ac:spMkLst>
            <pc:docMk/>
            <pc:sldMk cId="0" sldId="263"/>
            <ac:spMk id="8" creationId="{00000000-0000-0000-0000-000000000000}"/>
          </ac:spMkLst>
        </pc:spChg>
      </pc:sldChg>
      <pc:sldChg chg="modSp mod">
        <pc:chgData name="Megan Wilson" userId="4833c330-bb21-4a51-b524-eef8b134b0b1" providerId="ADAL" clId="{17E34592-B103-4D32-8966-D1DE2E1B8692}" dt="2025-11-24T20:44:07.885" v="17" actId="207"/>
        <pc:sldMkLst>
          <pc:docMk/>
          <pc:sldMk cId="0" sldId="264"/>
        </pc:sldMkLst>
        <pc:spChg chg="mod">
          <ac:chgData name="Megan Wilson" userId="4833c330-bb21-4a51-b524-eef8b134b0b1" providerId="ADAL" clId="{17E34592-B103-4D32-8966-D1DE2E1B8692}" dt="2025-11-24T20:44:05.067" v="16" actId="1036"/>
          <ac:spMkLst>
            <pc:docMk/>
            <pc:sldMk cId="0" sldId="264"/>
            <ac:spMk id="6" creationId="{00000000-0000-0000-0000-000000000000}"/>
          </ac:spMkLst>
        </pc:spChg>
        <pc:spChg chg="mod">
          <ac:chgData name="Megan Wilson" userId="4833c330-bb21-4a51-b524-eef8b134b0b1" providerId="ADAL" clId="{17E34592-B103-4D32-8966-D1DE2E1B8692}" dt="2025-11-24T20:44:07.885" v="17" actId="207"/>
          <ac:spMkLst>
            <pc:docMk/>
            <pc:sldMk cId="0" sldId="264"/>
            <ac:spMk id="8" creationId="{00000000-0000-0000-0000-000000000000}"/>
          </ac:spMkLst>
        </pc:spChg>
      </pc:sldChg>
      <pc:sldChg chg="addSp delSp modSp mod modAnim">
        <pc:chgData name="Megan Wilson" userId="4833c330-bb21-4a51-b524-eef8b134b0b1" providerId="ADAL" clId="{17E34592-B103-4D32-8966-D1DE2E1B8692}" dt="2025-11-24T20:44:37.946" v="26" actId="1076"/>
        <pc:sldMkLst>
          <pc:docMk/>
          <pc:sldMk cId="0" sldId="265"/>
        </pc:sldMkLst>
        <pc:spChg chg="mod">
          <ac:chgData name="Megan Wilson" userId="4833c330-bb21-4a51-b524-eef8b134b0b1" providerId="ADAL" clId="{17E34592-B103-4D32-8966-D1DE2E1B8692}" dt="2025-11-24T20:44:13.114" v="21" actId="1036"/>
          <ac:spMkLst>
            <pc:docMk/>
            <pc:sldMk cId="0" sldId="265"/>
            <ac:spMk id="4" creationId="{00000000-0000-0000-0000-000000000000}"/>
          </ac:spMkLst>
        </pc:spChg>
        <pc:picChg chg="add mod">
          <ac:chgData name="Megan Wilson" userId="4833c330-bb21-4a51-b524-eef8b134b0b1" providerId="ADAL" clId="{17E34592-B103-4D32-8966-D1DE2E1B8692}" dt="2025-11-24T20:44:37.946" v="26" actId="1076"/>
          <ac:picMkLst>
            <pc:docMk/>
            <pc:sldMk cId="0" sldId="265"/>
            <ac:picMk id="8" creationId="{19E97B90-A968-FFB1-A57A-2D250267AB39}"/>
          </ac:picMkLst>
        </pc:picChg>
      </pc:sldChg>
      <pc:sldChg chg="modSp mod">
        <pc:chgData name="Megan Wilson" userId="4833c330-bb21-4a51-b524-eef8b134b0b1" providerId="ADAL" clId="{17E34592-B103-4D32-8966-D1DE2E1B8692}" dt="2025-11-24T20:44:43.761" v="28" actId="1036"/>
        <pc:sldMkLst>
          <pc:docMk/>
          <pc:sldMk cId="0" sldId="267"/>
        </pc:sldMkLst>
        <pc:spChg chg="mod">
          <ac:chgData name="Megan Wilson" userId="4833c330-bb21-4a51-b524-eef8b134b0b1" providerId="ADAL" clId="{17E34592-B103-4D32-8966-D1DE2E1B8692}" dt="2025-11-24T20:44:43.761" v="28" actId="1036"/>
          <ac:spMkLst>
            <pc:docMk/>
            <pc:sldMk cId="0" sldId="267"/>
            <ac:spMk id="6" creationId="{00000000-0000-0000-0000-000000000000}"/>
          </ac:spMkLst>
        </pc:spChg>
      </pc:sldChg>
      <pc:sldChg chg="modSp mod">
        <pc:chgData name="Megan Wilson" userId="4833c330-bb21-4a51-b524-eef8b134b0b1" providerId="ADAL" clId="{17E34592-B103-4D32-8966-D1DE2E1B8692}" dt="2025-12-02T20:36:53.306" v="54" actId="20577"/>
        <pc:sldMkLst>
          <pc:docMk/>
          <pc:sldMk cId="0" sldId="268"/>
        </pc:sldMkLst>
        <pc:spChg chg="mod">
          <ac:chgData name="Megan Wilson" userId="4833c330-bb21-4a51-b524-eef8b134b0b1" providerId="ADAL" clId="{17E34592-B103-4D32-8966-D1DE2E1B8692}" dt="2025-11-24T20:44:48.203" v="29" actId="1036"/>
          <ac:spMkLst>
            <pc:docMk/>
            <pc:sldMk cId="0" sldId="268"/>
            <ac:spMk id="5" creationId="{00000000-0000-0000-0000-000000000000}"/>
          </ac:spMkLst>
        </pc:spChg>
        <pc:spChg chg="mod">
          <ac:chgData name="Megan Wilson" userId="4833c330-bb21-4a51-b524-eef8b134b0b1" providerId="ADAL" clId="{17E34592-B103-4D32-8966-D1DE2E1B8692}" dt="2025-12-02T20:36:53.306" v="54" actId="20577"/>
          <ac:spMkLst>
            <pc:docMk/>
            <pc:sldMk cId="0" sldId="268"/>
            <ac:spMk id="6" creationId="{00000000-0000-0000-0000-000000000000}"/>
          </ac:spMkLst>
        </pc:spChg>
      </pc:sldChg>
      <pc:sldChg chg="modSp mod">
        <pc:chgData name="Megan Wilson" userId="4833c330-bb21-4a51-b524-eef8b134b0b1" providerId="ADAL" clId="{17E34592-B103-4D32-8966-D1DE2E1B8692}" dt="2025-11-24T20:44:56.935" v="31" actId="1036"/>
        <pc:sldMkLst>
          <pc:docMk/>
          <pc:sldMk cId="0" sldId="270"/>
        </pc:sldMkLst>
        <pc:spChg chg="mod">
          <ac:chgData name="Megan Wilson" userId="4833c330-bb21-4a51-b524-eef8b134b0b1" providerId="ADAL" clId="{17E34592-B103-4D32-8966-D1DE2E1B8692}" dt="2025-11-24T20:44:56.935" v="31" actId="1036"/>
          <ac:spMkLst>
            <pc:docMk/>
            <pc:sldMk cId="0" sldId="270"/>
            <ac:spMk id="6" creationId="{00000000-0000-0000-0000-000000000000}"/>
          </ac:spMkLst>
        </pc:spChg>
      </pc:sldChg>
      <pc:sldChg chg="modSp mod">
        <pc:chgData name="Megan Wilson" userId="4833c330-bb21-4a51-b524-eef8b134b0b1" providerId="ADAL" clId="{17E34592-B103-4D32-8966-D1DE2E1B8692}" dt="2025-12-02T20:36:57.576" v="74" actId="20577"/>
        <pc:sldMkLst>
          <pc:docMk/>
          <pc:sldMk cId="0" sldId="271"/>
        </pc:sldMkLst>
        <pc:spChg chg="mod">
          <ac:chgData name="Megan Wilson" userId="4833c330-bb21-4a51-b524-eef8b134b0b1" providerId="ADAL" clId="{17E34592-B103-4D32-8966-D1DE2E1B8692}" dt="2025-11-24T20:45:03.146" v="33" actId="207"/>
          <ac:spMkLst>
            <pc:docMk/>
            <pc:sldMk cId="0" sldId="271"/>
            <ac:spMk id="4" creationId="{00000000-0000-0000-0000-000000000000}"/>
          </ac:spMkLst>
        </pc:spChg>
        <pc:spChg chg="mod">
          <ac:chgData name="Megan Wilson" userId="4833c330-bb21-4a51-b524-eef8b134b0b1" providerId="ADAL" clId="{17E34592-B103-4D32-8966-D1DE2E1B8692}" dt="2025-12-02T20:36:57.576" v="74" actId="20577"/>
          <ac:spMkLst>
            <pc:docMk/>
            <pc:sldMk cId="0" sldId="271"/>
            <ac:spMk id="5" creationId="{00000000-0000-0000-0000-000000000000}"/>
          </ac:spMkLst>
        </pc:spChg>
        <pc:spChg chg="mod">
          <ac:chgData name="Megan Wilson" userId="4833c330-bb21-4a51-b524-eef8b134b0b1" providerId="ADAL" clId="{17E34592-B103-4D32-8966-D1DE2E1B8692}" dt="2025-11-24T20:45:00.673" v="32" actId="207"/>
          <ac:spMkLst>
            <pc:docMk/>
            <pc:sldMk cId="0" sldId="271"/>
            <ac:spMk id="6" creationId="{00000000-0000-0000-0000-000000000000}"/>
          </ac:spMkLst>
        </pc:spChg>
      </pc:sldChg>
      <pc:sldChg chg="modSp mod">
        <pc:chgData name="Megan Wilson" userId="4833c330-bb21-4a51-b524-eef8b134b0b1" providerId="ADAL" clId="{17E34592-B103-4D32-8966-D1DE2E1B8692}" dt="2025-11-24T20:45:07.908" v="34" actId="1036"/>
        <pc:sldMkLst>
          <pc:docMk/>
          <pc:sldMk cId="0" sldId="272"/>
        </pc:sldMkLst>
        <pc:spChg chg="mod">
          <ac:chgData name="Megan Wilson" userId="4833c330-bb21-4a51-b524-eef8b134b0b1" providerId="ADAL" clId="{17E34592-B103-4D32-8966-D1DE2E1B8692}" dt="2025-11-24T20:45:07.908" v="34" actId="1036"/>
          <ac:spMkLst>
            <pc:docMk/>
            <pc:sldMk cId="0" sldId="272"/>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https://www.youtube.com/embed/c3L0iKqCaC0?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create.kahoot.it/share/test-your-knowledge-protecting-yourself-online/1f0f7e87-3e0b-42fc-a8f5-3d7846633c21"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9Q4pxdUimAU&amp;t=1s" TargetMode="External"/><Relationship Id="rId2" Type="http://schemas.openxmlformats.org/officeDocument/2006/relationships/hyperlink" Target="https://www.youtube.com/watch?v=c3L0iKqCaC0"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missingkids.org/netsmartz/topics/sextortion"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missingkids.org/theissues/sextortion"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9Q4pxdUimAU?start=1&amp;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missingkids.org/netsmartz/home"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58991" y="8753050"/>
            <a:ext cx="1337001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How to Protect Yourself &amp; Your Friends</a:t>
            </a:r>
          </a:p>
        </p:txBody>
      </p:sp>
      <p:sp>
        <p:nvSpPr>
          <p:cNvPr id="9" name="TextBox 9"/>
          <p:cNvSpPr txBox="1"/>
          <p:nvPr/>
        </p:nvSpPr>
        <p:spPr>
          <a:xfrm>
            <a:off x="5608017" y="4889856"/>
            <a:ext cx="749391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High School Engagement- Grade 9</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35163"/>
            <a:ext cx="18288000" cy="1768662"/>
            <a:chOff x="0" y="-114611"/>
            <a:chExt cx="4816593" cy="46582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14611"/>
              <a:ext cx="4816593" cy="465820"/>
            </a:xfrm>
            <a:prstGeom prst="rect">
              <a:avLst/>
            </a:prstGeom>
          </p:spPr>
          <p:txBody>
            <a:bodyPr lIns="50800" tIns="50800" rIns="50800" bIns="50800" rtlCol="0" anchor="ctr"/>
            <a:lstStyle/>
            <a:p>
              <a:pPr algn="ctr">
                <a:lnSpc>
                  <a:spcPts val="6440"/>
                </a:lnSpc>
              </a:pPr>
              <a:r>
                <a:rPr lang="en-US" sz="4600" b="1" dirty="0">
                  <a:solidFill>
                    <a:srgbClr val="FFFFFF"/>
                  </a:solidFill>
                  <a:latin typeface="Calibri (MS) Bold"/>
                  <a:ea typeface="Calibri (MS) Bold"/>
                  <a:cs typeface="Calibri (MS) Bold"/>
                  <a:sym typeface="Calibri (MS) Bold"/>
                </a:rPr>
                <a:t>Fight Child Abuse “Friends Can Help Stop Sexual Abuse” Video</a:t>
              </a:r>
            </a:p>
          </p:txBody>
        </p:sp>
      </p:grpSp>
      <p:sp>
        <p:nvSpPr>
          <p:cNvPr id="5" name="TextBox 5"/>
          <p:cNvSpPr txBox="1"/>
          <p:nvPr/>
        </p:nvSpPr>
        <p:spPr>
          <a:xfrm>
            <a:off x="6438067" y="9715500"/>
            <a:ext cx="541186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https://www.youtube.com/watch?v=c3L0iKqCaC0</a:t>
            </a:r>
          </a:p>
        </p:txBody>
      </p:sp>
      <p:sp>
        <p:nvSpPr>
          <p:cNvPr id="6" name="TextBox 6"/>
          <p:cNvSpPr txBox="1"/>
          <p:nvPr/>
        </p:nvSpPr>
        <p:spPr>
          <a:xfrm>
            <a:off x="14292827" y="9446896"/>
            <a:ext cx="214800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4:45 minutes</a:t>
            </a:r>
          </a:p>
        </p:txBody>
      </p:sp>
      <p:pic>
        <p:nvPicPr>
          <p:cNvPr id="8" name="Online Media 7" title="Friends Can Help Stop Sexual Abuse">
            <a:hlinkClick r:id="" action="ppaction://media"/>
            <a:extLst>
              <a:ext uri="{FF2B5EF4-FFF2-40B4-BE49-F238E27FC236}">
                <a16:creationId xmlns:a16="http://schemas.microsoft.com/office/drawing/2014/main" id="{19E97B90-A968-FFB1-A57A-2D250267AB39}"/>
              </a:ext>
            </a:extLst>
          </p:cNvPr>
          <p:cNvPicPr>
            <a:picLocks noRot="1" noChangeAspect="1"/>
          </p:cNvPicPr>
          <p:nvPr>
            <a:videoFile r:link="rId1"/>
          </p:nvPr>
        </p:nvPicPr>
        <p:blipFill>
          <a:blip r:embed="rId3"/>
          <a:stretch>
            <a:fillRect/>
          </a:stretch>
        </p:blipFill>
        <p:spPr>
          <a:xfrm>
            <a:off x="2187063" y="1339379"/>
            <a:ext cx="13913873" cy="78555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251" y="0"/>
            <a:ext cx="18620045" cy="906987"/>
            <a:chOff x="0" y="0"/>
            <a:chExt cx="4904045" cy="238877"/>
          </a:xfrm>
        </p:grpSpPr>
        <p:sp>
          <p:nvSpPr>
            <p:cNvPr id="3" name="Freeform 3"/>
            <p:cNvSpPr/>
            <p:nvPr/>
          </p:nvSpPr>
          <p:spPr>
            <a:xfrm>
              <a:off x="0" y="0"/>
              <a:ext cx="4904045" cy="238877"/>
            </a:xfrm>
            <a:custGeom>
              <a:avLst/>
              <a:gdLst/>
              <a:ahLst/>
              <a:cxnLst/>
              <a:rect l="l" t="t" r="r" b="b"/>
              <a:pathLst>
                <a:path w="4904045" h="238877">
                  <a:moveTo>
                    <a:pt x="0" y="0"/>
                  </a:moveTo>
                  <a:lnTo>
                    <a:pt x="4904045" y="0"/>
                  </a:lnTo>
                  <a:lnTo>
                    <a:pt x="4904045" y="238877"/>
                  </a:lnTo>
                  <a:lnTo>
                    <a:pt x="0" y="238877"/>
                  </a:lnTo>
                  <a:close/>
                </a:path>
              </a:pathLst>
            </a:custGeom>
            <a:solidFill>
              <a:srgbClr val="03989E"/>
            </a:solidFill>
          </p:spPr>
          <p:txBody>
            <a:bodyPr/>
            <a:lstStyle/>
            <a:p>
              <a:endParaRPr lang="en-US"/>
            </a:p>
          </p:txBody>
        </p:sp>
        <p:sp>
          <p:nvSpPr>
            <p:cNvPr id="4" name="TextBox 4"/>
            <p:cNvSpPr txBox="1"/>
            <p:nvPr/>
          </p:nvSpPr>
          <p:spPr>
            <a:xfrm>
              <a:off x="0" y="-76200"/>
              <a:ext cx="4904045" cy="31507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14183"/>
            <a:ext cx="18288000" cy="824229"/>
          </a:xfrm>
          <a:prstGeom prst="rect">
            <a:avLst/>
          </a:prstGeom>
        </p:spPr>
        <p:txBody>
          <a:bodyPr lIns="0" tIns="0" rIns="0" bIns="0" rtlCol="0" anchor="t">
            <a:spAutoFit/>
          </a:bodyPr>
          <a:lstStyle/>
          <a:p>
            <a:pPr algn="ctr">
              <a:lnSpc>
                <a:spcPts val="6020"/>
              </a:lnSpc>
            </a:pPr>
            <a:r>
              <a:rPr lang="en-US" sz="4300" b="1">
                <a:solidFill>
                  <a:srgbClr val="FFFFFF"/>
                </a:solidFill>
                <a:latin typeface="Calibri (MS) Bold"/>
                <a:ea typeface="Calibri (MS) Bold"/>
                <a:cs typeface="Calibri (MS) Bold"/>
                <a:sym typeface="Calibri (MS) Bold"/>
              </a:rPr>
              <a:t>Fight Child Abuse “Friends Can Help Stop Sexual Abuse” Discussion Questions</a:t>
            </a:r>
          </a:p>
        </p:txBody>
      </p:sp>
      <p:sp>
        <p:nvSpPr>
          <p:cNvPr id="6" name="TextBox 6"/>
          <p:cNvSpPr txBox="1"/>
          <p:nvPr/>
        </p:nvSpPr>
        <p:spPr>
          <a:xfrm>
            <a:off x="2083511" y="1348854"/>
            <a:ext cx="14120978" cy="16478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The class should get into 2 groups and the teacher will designate each group a number. Each group will work together and answer the questions with their group number. Then each group will take turns presenting the answers to the class.</a:t>
            </a:r>
          </a:p>
        </p:txBody>
      </p:sp>
      <p:sp>
        <p:nvSpPr>
          <p:cNvPr id="7" name="TextBox 7"/>
          <p:cNvSpPr txBox="1"/>
          <p:nvPr/>
        </p:nvSpPr>
        <p:spPr>
          <a:xfrm>
            <a:off x="1729993" y="3899680"/>
            <a:ext cx="5895125"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Group 1 Questions</a:t>
            </a:r>
          </a:p>
        </p:txBody>
      </p:sp>
      <p:sp>
        <p:nvSpPr>
          <p:cNvPr id="8" name="TextBox 8"/>
          <p:cNvSpPr txBox="1"/>
          <p:nvPr/>
        </p:nvSpPr>
        <p:spPr>
          <a:xfrm>
            <a:off x="10309364" y="3899680"/>
            <a:ext cx="5895125"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Group 2 Questions</a:t>
            </a:r>
          </a:p>
        </p:txBody>
      </p:sp>
      <p:sp>
        <p:nvSpPr>
          <p:cNvPr id="9" name="TextBox 9"/>
          <p:cNvSpPr txBox="1"/>
          <p:nvPr/>
        </p:nvSpPr>
        <p:spPr>
          <a:xfrm>
            <a:off x="1729993" y="5385580"/>
            <a:ext cx="5895125"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What red flags did Maria notice in her relationship with Clay?</a:t>
            </a:r>
          </a:p>
        </p:txBody>
      </p:sp>
      <p:sp>
        <p:nvSpPr>
          <p:cNvPr id="10" name="TextBox 10"/>
          <p:cNvSpPr txBox="1"/>
          <p:nvPr/>
        </p:nvSpPr>
        <p:spPr>
          <a:xfrm>
            <a:off x="10087010" y="5385580"/>
            <a:ext cx="5895125" cy="16478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Do you think Emilia have done something sooner to help Maria? If so, what?</a:t>
            </a:r>
          </a:p>
        </p:txBody>
      </p:sp>
      <p:sp>
        <p:nvSpPr>
          <p:cNvPr id="11" name="TextBox 11"/>
          <p:cNvSpPr txBox="1"/>
          <p:nvPr/>
        </p:nvSpPr>
        <p:spPr>
          <a:xfrm>
            <a:off x="10087010" y="7404880"/>
            <a:ext cx="6269879"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What would you do if you had a friend in a similar situation?</a:t>
            </a:r>
          </a:p>
        </p:txBody>
      </p:sp>
      <p:sp>
        <p:nvSpPr>
          <p:cNvPr id="12" name="TextBox 12"/>
          <p:cNvSpPr txBox="1"/>
          <p:nvPr/>
        </p:nvSpPr>
        <p:spPr>
          <a:xfrm>
            <a:off x="1729993" y="7404880"/>
            <a:ext cx="6269879"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What should you do if you notice your friend is in a bad situation like Maria?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
        <p:nvSpPr>
          <p:cNvPr id="6" name="TextBox 6"/>
          <p:cNvSpPr txBox="1"/>
          <p:nvPr/>
        </p:nvSpPr>
        <p:spPr>
          <a:xfrm>
            <a:off x="4773044" y="3668713"/>
            <a:ext cx="8741911" cy="2740025"/>
          </a:xfrm>
          <a:prstGeom prst="rect">
            <a:avLst/>
          </a:prstGeom>
        </p:spPr>
        <p:txBody>
          <a:bodyPr lIns="0" tIns="0" rIns="0" bIns="0" rtlCol="0" anchor="t">
            <a:spAutoFit/>
          </a:bodyPr>
          <a:lstStyle/>
          <a:p>
            <a:pPr algn="ctr">
              <a:lnSpc>
                <a:spcPts val="7000"/>
              </a:lnSpc>
            </a:pPr>
            <a:r>
              <a:rPr lang="en-US" sz="5000" dirty="0">
                <a:latin typeface="Calibri (MS)"/>
                <a:ea typeface="Calibri (MS)"/>
                <a:cs typeface="Calibri (MS)"/>
                <a:sym typeface="Calibri (MS)"/>
              </a:rPr>
              <a:t>We recommend playing </a:t>
            </a:r>
          </a:p>
          <a:p>
            <a:pPr algn="ctr">
              <a:lnSpc>
                <a:spcPts val="7000"/>
              </a:lnSpc>
            </a:pPr>
            <a:r>
              <a:rPr lang="en-US" sz="5000" u="sng" dirty="0">
                <a:latin typeface="Calibri (MS)"/>
                <a:ea typeface="Calibri (MS)"/>
                <a:cs typeface="Calibri (MS)"/>
                <a:sym typeface="Calibri (MS)"/>
                <a:hlinkClick r:id="rId2" tooltip="https://create.kahoot.it/share/test-your-knowledge-protecting-yourself-online/1f0f7e87-3e0b-42fc-a8f5-3d7846633c21">
                  <a:extLst>
                    <a:ext uri="{A12FA001-AC4F-418D-AE19-62706E023703}">
                      <ahyp:hlinkClr xmlns:ahyp="http://schemas.microsoft.com/office/drawing/2018/hyperlinkcolor" val="tx"/>
                    </a:ext>
                  </a:extLst>
                </a:hlinkClick>
              </a:rPr>
              <a:t>Protecting Yourself Online Kahoot!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8951" y="1028700"/>
            <a:ext cx="6802784" cy="8196125"/>
          </a:xfrm>
          <a:custGeom>
            <a:avLst/>
            <a:gdLst/>
            <a:ahLst/>
            <a:cxnLst/>
            <a:rect l="l" t="t" r="r" b="b"/>
            <a:pathLst>
              <a:path w="6802784" h="8196125">
                <a:moveTo>
                  <a:pt x="0" y="0"/>
                </a:moveTo>
                <a:lnTo>
                  <a:pt x="6802784" y="0"/>
                </a:lnTo>
                <a:lnTo>
                  <a:pt x="6802784" y="8196125"/>
                </a:lnTo>
                <a:lnTo>
                  <a:pt x="0" y="8196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5520083" y="858923"/>
            <a:ext cx="7247834" cy="9428077"/>
          </a:xfrm>
          <a:custGeom>
            <a:avLst/>
            <a:gdLst/>
            <a:ahLst/>
            <a:cxnLst/>
            <a:rect l="l" t="t" r="r" b="b"/>
            <a:pathLst>
              <a:path w="7247834" h="9428077">
                <a:moveTo>
                  <a:pt x="0" y="0"/>
                </a:moveTo>
                <a:lnTo>
                  <a:pt x="7247834" y="0"/>
                </a:lnTo>
                <a:lnTo>
                  <a:pt x="7247834" y="9428077"/>
                </a:lnTo>
                <a:lnTo>
                  <a:pt x="0" y="942807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24129"/>
            <a:ext cx="18288000" cy="824229"/>
          </a:xfrm>
          <a:prstGeom prst="rect">
            <a:avLst/>
          </a:prstGeom>
        </p:spPr>
        <p:txBody>
          <a:bodyPr lIns="0" tIns="0" rIns="0" bIns="0" rtlCol="0" anchor="t">
            <a:spAutoFit/>
          </a:bodyPr>
          <a:lstStyle/>
          <a:p>
            <a:pPr algn="ctr">
              <a:lnSpc>
                <a:spcPts val="6020"/>
              </a:lnSpc>
            </a:pPr>
            <a:r>
              <a:rPr lang="en-US" sz="4300" b="1" dirty="0">
                <a:solidFill>
                  <a:srgbClr val="FFFFFF"/>
                </a:solidFill>
                <a:latin typeface="Calibri (MS) Bold"/>
                <a:ea typeface="Calibri (MS) Bold"/>
                <a:cs typeface="Calibri (MS) Bold"/>
                <a:sym typeface="Calibri (MS) Bold"/>
              </a:rPr>
              <a:t>Lesson Handout from NCMEC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152066"/>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4618434" y="5747657"/>
            <a:ext cx="9051131" cy="680085"/>
          </a:xfrm>
          <a:prstGeom prst="rect">
            <a:avLst/>
          </a:prstGeom>
        </p:spPr>
        <p:txBody>
          <a:bodyPr lIns="0" tIns="0" rIns="0" bIns="0" rtlCol="0" anchor="t">
            <a:spAutoFit/>
          </a:bodyPr>
          <a:lstStyle/>
          <a:p>
            <a:pPr algn="ctr">
              <a:lnSpc>
                <a:spcPts val="5040"/>
              </a:lnSpc>
            </a:pPr>
            <a:r>
              <a:rPr lang="en-US" sz="3600" u="sng">
                <a:solidFill>
                  <a:srgbClr val="000000"/>
                </a:solidFill>
                <a:latin typeface="Calibri (MS)"/>
                <a:ea typeface="Calibri (MS)"/>
                <a:cs typeface="Calibri (MS)"/>
                <a:sym typeface="Calibri (MS)"/>
              </a:rPr>
              <a:t>NCMEC "Social Media Safety for Teens" Handout</a:t>
            </a:r>
          </a:p>
        </p:txBody>
      </p:sp>
      <p:sp>
        <p:nvSpPr>
          <p:cNvPr id="4" name="TextBox 4"/>
          <p:cNvSpPr txBox="1"/>
          <p:nvPr/>
        </p:nvSpPr>
        <p:spPr>
          <a:xfrm>
            <a:off x="3295650" y="4267472"/>
            <a:ext cx="11512035"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2" tooltip="https://www.youtube.com/watch?v=c3L0iKqCaC0">
                  <a:extLst>
                    <a:ext uri="{A12FA001-AC4F-418D-AE19-62706E023703}">
                      <ahyp:hlinkClr xmlns:ahyp="http://schemas.microsoft.com/office/drawing/2018/hyperlinkcolor" val="tx"/>
                    </a:ext>
                  </a:extLst>
                </a:hlinkClick>
              </a:rPr>
              <a:t>Fight Child Abuse “Friends Can Help Stop Sexual Abuse” Video</a:t>
            </a:r>
          </a:p>
        </p:txBody>
      </p:sp>
      <p:sp>
        <p:nvSpPr>
          <p:cNvPr id="5" name="TextBox 5"/>
          <p:cNvSpPr txBox="1"/>
          <p:nvPr/>
        </p:nvSpPr>
        <p:spPr>
          <a:xfrm>
            <a:off x="3796546" y="7227842"/>
            <a:ext cx="10510242" cy="602794"/>
          </a:xfrm>
          <a:prstGeom prst="rect">
            <a:avLst/>
          </a:prstGeom>
        </p:spPr>
        <p:txBody>
          <a:bodyPr lIns="0" tIns="0" rIns="0" bIns="0" rtlCol="0" anchor="t">
            <a:spAutoFit/>
          </a:bodyPr>
          <a:lstStyle/>
          <a:p>
            <a:pPr algn="ctr">
              <a:lnSpc>
                <a:spcPts val="5040"/>
              </a:lnSpc>
            </a:pPr>
            <a:r>
              <a:rPr lang="en-US" sz="3600" u="sng" dirty="0">
                <a:solidFill>
                  <a:srgbClr val="000000"/>
                </a:solidFill>
                <a:latin typeface="Calibri (MS)"/>
                <a:ea typeface="Calibri (MS)"/>
                <a:cs typeface="Calibri (MS)"/>
                <a:sym typeface="Calibri (MS)"/>
              </a:rPr>
              <a:t>Protecting Yourself Online Kahoot!</a:t>
            </a:r>
          </a:p>
        </p:txBody>
      </p:sp>
      <p:sp>
        <p:nvSpPr>
          <p:cNvPr id="6" name="TextBox 6"/>
          <p:cNvSpPr txBox="1"/>
          <p:nvPr/>
        </p:nvSpPr>
        <p:spPr>
          <a:xfrm>
            <a:off x="5695890" y="2791549"/>
            <a:ext cx="6896219" cy="602794"/>
          </a:xfrm>
          <a:prstGeom prst="rect">
            <a:avLst/>
          </a:prstGeom>
        </p:spPr>
        <p:txBody>
          <a:bodyPr lIns="0" tIns="0" rIns="0" bIns="0" rtlCol="0" anchor="t">
            <a:spAutoFit/>
          </a:bodyPr>
          <a:lstStyle/>
          <a:p>
            <a:pPr algn="ctr">
              <a:lnSpc>
                <a:spcPts val="5040"/>
              </a:lnSpc>
              <a:spcBef>
                <a:spcPct val="0"/>
              </a:spcBef>
            </a:pPr>
            <a:r>
              <a:rPr lang="en-US" sz="3600" u="sng" dirty="0">
                <a:latin typeface="Calibri (MS)"/>
                <a:ea typeface="Calibri (MS)"/>
                <a:cs typeface="Calibri (MS)"/>
                <a:sym typeface="Calibri (MS)"/>
                <a:hlinkClick r:id="rId3" tooltip="https://www.youtube.com/watch?v=9Q4pxdUimAU&amp;t=1s">
                  <a:extLst>
                    <a:ext uri="{A12FA001-AC4F-418D-AE19-62706E023703}">
                      <ahyp:hlinkClr xmlns:ahyp="http://schemas.microsoft.com/office/drawing/2018/hyperlinkcolor" val="tx"/>
                    </a:ext>
                  </a:extLst>
                </a:hlinkClick>
              </a:rPr>
              <a:t>NCMEC “It’s Called Sextortion” Video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150427"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3179988" y="1557903"/>
            <a:ext cx="11928023" cy="10433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Online enticement </a:t>
            </a:r>
            <a:r>
              <a:rPr lang="en-US" sz="2799">
                <a:solidFill>
                  <a:srgbClr val="000000"/>
                </a:solidFill>
                <a:latin typeface="Calibri (MS)"/>
                <a:ea typeface="Calibri (MS)"/>
                <a:cs typeface="Calibri (MS)"/>
                <a:sym typeface="Calibri (MS)"/>
              </a:rPr>
              <a:t>is when an individual communicates with a minor online with the intent to commit a sexual offense or abduction.</a:t>
            </a:r>
          </a:p>
        </p:txBody>
      </p:sp>
      <p:sp>
        <p:nvSpPr>
          <p:cNvPr id="10" name="TextBox 10"/>
          <p:cNvSpPr txBox="1"/>
          <p:nvPr/>
        </p:nvSpPr>
        <p:spPr>
          <a:xfrm>
            <a:off x="10378882" y="4595495"/>
            <a:ext cx="6054610" cy="5480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Take Action</a:t>
            </a:r>
          </a:p>
        </p:txBody>
      </p:sp>
      <p:sp>
        <p:nvSpPr>
          <p:cNvPr id="11" name="TextBox 11"/>
          <p:cNvSpPr txBox="1"/>
          <p:nvPr/>
        </p:nvSpPr>
        <p:spPr>
          <a:xfrm>
            <a:off x="10629074" y="5406754"/>
            <a:ext cx="6357981" cy="20339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Take screenshots.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Block individuals.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File a report with the police.</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Call a Cybertipline.</a:t>
            </a:r>
          </a:p>
        </p:txBody>
      </p:sp>
      <p:sp>
        <p:nvSpPr>
          <p:cNvPr id="12" name="TextBox 12"/>
          <p:cNvSpPr txBox="1"/>
          <p:nvPr/>
        </p:nvSpPr>
        <p:spPr>
          <a:xfrm>
            <a:off x="1659140" y="5406754"/>
            <a:ext cx="6691957" cy="45104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Have a different password for each account.</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Use privacy settings.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Choose carefully who you add on social media.</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Limit access to your location.</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Don’t share personal information online.</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Don’t share passwords.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Don’t share or forward explicit content.</a:t>
            </a:r>
          </a:p>
        </p:txBody>
      </p:sp>
      <p:sp>
        <p:nvSpPr>
          <p:cNvPr id="13" name="TextBox 13"/>
          <p:cNvSpPr txBox="1"/>
          <p:nvPr/>
        </p:nvSpPr>
        <p:spPr>
          <a:xfrm>
            <a:off x="3179988" y="2901044"/>
            <a:ext cx="11928023" cy="10433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Sextortion </a:t>
            </a:r>
            <a:r>
              <a:rPr lang="en-US" sz="2799">
                <a:solidFill>
                  <a:srgbClr val="000000"/>
                </a:solidFill>
                <a:latin typeface="Calibri (MS)"/>
                <a:ea typeface="Calibri (MS)"/>
                <a:cs typeface="Calibri (MS)"/>
                <a:sym typeface="Calibri (MS)"/>
              </a:rPr>
              <a:t>is when a minor is threatened or blackmailed with their nude image with demands for additional images, sexual activity, or money from them.</a:t>
            </a:r>
          </a:p>
        </p:txBody>
      </p:sp>
      <p:sp>
        <p:nvSpPr>
          <p:cNvPr id="14" name="TextBox 14"/>
          <p:cNvSpPr txBox="1"/>
          <p:nvPr/>
        </p:nvSpPr>
        <p:spPr>
          <a:xfrm>
            <a:off x="1816115" y="4595495"/>
            <a:ext cx="6054610" cy="5480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Privacy Suggestions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60325"/>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85287" y="1094292"/>
            <a:ext cx="10293300" cy="6723380"/>
          </a:xfrm>
          <a:prstGeom prst="rect">
            <a:avLst/>
          </a:prstGeom>
        </p:spPr>
        <p:txBody>
          <a:bodyPr lIns="0" tIns="0" rIns="0" bIns="0" rtlCol="0" anchor="t">
            <a:spAutoFit/>
          </a:bodyPr>
          <a:lstStyle/>
          <a:p>
            <a:pPr marL="820421" lvl="1" indent="-410210" algn="l">
              <a:lnSpc>
                <a:spcPts val="5320"/>
              </a:lnSpc>
              <a:buAutoNum type="arabicPeriod"/>
            </a:pPr>
            <a:r>
              <a:rPr lang="en-US" sz="3800">
                <a:solidFill>
                  <a:srgbClr val="000000"/>
                </a:solidFill>
                <a:latin typeface="Calibri (MS)"/>
                <a:ea typeface="Calibri (MS)"/>
                <a:cs typeface="Calibri (MS)"/>
                <a:sym typeface="Calibri (MS)"/>
              </a:rPr>
              <a:t>Introduction to Online Sexual Exploitation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NCMEC “It’s Called Sextortion” Video (2 min.) </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Privacy Suggestions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Take Action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Fight Child Abuse “Friends Can Help Stop Sexual Abuse” Video (5 min.)</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NCMEC Handout: Social Media Safety for Teens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Activity</a:t>
            </a:r>
          </a:p>
        </p:txBody>
      </p:sp>
      <p:sp>
        <p:nvSpPr>
          <p:cNvPr id="6" name="Freeform 6"/>
          <p:cNvSpPr/>
          <p:nvPr/>
        </p:nvSpPr>
        <p:spPr>
          <a:xfrm>
            <a:off x="291970" y="4214708"/>
            <a:ext cx="4564398" cy="489545"/>
          </a:xfrm>
          <a:custGeom>
            <a:avLst/>
            <a:gdLst/>
            <a:ahLst/>
            <a:cxnLst/>
            <a:rect l="l" t="t" r="r" b="b"/>
            <a:pathLst>
              <a:path w="4564398" h="489545">
                <a:moveTo>
                  <a:pt x="0" y="0"/>
                </a:moveTo>
                <a:lnTo>
                  <a:pt x="4564397" y="0"/>
                </a:lnTo>
                <a:lnTo>
                  <a:pt x="4564397" y="489546"/>
                </a:lnTo>
                <a:lnTo>
                  <a:pt x="0" y="489546"/>
                </a:lnTo>
                <a:lnTo>
                  <a:pt x="0" y="0"/>
                </a:lnTo>
                <a:close/>
              </a:path>
            </a:pathLst>
          </a:custGeom>
          <a:blipFill>
            <a:blip r:embed="rId2"/>
            <a:stretch>
              <a:fillRect t="-801860" r="-2906" b="-390030"/>
            </a:stretch>
          </a:blipFill>
        </p:spPr>
        <p:txBody>
          <a:bodyPr/>
          <a:lstStyle/>
          <a:p>
            <a:endParaRPr lang="en-US"/>
          </a:p>
        </p:txBody>
      </p:sp>
      <p:grpSp>
        <p:nvGrpSpPr>
          <p:cNvPr id="7" name="Group 7"/>
          <p:cNvGrpSpPr/>
          <p:nvPr/>
        </p:nvGrpSpPr>
        <p:grpSpPr>
          <a:xfrm>
            <a:off x="291970" y="4586183"/>
            <a:ext cx="4564398" cy="1797099"/>
            <a:chOff x="0" y="0"/>
            <a:chExt cx="1202146" cy="473310"/>
          </a:xfrm>
        </p:grpSpPr>
        <p:sp>
          <p:nvSpPr>
            <p:cNvPr id="8" name="Freeform 8"/>
            <p:cNvSpPr/>
            <p:nvPr/>
          </p:nvSpPr>
          <p:spPr>
            <a:xfrm>
              <a:off x="0" y="0"/>
              <a:ext cx="1202146" cy="473310"/>
            </a:xfrm>
            <a:custGeom>
              <a:avLst/>
              <a:gdLst/>
              <a:ahLst/>
              <a:cxnLst/>
              <a:rect l="l" t="t" r="r" b="b"/>
              <a:pathLst>
                <a:path w="1202146" h="473310">
                  <a:moveTo>
                    <a:pt x="0" y="0"/>
                  </a:moveTo>
                  <a:lnTo>
                    <a:pt x="1202146" y="0"/>
                  </a:lnTo>
                  <a:lnTo>
                    <a:pt x="1202146" y="473310"/>
                  </a:lnTo>
                  <a:lnTo>
                    <a:pt x="0" y="473310"/>
                  </a:lnTo>
                  <a:close/>
                </a:path>
              </a:pathLst>
            </a:custGeom>
            <a:solidFill>
              <a:srgbClr val="FCE884"/>
            </a:solidFill>
          </p:spPr>
          <p:txBody>
            <a:bodyPr/>
            <a:lstStyle/>
            <a:p>
              <a:endParaRPr lang="en-US"/>
            </a:p>
          </p:txBody>
        </p:sp>
        <p:sp>
          <p:nvSpPr>
            <p:cNvPr id="9" name="TextBox 9"/>
            <p:cNvSpPr txBox="1"/>
            <p:nvPr/>
          </p:nvSpPr>
          <p:spPr>
            <a:xfrm>
              <a:off x="0" y="-76200"/>
              <a:ext cx="1202146" cy="54951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291970" y="1094015"/>
            <a:ext cx="4564398" cy="3120694"/>
          </a:xfrm>
          <a:custGeom>
            <a:avLst/>
            <a:gdLst/>
            <a:ahLst/>
            <a:cxnLst/>
            <a:rect l="l" t="t" r="r" b="b"/>
            <a:pathLst>
              <a:path w="4564398" h="3120694">
                <a:moveTo>
                  <a:pt x="0" y="0"/>
                </a:moveTo>
                <a:lnTo>
                  <a:pt x="4564397" y="0"/>
                </a:lnTo>
                <a:lnTo>
                  <a:pt x="4564397" y="3120693"/>
                </a:lnTo>
                <a:lnTo>
                  <a:pt x="0" y="3120693"/>
                </a:lnTo>
                <a:lnTo>
                  <a:pt x="0" y="0"/>
                </a:lnTo>
                <a:close/>
              </a:path>
            </a:pathLst>
          </a:custGeom>
          <a:blipFill>
            <a:blip r:embed="rId3"/>
            <a:stretch>
              <a:fillRect l="-5288" r="-8662"/>
            </a:stretch>
          </a:blipFill>
        </p:spPr>
        <p:txBody>
          <a:bodyPr/>
          <a:lstStyle/>
          <a:p>
            <a:endParaRPr lang="en-US"/>
          </a:p>
        </p:txBody>
      </p:sp>
      <p:sp>
        <p:nvSpPr>
          <p:cNvPr id="11" name="TextBox 11"/>
          <p:cNvSpPr txBox="1"/>
          <p:nvPr/>
        </p:nvSpPr>
        <p:spPr>
          <a:xfrm>
            <a:off x="1959568" y="209370"/>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 Lesson</a:t>
            </a:r>
          </a:p>
        </p:txBody>
      </p:sp>
      <p:sp>
        <p:nvSpPr>
          <p:cNvPr id="12" name="TextBox 12"/>
          <p:cNvSpPr txBox="1"/>
          <p:nvPr/>
        </p:nvSpPr>
        <p:spPr>
          <a:xfrm>
            <a:off x="9417315"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sp>
        <p:nvSpPr>
          <p:cNvPr id="13" name="TextBox 13"/>
          <p:cNvSpPr txBox="1"/>
          <p:nvPr/>
        </p:nvSpPr>
        <p:spPr>
          <a:xfrm>
            <a:off x="417406" y="4912361"/>
            <a:ext cx="4313525" cy="1024253"/>
          </a:xfrm>
          <a:prstGeom prst="rect">
            <a:avLst/>
          </a:prstGeom>
        </p:spPr>
        <p:txBody>
          <a:bodyPr lIns="0" tIns="0" rIns="0" bIns="0" rtlCol="0" anchor="t">
            <a:spAutoFit/>
          </a:bodyPr>
          <a:lstStyle/>
          <a:p>
            <a:pPr algn="ctr">
              <a:lnSpc>
                <a:spcPts val="3920"/>
              </a:lnSpc>
            </a:pPr>
            <a:r>
              <a:rPr lang="en-US" sz="2800" b="1">
                <a:solidFill>
                  <a:srgbClr val="FCFCFD"/>
                </a:solidFill>
                <a:latin typeface="Calibri (MS) Bold"/>
                <a:ea typeface="Calibri (MS) Bold"/>
                <a:cs typeface="Calibri (MS) Bold"/>
                <a:sym typeface="Calibri (MS) Bold"/>
              </a:rPr>
              <a:t>How to Protect Yourself &amp; Your Friends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8069704" y="2613581"/>
            <a:ext cx="9876273" cy="5269593"/>
          </a:xfrm>
          <a:prstGeom prst="rect">
            <a:avLst/>
          </a:prstGeom>
        </p:spPr>
        <p:txBody>
          <a:bodyPr lIns="0" tIns="0" rIns="0" bIns="0" rtlCol="0" anchor="t">
            <a:spAutoFit/>
          </a:bodyPr>
          <a:lstStyle/>
          <a:p>
            <a:pPr algn="ctr">
              <a:lnSpc>
                <a:spcPts val="4599"/>
              </a:lnSpc>
            </a:pPr>
            <a:r>
              <a:rPr lang="en-US" sz="3285" b="1">
                <a:solidFill>
                  <a:srgbClr val="000000"/>
                </a:solidFill>
                <a:latin typeface="Calibri (MS) Bold"/>
                <a:ea typeface="Calibri (MS) Bold"/>
                <a:cs typeface="Calibri (MS) Bold"/>
                <a:sym typeface="Calibri (MS) Bold"/>
              </a:rPr>
              <a:t>Online Enticement</a:t>
            </a:r>
          </a:p>
          <a:p>
            <a:pPr marL="709380" lvl="1" indent="-354690" algn="l">
              <a:lnSpc>
                <a:spcPts val="4599"/>
              </a:lnSpc>
              <a:buFont typeface="Arial"/>
              <a:buChar char="•"/>
            </a:pPr>
            <a:r>
              <a:rPr lang="en-US" sz="3285">
                <a:solidFill>
                  <a:srgbClr val="000000"/>
                </a:solidFill>
                <a:latin typeface="Calibri (MS)"/>
                <a:ea typeface="Calibri (MS)"/>
                <a:cs typeface="Calibri (MS)"/>
                <a:sym typeface="Calibri (MS)"/>
              </a:rPr>
              <a:t>An individual communicates with a minor online with the intent to commit a sexual offense or abduction</a:t>
            </a:r>
          </a:p>
          <a:p>
            <a:pPr algn="ctr">
              <a:lnSpc>
                <a:spcPts val="4599"/>
              </a:lnSpc>
            </a:pPr>
            <a:endParaRPr lang="en-US" sz="3285">
              <a:solidFill>
                <a:srgbClr val="000000"/>
              </a:solidFill>
              <a:latin typeface="Calibri (MS)"/>
              <a:ea typeface="Calibri (MS)"/>
              <a:cs typeface="Calibri (MS)"/>
              <a:sym typeface="Calibri (MS)"/>
            </a:endParaRPr>
          </a:p>
          <a:p>
            <a:pPr algn="ctr">
              <a:lnSpc>
                <a:spcPts val="4599"/>
              </a:lnSpc>
            </a:pPr>
            <a:r>
              <a:rPr lang="en-US" sz="3285" b="1">
                <a:solidFill>
                  <a:srgbClr val="000000"/>
                </a:solidFill>
                <a:latin typeface="Calibri (MS) Bold"/>
                <a:ea typeface="Calibri (MS) Bold"/>
                <a:cs typeface="Calibri (MS) Bold"/>
                <a:sym typeface="Calibri (MS) Bold"/>
              </a:rPr>
              <a:t>Sextortion</a:t>
            </a:r>
          </a:p>
          <a:p>
            <a:pPr marL="709380" lvl="1" indent="-354690" algn="l">
              <a:lnSpc>
                <a:spcPts val="4599"/>
              </a:lnSpc>
              <a:buFont typeface="Arial"/>
              <a:buChar char="•"/>
            </a:pPr>
            <a:r>
              <a:rPr lang="en-US" sz="3285">
                <a:solidFill>
                  <a:srgbClr val="000000"/>
                </a:solidFill>
                <a:latin typeface="Calibri (MS)"/>
                <a:ea typeface="Calibri (MS)"/>
                <a:cs typeface="Calibri (MS)"/>
                <a:sym typeface="Calibri (MS)"/>
              </a:rPr>
              <a:t>A form of child sexual exploitation</a:t>
            </a:r>
          </a:p>
          <a:p>
            <a:pPr marL="709380" lvl="1" indent="-354690" algn="l">
              <a:lnSpc>
                <a:spcPts val="4599"/>
              </a:lnSpc>
              <a:buFont typeface="Arial"/>
              <a:buChar char="•"/>
            </a:pPr>
            <a:r>
              <a:rPr lang="en-US" sz="3285">
                <a:solidFill>
                  <a:srgbClr val="000000"/>
                </a:solidFill>
                <a:latin typeface="Calibri (MS)"/>
                <a:ea typeface="Calibri (MS)"/>
                <a:cs typeface="Calibri (MS)"/>
                <a:sym typeface="Calibri (MS)"/>
              </a:rPr>
              <a:t>A minor is threatened or blackmailed with their nude image with demands for additional images, sexual activity or money from them</a:t>
            </a:r>
          </a:p>
        </p:txBody>
      </p:sp>
      <p:sp>
        <p:nvSpPr>
          <p:cNvPr id="9" name="Freeform 9"/>
          <p:cNvSpPr/>
          <p:nvPr/>
        </p:nvSpPr>
        <p:spPr>
          <a:xfrm>
            <a:off x="591184" y="3080112"/>
            <a:ext cx="7336490" cy="4126775"/>
          </a:xfrm>
          <a:custGeom>
            <a:avLst/>
            <a:gdLst/>
            <a:ahLst/>
            <a:cxnLst/>
            <a:rect l="l" t="t" r="r" b="b"/>
            <a:pathLst>
              <a:path w="7336490" h="4126775">
                <a:moveTo>
                  <a:pt x="0" y="0"/>
                </a:moveTo>
                <a:lnTo>
                  <a:pt x="7336490" y="0"/>
                </a:lnTo>
                <a:lnTo>
                  <a:pt x="7336490" y="4126776"/>
                </a:lnTo>
                <a:lnTo>
                  <a:pt x="0" y="4126776"/>
                </a:lnTo>
                <a:lnTo>
                  <a:pt x="0" y="0"/>
                </a:lnTo>
                <a:close/>
              </a:path>
            </a:pathLst>
          </a:custGeom>
          <a:blipFill>
            <a:blip r:embed="rId2"/>
            <a:stretch>
              <a:fillRect/>
            </a:stretch>
          </a:blipFill>
        </p:spPr>
        <p:txBody>
          <a:bodyPr/>
          <a:lstStyle/>
          <a:p>
            <a:endParaRPr lang="en-US"/>
          </a:p>
        </p:txBody>
      </p:sp>
      <p:sp>
        <p:nvSpPr>
          <p:cNvPr id="10" name="TextBox 10"/>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Online Sexual Exploitation</a:t>
            </a:r>
          </a:p>
        </p:txBody>
      </p:sp>
      <p:sp>
        <p:nvSpPr>
          <p:cNvPr id="11" name="TextBox 11"/>
          <p:cNvSpPr txBox="1"/>
          <p:nvPr/>
        </p:nvSpPr>
        <p:spPr>
          <a:xfrm>
            <a:off x="5280160" y="9709992"/>
            <a:ext cx="7727681" cy="336118"/>
          </a:xfrm>
          <a:prstGeom prst="rect">
            <a:avLst/>
          </a:prstGeom>
        </p:spPr>
        <p:txBody>
          <a:bodyPr lIns="0" tIns="0" rIns="0" bIns="0" rtlCol="0" anchor="t">
            <a:spAutoFit/>
          </a:bodyPr>
          <a:lstStyle/>
          <a:p>
            <a:pPr algn="ctr">
              <a:lnSpc>
                <a:spcPts val="2762"/>
              </a:lnSpc>
            </a:pPr>
            <a:r>
              <a:rPr lang="en-US" sz="1973" dirty="0">
                <a:latin typeface="Calibri (MS)"/>
                <a:ea typeface="Calibri (MS)"/>
                <a:cs typeface="Calibri (MS)"/>
                <a:sym typeface="Calibri (MS)"/>
              </a:rPr>
              <a:t>Source: </a:t>
            </a:r>
            <a:r>
              <a:rPr lang="en-US" sz="1973" u="sng" dirty="0">
                <a:latin typeface="Calibri (MS)"/>
                <a:ea typeface="Calibri (MS)"/>
                <a:cs typeface="Calibri (MS)"/>
                <a:sym typeface="Calibri (MS)"/>
              </a:rPr>
              <a:t>https://www.missingkids.org/</a:t>
            </a:r>
            <a:r>
              <a:rPr lang="en-US" sz="1973" u="sng" dirty="0">
                <a:latin typeface="Calibri (MS)"/>
                <a:ea typeface="Calibri (MS)"/>
                <a:cs typeface="Calibri (MS)"/>
                <a:sym typeface="Calibri (MS)"/>
                <a:hlinkClick r:id="rId3" tooltip="https://www.missingkids.org/netsmartz/topics/sextortion">
                  <a:extLst>
                    <a:ext uri="{A12FA001-AC4F-418D-AE19-62706E023703}">
                      <ahyp:hlinkClr xmlns:ahyp="http://schemas.microsoft.com/office/drawing/2018/hyperlinkcolor" val="tx"/>
                    </a:ext>
                  </a:extLst>
                </a:hlinkClick>
              </a:rPr>
              <a:t>netsmartz</a:t>
            </a:r>
            <a:r>
              <a:rPr lang="en-US" sz="1973" u="sng" dirty="0">
                <a:latin typeface="Calibri (MS)"/>
                <a:ea typeface="Calibri (MS)"/>
                <a:cs typeface="Calibri (MS)"/>
                <a:sym typeface="Calibri (MS)"/>
              </a:rPr>
              <a:t>/topics/onlineenticement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1028700" y="2260496"/>
            <a:ext cx="8717156" cy="6160597"/>
          </a:xfrm>
          <a:custGeom>
            <a:avLst/>
            <a:gdLst/>
            <a:ahLst/>
            <a:cxnLst/>
            <a:rect l="l" t="t" r="r" b="b"/>
            <a:pathLst>
              <a:path w="8717156" h="6160597">
                <a:moveTo>
                  <a:pt x="0" y="0"/>
                </a:moveTo>
                <a:lnTo>
                  <a:pt x="8717156" y="0"/>
                </a:lnTo>
                <a:lnTo>
                  <a:pt x="8717156" y="6160597"/>
                </a:lnTo>
                <a:lnTo>
                  <a:pt x="0" y="6160597"/>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Statistics on Online Enticement</a:t>
            </a:r>
          </a:p>
        </p:txBody>
      </p:sp>
      <p:sp>
        <p:nvSpPr>
          <p:cNvPr id="10" name="TextBox 10"/>
          <p:cNvSpPr txBox="1"/>
          <p:nvPr/>
        </p:nvSpPr>
        <p:spPr>
          <a:xfrm>
            <a:off x="5172245" y="9780525"/>
            <a:ext cx="7943509"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sextortion">
                  <a:extLst>
                    <a:ext uri="{A12FA001-AC4F-418D-AE19-62706E023703}">
                      <ahyp:hlinkClr xmlns:ahyp="http://schemas.microsoft.com/office/drawing/2018/hyperlinkcolor" val="tx"/>
                    </a:ext>
                  </a:extLst>
                </a:hlinkClick>
              </a:rPr>
              <a:t>https://www.missingkids.org/netsmartz/topics/onlineenticement</a:t>
            </a:r>
          </a:p>
        </p:txBody>
      </p:sp>
      <p:sp>
        <p:nvSpPr>
          <p:cNvPr id="11" name="TextBox 11"/>
          <p:cNvSpPr txBox="1"/>
          <p:nvPr/>
        </p:nvSpPr>
        <p:spPr>
          <a:xfrm>
            <a:off x="10407316" y="1755895"/>
            <a:ext cx="6952928" cy="14306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In 2023, the CyberTipline received </a:t>
            </a:r>
            <a:r>
              <a:rPr lang="en-US" sz="3000" b="1">
                <a:solidFill>
                  <a:srgbClr val="000000"/>
                </a:solidFill>
                <a:latin typeface="Calibri (MS) Bold"/>
                <a:ea typeface="Calibri (MS) Bold"/>
                <a:cs typeface="Calibri (MS) Bold"/>
                <a:sym typeface="Calibri (MS) Bold"/>
              </a:rPr>
              <a:t>186,819 reports of online enticement</a:t>
            </a:r>
            <a:r>
              <a:rPr lang="en-US" sz="3000">
                <a:solidFill>
                  <a:srgbClr val="000000"/>
                </a:solidFill>
                <a:latin typeface="Calibri (MS)"/>
                <a:ea typeface="Calibri (MS)"/>
                <a:cs typeface="Calibri (MS)"/>
                <a:sym typeface="Calibri (MS)"/>
              </a:rPr>
              <a:t>, the category that includes sextortion.</a:t>
            </a:r>
          </a:p>
        </p:txBody>
      </p:sp>
      <p:sp>
        <p:nvSpPr>
          <p:cNvPr id="12" name="TextBox 12"/>
          <p:cNvSpPr txBox="1"/>
          <p:nvPr/>
        </p:nvSpPr>
        <p:spPr>
          <a:xfrm>
            <a:off x="10260932" y="3896642"/>
            <a:ext cx="7245696" cy="9734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Between 2021 and 2023, the number of online enticement </a:t>
            </a:r>
            <a:r>
              <a:rPr lang="en-US" sz="3000" b="1">
                <a:solidFill>
                  <a:srgbClr val="000000"/>
                </a:solidFill>
                <a:latin typeface="Calibri (MS) Bold"/>
                <a:ea typeface="Calibri (MS) Bold"/>
                <a:cs typeface="Calibri (MS) Bold"/>
                <a:sym typeface="Calibri (MS) Bold"/>
              </a:rPr>
              <a:t>reports increased by 323%.</a:t>
            </a:r>
          </a:p>
        </p:txBody>
      </p:sp>
      <p:sp>
        <p:nvSpPr>
          <p:cNvPr id="13" name="TextBox 13"/>
          <p:cNvSpPr txBox="1"/>
          <p:nvPr/>
        </p:nvSpPr>
        <p:spPr>
          <a:xfrm>
            <a:off x="10407316" y="5584472"/>
            <a:ext cx="7253718" cy="973455"/>
          </a:xfrm>
          <a:prstGeom prst="rect">
            <a:avLst/>
          </a:prstGeom>
        </p:spPr>
        <p:txBody>
          <a:bodyPr lIns="0" tIns="0" rIns="0" bIns="0" rtlCol="0" anchor="t">
            <a:spAutoFit/>
          </a:bodyPr>
          <a:lstStyle/>
          <a:p>
            <a:pPr algn="ctr">
              <a:lnSpc>
                <a:spcPts val="3660"/>
              </a:lnSpc>
            </a:pPr>
            <a:r>
              <a:rPr lang="en-US" sz="3000" b="1">
                <a:solidFill>
                  <a:srgbClr val="000000"/>
                </a:solidFill>
                <a:latin typeface="Calibri (MS) Bold"/>
                <a:ea typeface="Calibri (MS) Bold"/>
                <a:cs typeface="Calibri (MS) Bold"/>
                <a:sym typeface="Calibri (MS) Bold"/>
              </a:rPr>
              <a:t>98% of reported offenders</a:t>
            </a:r>
            <a:r>
              <a:rPr lang="en-US" sz="3000">
                <a:solidFill>
                  <a:srgbClr val="000000"/>
                </a:solidFill>
                <a:latin typeface="Calibri (MS)"/>
                <a:ea typeface="Calibri (MS)"/>
                <a:cs typeface="Calibri (MS)"/>
                <a:sym typeface="Calibri (MS)"/>
              </a:rPr>
              <a:t> were seemingly </a:t>
            </a:r>
            <a:r>
              <a:rPr lang="en-US" sz="3000" b="1">
                <a:solidFill>
                  <a:srgbClr val="000000"/>
                </a:solidFill>
                <a:latin typeface="Calibri (MS) Bold"/>
                <a:ea typeface="Calibri (MS) Bold"/>
                <a:cs typeface="Calibri (MS) Bold"/>
                <a:sym typeface="Calibri (MS) Bold"/>
              </a:rPr>
              <a:t>unknown</a:t>
            </a:r>
            <a:r>
              <a:rPr lang="en-US" sz="3000">
                <a:solidFill>
                  <a:srgbClr val="000000"/>
                </a:solidFill>
                <a:latin typeface="Calibri (MS)"/>
                <a:ea typeface="Calibri (MS)"/>
                <a:cs typeface="Calibri (MS)"/>
                <a:sym typeface="Calibri (MS)"/>
              </a:rPr>
              <a:t> to the child offline.</a:t>
            </a:r>
          </a:p>
        </p:txBody>
      </p:sp>
      <p:sp>
        <p:nvSpPr>
          <p:cNvPr id="14" name="TextBox 14"/>
          <p:cNvSpPr txBox="1"/>
          <p:nvPr/>
        </p:nvSpPr>
        <p:spPr>
          <a:xfrm>
            <a:off x="10587789" y="7272302"/>
            <a:ext cx="6772454" cy="14306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In a NCMEC analysis, </a:t>
            </a:r>
            <a:r>
              <a:rPr lang="en-US" sz="3000" b="1">
                <a:solidFill>
                  <a:srgbClr val="000000"/>
                </a:solidFill>
                <a:latin typeface="Calibri (MS) Bold"/>
                <a:ea typeface="Calibri (MS) Bold"/>
                <a:cs typeface="Calibri (MS) Bold"/>
                <a:sym typeface="Calibri (MS) Bold"/>
              </a:rPr>
              <a:t>78% of reported victims were girls</a:t>
            </a:r>
            <a:r>
              <a:rPr lang="en-US" sz="3000">
                <a:solidFill>
                  <a:srgbClr val="000000"/>
                </a:solidFill>
                <a:latin typeface="Calibri (MS)"/>
                <a:ea typeface="Calibri (MS)"/>
                <a:cs typeface="Calibri (MS)"/>
                <a:sym typeface="Calibri (MS)"/>
              </a:rPr>
              <a:t>, 13% were boys, and for 9% of reports, gender was unknown.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35163"/>
            <a:ext cx="18288000" cy="1768662"/>
            <a:chOff x="0" y="-114611"/>
            <a:chExt cx="4816593" cy="46582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14611"/>
              <a:ext cx="4816593" cy="465820"/>
            </a:xfrm>
            <a:prstGeom prst="rect">
              <a:avLst/>
            </a:prstGeom>
          </p:spPr>
          <p:txBody>
            <a:bodyPr lIns="50800" tIns="50800" rIns="50800" bIns="50800" rtlCol="0" anchor="ctr"/>
            <a:lstStyle/>
            <a:p>
              <a:pPr algn="ctr">
                <a:lnSpc>
                  <a:spcPts val="6440"/>
                </a:lnSpc>
              </a:pPr>
              <a:r>
                <a:rPr lang="en-US" sz="4600" b="1" dirty="0">
                  <a:solidFill>
                    <a:srgbClr val="FFFFFF"/>
                  </a:solidFill>
                  <a:latin typeface="Calibri (MS) Bold"/>
                  <a:ea typeface="Calibri (MS) Bold"/>
                  <a:cs typeface="Calibri (MS) Bold"/>
                  <a:sym typeface="Calibri (MS) Bold"/>
                </a:rPr>
                <a:t>NCMEC “It’s Called Sextortion” Video</a:t>
              </a:r>
            </a:p>
          </p:txBody>
        </p:sp>
      </p:grpSp>
      <p:sp>
        <p:nvSpPr>
          <p:cNvPr id="5" name="TextBox 5"/>
          <p:cNvSpPr txBox="1"/>
          <p:nvPr/>
        </p:nvSpPr>
        <p:spPr>
          <a:xfrm>
            <a:off x="6062008" y="9715500"/>
            <a:ext cx="6163985"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https://www.youtube.com/watch?v=9Q4pxdUimAU&amp;t=1s</a:t>
            </a:r>
          </a:p>
        </p:txBody>
      </p:sp>
      <p:sp>
        <p:nvSpPr>
          <p:cNvPr id="6" name="TextBox 6"/>
          <p:cNvSpPr txBox="1"/>
          <p:nvPr/>
        </p:nvSpPr>
        <p:spPr>
          <a:xfrm>
            <a:off x="14292827" y="9446896"/>
            <a:ext cx="214800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1:41 minutes</a:t>
            </a:r>
          </a:p>
        </p:txBody>
      </p:sp>
      <p:pic>
        <p:nvPicPr>
          <p:cNvPr id="8" name="Online Media 7" title="It's Called Sextortion">
            <a:hlinkClick r:id="" action="ppaction://media"/>
            <a:extLst>
              <a:ext uri="{FF2B5EF4-FFF2-40B4-BE49-F238E27FC236}">
                <a16:creationId xmlns:a16="http://schemas.microsoft.com/office/drawing/2014/main" id="{731865B6-B676-F44C-8D77-139AF00C36B6}"/>
              </a:ext>
            </a:extLst>
          </p:cNvPr>
          <p:cNvPicPr>
            <a:picLocks noRot="1" noChangeAspect="1"/>
          </p:cNvPicPr>
          <p:nvPr>
            <a:videoFile r:link="rId1"/>
          </p:nvPr>
        </p:nvPicPr>
        <p:blipFill>
          <a:blip r:embed="rId3"/>
          <a:stretch>
            <a:fillRect/>
          </a:stretch>
        </p:blipFill>
        <p:spPr>
          <a:xfrm>
            <a:off x="2104513" y="1333499"/>
            <a:ext cx="14078973" cy="7948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437638" y="-95250"/>
            <a:ext cx="17412724" cy="906779"/>
          </a:xfrm>
          <a:prstGeom prst="rect">
            <a:avLst/>
          </a:prstGeom>
        </p:spPr>
        <p:txBody>
          <a:bodyPr lIns="0" tIns="0" rIns="0" bIns="0" rtlCol="0" anchor="t">
            <a:spAutoFit/>
          </a:bodyPr>
          <a:lstStyle/>
          <a:p>
            <a:pPr algn="ctr">
              <a:lnSpc>
                <a:spcPts val="6720"/>
              </a:lnSpc>
            </a:pPr>
            <a:r>
              <a:rPr lang="en-US" sz="4800" b="1">
                <a:solidFill>
                  <a:srgbClr val="FFFFFF"/>
                </a:solidFill>
                <a:latin typeface="Calibri (MS) Bold"/>
                <a:ea typeface="Calibri (MS) Bold"/>
                <a:cs typeface="Calibri (MS) Bold"/>
                <a:sym typeface="Calibri (MS) Bold"/>
              </a:rPr>
              <a:t>NCMEC “It’s Called Sextortion” Teacher Led Discussion Question</a:t>
            </a:r>
          </a:p>
        </p:txBody>
      </p:sp>
      <p:sp>
        <p:nvSpPr>
          <p:cNvPr id="6" name="TextBox 6"/>
          <p:cNvSpPr txBox="1"/>
          <p:nvPr/>
        </p:nvSpPr>
        <p:spPr>
          <a:xfrm>
            <a:off x="2609450" y="2917825"/>
            <a:ext cx="13069101" cy="428942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Nico is texting a girl that he met online. He thinks that she is a real person because he has other friends that are also friends with her on social media. Luckily, his friend speaks up and tells him that their teammate got sextorted recently by her.</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do you think Nico should do in this situation?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28664" y="2976667"/>
            <a:ext cx="7288591" cy="4956231"/>
          </a:xfrm>
          <a:custGeom>
            <a:avLst/>
            <a:gdLst/>
            <a:ahLst/>
            <a:cxnLst/>
            <a:rect l="l" t="t" r="r" b="b"/>
            <a:pathLst>
              <a:path w="7288591" h="4956231">
                <a:moveTo>
                  <a:pt x="0" y="0"/>
                </a:moveTo>
                <a:lnTo>
                  <a:pt x="7288591" y="0"/>
                </a:lnTo>
                <a:lnTo>
                  <a:pt x="7288591" y="4956231"/>
                </a:lnTo>
                <a:lnTo>
                  <a:pt x="0" y="4956231"/>
                </a:lnTo>
                <a:lnTo>
                  <a:pt x="0" y="0"/>
                </a:lnTo>
                <a:close/>
              </a:path>
            </a:pathLst>
          </a:custGeom>
          <a:blipFill>
            <a:blip r:embed="rId2"/>
            <a:stretch>
              <a:fillRect r="-20888"/>
            </a:stretch>
          </a:blipFill>
        </p:spPr>
        <p:txBody>
          <a:bodyPr/>
          <a:lstStyle/>
          <a:p>
            <a:endParaRPr lang="en-US"/>
          </a:p>
        </p:txBody>
      </p:sp>
      <p:sp>
        <p:nvSpPr>
          <p:cNvPr id="6" name="TextBox 6"/>
          <p:cNvSpPr txBox="1"/>
          <p:nvPr/>
        </p:nvSpPr>
        <p:spPr>
          <a:xfrm>
            <a:off x="6486823" y="-15875"/>
            <a:ext cx="5314355"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Privacy Suggestions </a:t>
            </a:r>
          </a:p>
        </p:txBody>
      </p:sp>
      <p:sp>
        <p:nvSpPr>
          <p:cNvPr id="7" name="TextBox 7"/>
          <p:cNvSpPr txBox="1"/>
          <p:nvPr/>
        </p:nvSpPr>
        <p:spPr>
          <a:xfrm>
            <a:off x="8437189" y="1679453"/>
            <a:ext cx="9025413" cy="7483983"/>
          </a:xfrm>
          <a:prstGeom prst="rect">
            <a:avLst/>
          </a:prstGeom>
        </p:spPr>
        <p:txBody>
          <a:bodyPr lIns="0" tIns="0" rIns="0" bIns="0" rtlCol="0" anchor="t">
            <a:spAutoFit/>
          </a:bodyPr>
          <a:lstStyle/>
          <a:p>
            <a:pPr algn="ctr">
              <a:lnSpc>
                <a:spcPts val="3936"/>
              </a:lnSpc>
            </a:pPr>
            <a:r>
              <a:rPr lang="en-US" sz="3200">
                <a:solidFill>
                  <a:srgbClr val="000000"/>
                </a:solidFill>
                <a:latin typeface="Calibri (MS)"/>
                <a:ea typeface="Calibri (MS)"/>
                <a:cs typeface="Calibri (MS)"/>
                <a:sym typeface="Calibri (MS)"/>
              </a:rPr>
              <a:t>Have a different password for each account.</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Use privacy settings.</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Choose carefully who you add on social media.</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Limit access to your location.</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Look for the lock symbol or “https”.</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Don’t share any personal information online.</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Don’t share passwords.</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Don’t share or forward explicit content.</a:t>
            </a:r>
          </a:p>
        </p:txBody>
      </p:sp>
      <p:sp>
        <p:nvSpPr>
          <p:cNvPr id="8" name="TextBox 8"/>
          <p:cNvSpPr txBox="1"/>
          <p:nvPr/>
        </p:nvSpPr>
        <p:spPr>
          <a:xfrm>
            <a:off x="6417408" y="9814189"/>
            <a:ext cx="5698391" cy="301365"/>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Calibri (MS)"/>
                <a:ea typeface="Calibri (MS)"/>
                <a:cs typeface="Calibri (MS)"/>
                <a:sym typeface="Calibri (MS)"/>
              </a:rPr>
              <a:t>Source: Kent Place &amp; Connect for Freedom Workshop 2023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3314666"/>
            <a:ext cx="6287322" cy="3540159"/>
          </a:xfrm>
          <a:custGeom>
            <a:avLst/>
            <a:gdLst/>
            <a:ahLst/>
            <a:cxnLst/>
            <a:rect l="l" t="t" r="r" b="b"/>
            <a:pathLst>
              <a:path w="6287322" h="3540159">
                <a:moveTo>
                  <a:pt x="0" y="0"/>
                </a:moveTo>
                <a:lnTo>
                  <a:pt x="6287322" y="0"/>
                </a:lnTo>
                <a:lnTo>
                  <a:pt x="6287322" y="3540159"/>
                </a:lnTo>
                <a:lnTo>
                  <a:pt x="0" y="3540159"/>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7591723" y="-15875"/>
            <a:ext cx="3104555"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Action</a:t>
            </a:r>
          </a:p>
        </p:txBody>
      </p:sp>
      <p:sp>
        <p:nvSpPr>
          <p:cNvPr id="7" name="TextBox 7"/>
          <p:cNvSpPr txBox="1"/>
          <p:nvPr/>
        </p:nvSpPr>
        <p:spPr>
          <a:xfrm>
            <a:off x="8300820" y="2221563"/>
            <a:ext cx="8729068" cy="27146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Take screenshots </a:t>
            </a:r>
            <a:r>
              <a:rPr lang="en-US" sz="3000">
                <a:solidFill>
                  <a:srgbClr val="000000"/>
                </a:solidFill>
                <a:latin typeface="Calibri (MS)"/>
                <a:ea typeface="Calibri (MS)"/>
                <a:cs typeface="Calibri (MS)"/>
                <a:sym typeface="Calibri (MS)"/>
              </a:rPr>
              <a:t>of anything that looks or feels dangerous.</a:t>
            </a:r>
          </a:p>
          <a:p>
            <a:pPr algn="ctr">
              <a:lnSpc>
                <a:spcPts val="4200"/>
              </a:lnSpc>
            </a:pPr>
            <a:r>
              <a:rPr lang="en-US" sz="3000">
                <a:solidFill>
                  <a:srgbClr val="000000"/>
                </a:solidFill>
                <a:latin typeface="Calibri (MS)"/>
                <a:ea typeface="Calibri (MS)"/>
                <a:cs typeface="Calibri (MS)"/>
                <a:sym typeface="Calibri (MS)"/>
              </a:rPr>
              <a:t> </a:t>
            </a:r>
          </a:p>
          <a:p>
            <a:pPr algn="ctr">
              <a:lnSpc>
                <a:spcPts val="4200"/>
              </a:lnSpc>
            </a:pPr>
            <a:r>
              <a:rPr lang="en-US" sz="3000" b="1">
                <a:solidFill>
                  <a:srgbClr val="000000"/>
                </a:solidFill>
                <a:latin typeface="Calibri (MS) Bold"/>
                <a:ea typeface="Calibri (MS) Bold"/>
                <a:cs typeface="Calibri (MS) Bold"/>
                <a:sym typeface="Calibri (MS) Bold"/>
              </a:rPr>
              <a:t>Block individuals </a:t>
            </a:r>
            <a:r>
              <a:rPr lang="en-US" sz="3000">
                <a:solidFill>
                  <a:srgbClr val="000000"/>
                </a:solidFill>
                <a:latin typeface="Calibri (MS)"/>
                <a:ea typeface="Calibri (MS)"/>
                <a:cs typeface="Calibri (MS)"/>
                <a:sym typeface="Calibri (MS)"/>
              </a:rPr>
              <a:t>who exhibit inappropriate or predatory behavior. </a:t>
            </a:r>
          </a:p>
        </p:txBody>
      </p:sp>
      <p:sp>
        <p:nvSpPr>
          <p:cNvPr id="8" name="TextBox 8"/>
          <p:cNvSpPr txBox="1"/>
          <p:nvPr/>
        </p:nvSpPr>
        <p:spPr>
          <a:xfrm>
            <a:off x="3419225" y="9743503"/>
            <a:ext cx="11449551"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netsmartz/home">
                  <a:extLst>
                    <a:ext uri="{A12FA001-AC4F-418D-AE19-62706E023703}">
                      <ahyp:hlinkClr xmlns:ahyp="http://schemas.microsoft.com/office/drawing/2018/hyperlinkcolor" val="tx"/>
                    </a:ext>
                  </a:extLst>
                </a:hlinkClick>
              </a:rPr>
              <a:t>https://www.missingkids.org/netsmartz/home</a:t>
            </a:r>
          </a:p>
        </p:txBody>
      </p:sp>
      <p:sp>
        <p:nvSpPr>
          <p:cNvPr id="9" name="TextBox 9"/>
          <p:cNvSpPr txBox="1"/>
          <p:nvPr/>
        </p:nvSpPr>
        <p:spPr>
          <a:xfrm>
            <a:off x="8062185" y="5509929"/>
            <a:ext cx="9206338" cy="3248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File a report with the police, </a:t>
            </a:r>
            <a:r>
              <a:rPr lang="en-US" sz="3000">
                <a:solidFill>
                  <a:srgbClr val="000000"/>
                </a:solidFill>
                <a:latin typeface="Calibri (MS)"/>
                <a:ea typeface="Calibri (MS)"/>
                <a:cs typeface="Calibri (MS)"/>
                <a:sym typeface="Calibri (MS)"/>
              </a:rPr>
              <a:t>offering as much information as possible about who is involved and in what ways. </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b="1">
                <a:solidFill>
                  <a:srgbClr val="000000"/>
                </a:solidFill>
                <a:latin typeface="Calibri (MS) Bold"/>
                <a:ea typeface="Calibri (MS) Bold"/>
                <a:cs typeface="Calibri (MS) Bold"/>
                <a:sym typeface="Calibri (MS) Bold"/>
              </a:rPr>
              <a:t>Call a Cybertipline </a:t>
            </a:r>
            <a:r>
              <a:rPr lang="en-US" sz="3000">
                <a:solidFill>
                  <a:srgbClr val="000000"/>
                </a:solidFill>
                <a:latin typeface="Calibri (MS)"/>
                <a:ea typeface="Calibri (MS)"/>
                <a:cs typeface="Calibri (MS)"/>
                <a:sym typeface="Calibri (MS)"/>
              </a:rPr>
              <a:t>to report potential abuse or exploitation and receive additional recommendations for action steps.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834</Words>
  <Application>Microsoft Office PowerPoint</Application>
  <PresentationFormat>Custom</PresentationFormat>
  <Paragraphs>103</Paragraphs>
  <Slides>17</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 (MS) Bold</vt:lpstr>
      <vt:lpstr>Calibri</vt:lpstr>
      <vt:lpstr>Arial</vt:lpstr>
      <vt:lpstr>Calibri (MS) Italics</vt:lpstr>
      <vt:lpstr>Calibri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9th Grade Teacher Lesson Keep Yourself Safe</dc:title>
  <cp:lastModifiedBy>Megan Wilson</cp:lastModifiedBy>
  <cp:revision>1</cp:revision>
  <dcterms:created xsi:type="dcterms:W3CDTF">2006-08-16T00:00:00Z</dcterms:created>
  <dcterms:modified xsi:type="dcterms:W3CDTF">2025-12-02T20:36:59Z</dcterms:modified>
  <dc:identifier>DAGaI0x5Poc</dc:identifier>
</cp:coreProperties>
</file>