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 (MS)" panose="020B0604020202020204" charset="0"/>
      <p:regular r:id="rId23"/>
    </p:embeddedFont>
    <p:embeddedFont>
      <p:font typeface="Calibri (MS) Bold" panose="020B0604020202020204" charset="0"/>
      <p:regular r:id="rId24"/>
    </p:embeddedFont>
    <p:embeddedFont>
      <p:font typeface="Calibri (MS)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2F56D3-8EFF-432F-8977-F0A370A05B62}" v="2" dt="2025-11-24T20:40:36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custSel modSld">
      <pc:chgData name="Megan Wilson" userId="4833c330-bb21-4a51-b524-eef8b134b0b1" providerId="ADAL" clId="{17E34592-B103-4D32-8966-D1DE2E1B8692}" dt="2025-12-02T20:36:37.376" v="93" actId="20577"/>
      <pc:docMkLst>
        <pc:docMk/>
      </pc:docMkLst>
      <pc:sldChg chg="modSp mod">
        <pc:chgData name="Megan Wilson" userId="4833c330-bb21-4a51-b524-eef8b134b0b1" providerId="ADAL" clId="{17E34592-B103-4D32-8966-D1DE2E1B8692}" dt="2025-11-24T20:38:29.117" v="1" actId="1035"/>
        <pc:sldMkLst>
          <pc:docMk/>
          <pc:sldMk cId="0" sldId="256"/>
        </pc:sldMkLst>
        <pc:grpChg chg="mod">
          <ac:chgData name="Megan Wilson" userId="4833c330-bb21-4a51-b524-eef8b134b0b1" providerId="ADAL" clId="{17E34592-B103-4D32-8966-D1DE2E1B8692}" dt="2025-11-24T20:38:29.117" v="1" actId="1035"/>
          <ac:grpSpMkLst>
            <pc:docMk/>
            <pc:sldMk cId="0" sldId="256"/>
            <ac:grpSpMk id="5" creationId="{00000000-0000-0000-0000-000000000000}"/>
          </ac:grpSpMkLst>
        </pc:grpChg>
      </pc:sldChg>
      <pc:sldChg chg="modSp mod">
        <pc:chgData name="Megan Wilson" userId="4833c330-bb21-4a51-b524-eef8b134b0b1" providerId="ADAL" clId="{17E34592-B103-4D32-8966-D1DE2E1B8692}" dt="2025-11-24T20:38:35.659" v="4" actId="1035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1-24T20:38:35.659" v="4" actId="1035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38:44.549" v="6" actId="1036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1-24T20:38:44.549" v="6" actId="1036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38:53.725" v="9" actId="1036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1-24T20:38:53.725" v="9" actId="1036"/>
          <ac:spMkLst>
            <pc:docMk/>
            <pc:sldMk cId="0" sldId="260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38:50.578" v="7" actId="14100"/>
          <ac:spMkLst>
            <pc:docMk/>
            <pc:sldMk cId="0" sldId="260"/>
            <ac:spMk id="9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4T20:39:37.790" v="25" actId="1076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1-24T20:39:05.442" v="20" actId="1035"/>
          <ac:spMkLst>
            <pc:docMk/>
            <pc:sldMk cId="0" sldId="261"/>
            <ac:spMk id="4" creationId="{00000000-0000-0000-0000-000000000000}"/>
          </ac:spMkLst>
        </pc:spChg>
        <pc:grpChg chg="mod">
          <ac:chgData name="Megan Wilson" userId="4833c330-bb21-4a51-b524-eef8b134b0b1" providerId="ADAL" clId="{17E34592-B103-4D32-8966-D1DE2E1B8692}" dt="2025-11-24T20:38:59.657" v="15" actId="1035"/>
          <ac:grpSpMkLst>
            <pc:docMk/>
            <pc:sldMk cId="0" sldId="261"/>
            <ac:grpSpMk id="2" creationId="{00000000-0000-0000-0000-000000000000}"/>
          </ac:grpSpMkLst>
        </pc:grpChg>
        <pc:picChg chg="add mod">
          <ac:chgData name="Megan Wilson" userId="4833c330-bb21-4a51-b524-eef8b134b0b1" providerId="ADAL" clId="{17E34592-B103-4D32-8966-D1DE2E1B8692}" dt="2025-11-24T20:39:37.790" v="25" actId="1076"/>
          <ac:picMkLst>
            <pc:docMk/>
            <pc:sldMk cId="0" sldId="261"/>
            <ac:picMk id="8" creationId="{B0D6D880-FF75-E9FE-ADC2-0AE69257D01C}"/>
          </ac:picMkLst>
        </pc:picChg>
      </pc:sldChg>
      <pc:sldChg chg="modSp mod">
        <pc:chgData name="Megan Wilson" userId="4833c330-bb21-4a51-b524-eef8b134b0b1" providerId="ADAL" clId="{17E34592-B103-4D32-8966-D1DE2E1B8692}" dt="2025-11-24T20:39:45.680" v="26" actId="207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1-24T20:39:45.680" v="26" actId="207"/>
          <ac:spMkLst>
            <pc:docMk/>
            <pc:sldMk cId="0" sldId="263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39:52.486" v="28" actId="1036"/>
        <pc:sldMkLst>
          <pc:docMk/>
          <pc:sldMk cId="0" sldId="264"/>
        </pc:sldMkLst>
        <pc:spChg chg="mod">
          <ac:chgData name="Megan Wilson" userId="4833c330-bb21-4a51-b524-eef8b134b0b1" providerId="ADAL" clId="{17E34592-B103-4D32-8966-D1DE2E1B8692}" dt="2025-11-24T20:39:52.486" v="28" actId="1036"/>
          <ac:spMkLst>
            <pc:docMk/>
            <pc:sldMk cId="0" sldId="264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39:50.230" v="27" actId="207"/>
          <ac:spMkLst>
            <pc:docMk/>
            <pc:sldMk cId="0" sldId="264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39:56.655" v="29" actId="207"/>
        <pc:sldMkLst>
          <pc:docMk/>
          <pc:sldMk cId="0" sldId="265"/>
        </pc:sldMkLst>
        <pc:spChg chg="mod">
          <ac:chgData name="Megan Wilson" userId="4833c330-bb21-4a51-b524-eef8b134b0b1" providerId="ADAL" clId="{17E34592-B103-4D32-8966-D1DE2E1B8692}" dt="2025-11-24T20:39:56.655" v="29" actId="207"/>
          <ac:spMkLst>
            <pc:docMk/>
            <pc:sldMk cId="0" sldId="265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40:00.759" v="31" actId="1036"/>
        <pc:sldMkLst>
          <pc:docMk/>
          <pc:sldMk cId="0" sldId="266"/>
        </pc:sldMkLst>
        <pc:spChg chg="mod">
          <ac:chgData name="Megan Wilson" userId="4833c330-bb21-4a51-b524-eef8b134b0b1" providerId="ADAL" clId="{17E34592-B103-4D32-8966-D1DE2E1B8692}" dt="2025-11-24T20:40:00.759" v="31" actId="1036"/>
          <ac:spMkLst>
            <pc:docMk/>
            <pc:sldMk cId="0" sldId="266"/>
            <ac:spMk id="5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40:04.332" v="32" actId="1036"/>
        <pc:sldMkLst>
          <pc:docMk/>
          <pc:sldMk cId="0" sldId="267"/>
        </pc:sldMkLst>
        <pc:spChg chg="mod">
          <ac:chgData name="Megan Wilson" userId="4833c330-bb21-4a51-b524-eef8b134b0b1" providerId="ADAL" clId="{17E34592-B103-4D32-8966-D1DE2E1B8692}" dt="2025-11-24T20:40:04.332" v="32" actId="1036"/>
          <ac:spMkLst>
            <pc:docMk/>
            <pc:sldMk cId="0" sldId="267"/>
            <ac:spMk id="6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4T20:40:42.196" v="42" actId="1076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1-24T20:40:13.020" v="36" actId="1036"/>
          <ac:spMkLst>
            <pc:docMk/>
            <pc:sldMk cId="0" sldId="268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40:17.310" v="37" actId="207"/>
          <ac:spMkLst>
            <pc:docMk/>
            <pc:sldMk cId="0" sldId="268"/>
            <ac:spMk id="5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20:40:42.196" v="42" actId="1076"/>
          <ac:picMkLst>
            <pc:docMk/>
            <pc:sldMk cId="0" sldId="268"/>
            <ac:picMk id="8" creationId="{96263D39-474D-D98E-44C2-912BCC9F2ACF}"/>
          </ac:picMkLst>
        </pc:picChg>
      </pc:sldChg>
      <pc:sldChg chg="modSp mod">
        <pc:chgData name="Megan Wilson" userId="4833c330-bb21-4a51-b524-eef8b134b0b1" providerId="ADAL" clId="{17E34592-B103-4D32-8966-D1DE2E1B8692}" dt="2025-11-24T20:40:48.630" v="44" actId="1036"/>
        <pc:sldMkLst>
          <pc:docMk/>
          <pc:sldMk cId="0" sldId="270"/>
        </pc:sldMkLst>
        <pc:spChg chg="mod">
          <ac:chgData name="Megan Wilson" userId="4833c330-bb21-4a51-b524-eef8b134b0b1" providerId="ADAL" clId="{17E34592-B103-4D32-8966-D1DE2E1B8692}" dt="2025-11-24T20:40:48.630" v="44" actId="1036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36:32.099" v="73" actId="20577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1-24T20:40:53.284" v="47" actId="1035"/>
          <ac:spMkLst>
            <pc:docMk/>
            <pc:sldMk cId="0" sldId="271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36:32.099" v="73" actId="20577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36:37.376" v="93" actId="20577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1-24T20:41:13.541" v="51" actId="207"/>
          <ac:spMkLst>
            <pc:docMk/>
            <pc:sldMk cId="0" sldId="274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41:08.213" v="49" actId="207"/>
          <ac:spMkLst>
            <pc:docMk/>
            <pc:sldMk cId="0" sldId="274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36:37.376" v="93" actId="20577"/>
          <ac:spMkLst>
            <pc:docMk/>
            <pc:sldMk cId="0" sldId="274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41:11.250" v="50" actId="207"/>
          <ac:spMkLst>
            <pc:docMk/>
            <pc:sldMk cId="0" sldId="274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41:21.647" v="53" actId="1036"/>
        <pc:sldMkLst>
          <pc:docMk/>
          <pc:sldMk cId="0" sldId="275"/>
        </pc:sldMkLst>
        <pc:spChg chg="mod">
          <ac:chgData name="Megan Wilson" userId="4833c330-bb21-4a51-b524-eef8b134b0b1" providerId="ADAL" clId="{17E34592-B103-4D32-8966-D1DE2E1B8692}" dt="2025-11-24T20:41:21.647" v="53" actId="1036"/>
          <ac:spMkLst>
            <pc:docMk/>
            <pc:sldMk cId="0" sldId="275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traffickin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P6-chWY41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P6-chWY41s?feature=oembed" TargetMode="Externa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4/12/Bingo-Game-for-Students-Risk-Factors.pdf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hbfGo7voB8" TargetMode="External"/><Relationship Id="rId2" Type="http://schemas.openxmlformats.org/officeDocument/2006/relationships/hyperlink" Target="https://www.dhs.gov/medialibrary/assets/graphic/52891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7P6-chWY41s" TargetMode="External"/><Relationship Id="rId4" Type="http://schemas.openxmlformats.org/officeDocument/2006/relationships/hyperlink" Target="https://connectforfreedom.org/wp-content/uploads/2024/12/Bingo-Game-for-Students-Risk-Factors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hbfGo7voB8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ourwork/impact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traffickin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80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76900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58991" y="8753050"/>
            <a:ext cx="1337001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 &amp; Prevention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8017" y="4889856"/>
            <a:ext cx="749391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59E9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High School Engagement- Grade 9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2048" y="2498957"/>
            <a:ext cx="7933628" cy="5289085"/>
          </a:xfrm>
          <a:custGeom>
            <a:avLst/>
            <a:gdLst/>
            <a:ahLst/>
            <a:cxnLst/>
            <a:rect l="l" t="t" r="r" b="b"/>
            <a:pathLst>
              <a:path w="7933628" h="5289085">
                <a:moveTo>
                  <a:pt x="0" y="0"/>
                </a:moveTo>
                <a:lnTo>
                  <a:pt x="7933627" y="0"/>
                </a:lnTo>
                <a:lnTo>
                  <a:pt x="7933627" y="5289086"/>
                </a:lnTo>
                <a:lnTo>
                  <a:pt x="0" y="5289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65259" y="-109452"/>
            <a:ext cx="1215748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Youth Risk Factors &amp; Vulnerabilities (cont.)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1835785"/>
            <a:ext cx="8812329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Family history of sexual abuse or violence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Community or familial history of trafficking and commercial sexual exploitation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Substance abuse or addictions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Experiencing or witnessing a traumatic event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Cultural-historical trauma (particularly among minority communities)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Being the sole or primary provider for their family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2575" y="9764305"/>
            <a:ext cx="5422850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theissues/traffick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https://www.missingkids.org/theissues/trafficking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92074"/>
            <a:ext cx="18288000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Examples of Child Sex Trafficking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57004" y="1582400"/>
            <a:ext cx="7352394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Gang-Controlled Trafficking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is trafficked by a member of a gang or trafficked by the gang. Gangs leverage their organizational structure, violence, and local, national, and international networks to instill fear and loyalty in the child victim.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5373" y="5710555"/>
            <a:ext cx="6752787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Familial Trafficking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is trafficked by a relative or a person who is perceived by the child to be a family member such as individuals referred to as “auntie” or “uncle” but are not directly related to the child.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4939" y="1582400"/>
            <a:ext cx="7333656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Pimp-Controlled Trafficking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is trafficked by an unrelated individual, male or female, who develops an intentional relationship with the child who is later used as leverage in the exploitation.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57004" y="5710555"/>
            <a:ext cx="7352394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Buyer-Perpetrated Trafficking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is being trafficked but does not have a trafficker. Instead, the buyer is directly exploiting the child’s vulnerability by offering money, food, and/or shelter in exchange for the sexual exploitation.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32649" y="9806305"/>
            <a:ext cx="5422702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https://www.missingkids.org/theissues/trafficking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3510" y="2498957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65259" y="-92075"/>
            <a:ext cx="1215748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Signs of Child Sex Trafficking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2375132"/>
            <a:ext cx="8812329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Absences at school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Disconnected from friends and family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Dramatic change in mood/behavior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Seem timid or fearful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Constantly accompanied by someone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they say sounds rehearsed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Have physical bruises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2649" y="9806305"/>
            <a:ext cx="5422702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https://www.missingkids.org/theissues/trafficking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35163"/>
            <a:ext cx="18288000" cy="1768662"/>
            <a:chOff x="0" y="-114611"/>
            <a:chExt cx="4816593" cy="465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611"/>
              <a:ext cx="4816593" cy="46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40"/>
                </a:lnSpc>
              </a:pPr>
              <a:r>
                <a:rPr lang="en-US" sz="46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Our Rescue “2024 Human Trafficking Myth vs. Truth” Video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94311" y="9715500"/>
            <a:ext cx="549937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7P6-chWY41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https://www.youtube.com/watch?v=7P6-chWY41s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92827" y="9446896"/>
            <a:ext cx="2148007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3:18 minutes</a:t>
            </a:r>
          </a:p>
        </p:txBody>
      </p:sp>
      <p:pic>
        <p:nvPicPr>
          <p:cNvPr id="8" name="Online Media 7" title="2024 Human Trafficking | Myth vs. Truth">
            <a:hlinkClick r:id="" action="ppaction://media"/>
            <a:extLst>
              <a:ext uri="{FF2B5EF4-FFF2-40B4-BE49-F238E27FC236}">
                <a16:creationId xmlns:a16="http://schemas.microsoft.com/office/drawing/2014/main" id="{96263D39-474D-D98E-44C2-912BCC9F2A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04681" y="1333499"/>
            <a:ext cx="14078634" cy="7948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7"/>
            <a:ext cx="18288000" cy="1029200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638" y="38571"/>
            <a:ext cx="17412724" cy="630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Rescue “2024 Human Trafficking Myth vs. Truth” Teacher Led Discussion Question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22688" y="3975100"/>
            <a:ext cx="12619396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Were you surprised by any of these myths vs. truths?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Which one stood out to you the most and why?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8100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66233" y="3668713"/>
            <a:ext cx="6955533" cy="174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We recommend playing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12/Bingo-Game-for-Students-Risk-Factor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 Factors BINGO</a:t>
            </a: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8951" y="1028700"/>
            <a:ext cx="6802784" cy="8196125"/>
          </a:xfrm>
          <a:custGeom>
            <a:avLst/>
            <a:gdLst/>
            <a:ahLst/>
            <a:cxnLst/>
            <a:rect l="l" t="t" r="r" b="b"/>
            <a:pathLst>
              <a:path w="6802784" h="8196125">
                <a:moveTo>
                  <a:pt x="0" y="0"/>
                </a:moveTo>
                <a:lnTo>
                  <a:pt x="6802784" y="0"/>
                </a:lnTo>
                <a:lnTo>
                  <a:pt x="6802784" y="8196125"/>
                </a:lnTo>
                <a:lnTo>
                  <a:pt x="0" y="8196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02405" y="858923"/>
            <a:ext cx="7283190" cy="9428077"/>
          </a:xfrm>
          <a:custGeom>
            <a:avLst/>
            <a:gdLst/>
            <a:ahLst/>
            <a:cxnLst/>
            <a:rect l="l" t="t" r="r" b="b"/>
            <a:pathLst>
              <a:path w="7283190" h="9428077">
                <a:moveTo>
                  <a:pt x="0" y="0"/>
                </a:moveTo>
                <a:lnTo>
                  <a:pt x="7283190" y="0"/>
                </a:lnTo>
                <a:lnTo>
                  <a:pt x="7283190" y="9428077"/>
                </a:lnTo>
                <a:lnTo>
                  <a:pt x="0" y="942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71352"/>
            <a:ext cx="18288000" cy="82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Department of Homeland Security’s Blue Campaign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18716" y="152066"/>
            <a:ext cx="6450568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Links to Lesson Materials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1936" y="5747657"/>
            <a:ext cx="1684412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2" tooltip="https://www.dhs.gov/medialibrary/assets/graphic/5289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Department of Homeland Security's Blue Campaign "What is Human Trafficking?" Handout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73739" y="2727491"/>
            <a:ext cx="12555856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XhbfGo7voB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Alliance to End Human Trafficking “Human Trafficking Basics” Video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45685" y="7227842"/>
            <a:ext cx="7611963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4" tooltip="https://connectforfreedom.org/wp-content/uploads/2024/12/Bingo-Game-for-Students-Risk-Factor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 Factors BINGO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28311" y="4237574"/>
            <a:ext cx="1103137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www.youtube.com/watch?v=7P6-chWY41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 Rescue “2024 Human Trafficking Myth vs. Truth” Video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3110214"/>
            <a:ext cx="13207661" cy="2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materials to education stakeholders.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996" y="114300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0427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Recap of Lesson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79988" y="1557903"/>
            <a:ext cx="11928023" cy="104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</a:t>
            </a: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is the use of force, fraud, or coercion to obtain some type of labor or commercial sex act.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50613" y="4807585"/>
            <a:ext cx="1418677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Youth Risk Factors &amp; Vulnerabilities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65746" y="5540446"/>
            <a:ext cx="6357981" cy="401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Poverty and/or homelessness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Interaction with foster care or juvenile justice systems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Lack of support networks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Gang involvement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running away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Low self-esteem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Being bullied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53435" y="5540446"/>
            <a:ext cx="6368561" cy="401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Experience with discrimination due to race, gender, sexuality, etc.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Family history of sexual abuse/violence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Community or family history of trafficking or commercial sex exploitation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Experiencing a traumatic event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Being a sole provider for the family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50613" y="2908653"/>
            <a:ext cx="1418677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 Types of Human Trafficking: Sex &amp; Labor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0613" y="3761458"/>
            <a:ext cx="1418677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4 Types of Child Sex Trafficking: Pimp-Controlled, Familial, Gang-Controlled, Buyer-Perpetrated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85287" y="915670"/>
            <a:ext cx="10293300" cy="8976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Introduction to Human Trafficking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Alliance to End Human Trafficking “Human Trafficking Basics” Video (3 min.) 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Sex Trafficking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Youth Risk Factors &amp; Vulnerabilities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Examples of Child Sex Trafficking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Signs of Child Sex Trafficking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Our Rescue “2024 Human Trafficking Myth vs. Truth” Video (3 min.)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DHS Blue Campaign Handout: What is Human Trafficking?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Activity</a:t>
            </a:r>
          </a:p>
        </p:txBody>
      </p:sp>
      <p:sp>
        <p:nvSpPr>
          <p:cNvPr id="6" name="Freeform 6"/>
          <p:cNvSpPr/>
          <p:nvPr/>
        </p:nvSpPr>
        <p:spPr>
          <a:xfrm>
            <a:off x="291970" y="4214708"/>
            <a:ext cx="4564398" cy="489545"/>
          </a:xfrm>
          <a:custGeom>
            <a:avLst/>
            <a:gdLst/>
            <a:ahLst/>
            <a:cxnLst/>
            <a:rect l="l" t="t" r="r" b="b"/>
            <a:pathLst>
              <a:path w="4564398" h="489545">
                <a:moveTo>
                  <a:pt x="0" y="0"/>
                </a:moveTo>
                <a:lnTo>
                  <a:pt x="4564397" y="0"/>
                </a:lnTo>
                <a:lnTo>
                  <a:pt x="4564397" y="489546"/>
                </a:lnTo>
                <a:lnTo>
                  <a:pt x="0" y="489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1860" r="-2906" b="-3900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91970" y="4586183"/>
            <a:ext cx="4564398" cy="1797099"/>
            <a:chOff x="0" y="0"/>
            <a:chExt cx="1202146" cy="473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10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91970" y="1174759"/>
            <a:ext cx="4564398" cy="3041030"/>
          </a:xfrm>
          <a:custGeom>
            <a:avLst/>
            <a:gdLst/>
            <a:ahLst/>
            <a:cxnLst/>
            <a:rect l="l" t="t" r="r" b="b"/>
            <a:pathLst>
              <a:path w="4564398" h="3041030">
                <a:moveTo>
                  <a:pt x="0" y="0"/>
                </a:moveTo>
                <a:lnTo>
                  <a:pt x="4564397" y="0"/>
                </a:lnTo>
                <a:lnTo>
                  <a:pt x="4564397" y="3041030"/>
                </a:lnTo>
                <a:lnTo>
                  <a:pt x="0" y="3041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959568" y="209370"/>
            <a:ext cx="1229201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17315" y="-22225"/>
            <a:ext cx="4429244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Lesson Outline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406" y="4912361"/>
            <a:ext cx="4313525" cy="10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 &amp; Prevention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25673" y="5602772"/>
            <a:ext cx="4044247" cy="2696165"/>
          </a:xfrm>
          <a:custGeom>
            <a:avLst/>
            <a:gdLst/>
            <a:ahLst/>
            <a:cxnLst/>
            <a:rect l="l" t="t" r="r" b="b"/>
            <a:pathLst>
              <a:path w="4044247" h="2696165">
                <a:moveTo>
                  <a:pt x="0" y="0"/>
                </a:moveTo>
                <a:lnTo>
                  <a:pt x="4044247" y="0"/>
                </a:lnTo>
                <a:lnTo>
                  <a:pt x="4044247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3771" y="3327942"/>
            <a:ext cx="2608794" cy="2608794"/>
          </a:xfrm>
          <a:custGeom>
            <a:avLst/>
            <a:gdLst/>
            <a:ahLst/>
            <a:cxnLst/>
            <a:rect l="l" t="t" r="r" b="b"/>
            <a:pathLst>
              <a:path w="2608794" h="2608794">
                <a:moveTo>
                  <a:pt x="0" y="0"/>
                </a:moveTo>
                <a:lnTo>
                  <a:pt x="2608794" y="0"/>
                </a:lnTo>
                <a:lnTo>
                  <a:pt x="2608794" y="2608794"/>
                </a:lnTo>
                <a:lnTo>
                  <a:pt x="0" y="2608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92074"/>
            <a:ext cx="18288000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Human Trafficking?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07496" y="1968930"/>
            <a:ext cx="9273009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use of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force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fraud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or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coercion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to obtain some type of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or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commercial sex act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86737" y="4313677"/>
            <a:ext cx="791452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It affects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everyone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regardless of sex, age, gender, race, or nationality.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13270" y="3195442"/>
            <a:ext cx="3061460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HSI Blue Campaign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5795" y="5532877"/>
            <a:ext cx="3342525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HSI Blue Campaign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6737" y="6651111"/>
            <a:ext cx="7914525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If a victim is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under the age of 18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any act of commercial sex is considered to be trafficking, regardless of the use of force, fraud, or coercion.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72737" y="8403711"/>
            <a:ext cx="3342525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Exodus Road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06133" y="2361962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92074"/>
            <a:ext cx="18288000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Types of Human Trafficking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63119" y="2106973"/>
            <a:ext cx="7483558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 trafficking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- using force, fraud, or coercion to obtain a commercial sex act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Examples: escort services, pornography, brothels, massage parlors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63119" y="5622642"/>
            <a:ext cx="7483558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- using force, fraud, or coercion to obtain labor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Examples: restaurant workers, landscaping, factory workers, construction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23112" y="9763902"/>
            <a:ext cx="6021288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https://www.state.gov/what-is-trafficking-in-persons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95300"/>
            <a:ext cx="18288000" cy="1768662"/>
            <a:chOff x="0" y="-120415"/>
            <a:chExt cx="4816593" cy="465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0415"/>
              <a:ext cx="4816593" cy="46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40"/>
                </a:lnSpc>
              </a:pPr>
              <a:r>
                <a:rPr lang="en-US" sz="46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Alliance to End Human Trafficking “Human Trafficking Basics” Video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93894" y="9715500"/>
            <a:ext cx="5500211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https://www.youtube.com/watch?v=XhbfGo7voB8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92827" y="9446896"/>
            <a:ext cx="2148007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3:19 minutes</a:t>
            </a:r>
          </a:p>
        </p:txBody>
      </p:sp>
      <p:pic>
        <p:nvPicPr>
          <p:cNvPr id="8" name="Online Media 7" title="Human Trafficking Basics">
            <a:hlinkClick r:id="" action="ppaction://media"/>
            <a:extLst>
              <a:ext uri="{FF2B5EF4-FFF2-40B4-BE49-F238E27FC236}">
                <a16:creationId xmlns:a16="http://schemas.microsoft.com/office/drawing/2014/main" id="{B0D6D880-FF75-E9FE-ADC2-0AE69257D0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1961" y="1273362"/>
            <a:ext cx="14244073" cy="804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7"/>
            <a:ext cx="18288000" cy="1029200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638" y="38571"/>
            <a:ext cx="17412724" cy="647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Alliance to End Human Trafficking “Human Trafficking Basics” Teacher Led Discussion Questions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4302" y="2565400"/>
            <a:ext cx="12619396" cy="499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Human trafficking can affect anyone, regardless of age, race, gender, sexual orientation, financial status, etc.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What are some factors that can make someone more vulnerable to being human trafficked?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What are some things we can do to stop human trafficking?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05856" y="2704219"/>
            <a:ext cx="9476287" cy="6634547"/>
          </a:xfrm>
          <a:custGeom>
            <a:avLst/>
            <a:gdLst/>
            <a:ahLst/>
            <a:cxnLst/>
            <a:rect l="l" t="t" r="r" b="b"/>
            <a:pathLst>
              <a:path w="9476287" h="6634547">
                <a:moveTo>
                  <a:pt x="0" y="0"/>
                </a:moveTo>
                <a:lnTo>
                  <a:pt x="9476288" y="0"/>
                </a:lnTo>
                <a:lnTo>
                  <a:pt x="9476288" y="6634547"/>
                </a:lnTo>
                <a:lnTo>
                  <a:pt x="0" y="663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118775" y="-74612"/>
            <a:ext cx="1005045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Child Sex Trafficking Statistics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35453" y="9757481"/>
            <a:ext cx="5045273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ourwork/impa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https://www.missingkids.org/ourwork/impac</a:t>
            </a: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2927" y="1126526"/>
            <a:ext cx="12562145" cy="121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Of the more than 28,800 missing children reported to NCMEC in 2023, </a:t>
            </a:r>
          </a:p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in 6 were likely victims of child sex trafficking</a:t>
            </a: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4935" y="3051047"/>
            <a:ext cx="7586142" cy="4184906"/>
          </a:xfrm>
          <a:custGeom>
            <a:avLst/>
            <a:gdLst/>
            <a:ahLst/>
            <a:cxnLst/>
            <a:rect l="l" t="t" r="r" b="b"/>
            <a:pathLst>
              <a:path w="7586142" h="4184906">
                <a:moveTo>
                  <a:pt x="0" y="0"/>
                </a:moveTo>
                <a:lnTo>
                  <a:pt x="7586142" y="0"/>
                </a:lnTo>
                <a:lnTo>
                  <a:pt x="7586142" y="4184906"/>
                </a:lnTo>
                <a:lnTo>
                  <a:pt x="0" y="418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893708" y="-92075"/>
            <a:ext cx="10500584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Youth Risk Factors &amp; Vulnerabilities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1051399"/>
            <a:ext cx="8178524" cy="847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Poverty and/or homelessness 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Interaction with foster care or juvenile justice systems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Lack of support networks, like strong relationships with friends, family, or other trusted adults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Gang involvement, especially among youth who identify as female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running away 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Low self-esteem or being bullied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Experience discrimination due to their race, gender, identity, sexuality, disability, or other personal characteristic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2575" y="9764305"/>
            <a:ext cx="5422850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theissues/traffick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https://www.missingkids.org/theissues/trafficking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1036</Words>
  <Application>Microsoft Office PowerPoint</Application>
  <PresentationFormat>Custom</PresentationFormat>
  <Paragraphs>137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Arial</vt:lpstr>
      <vt:lpstr>Calibri (MS) Bold</vt:lpstr>
      <vt:lpstr>Calibri (MS) Italics</vt:lpstr>
      <vt:lpstr>Calibri (MS)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9th Grade Teacher Lesson Human Trafficking Awareness</dc:title>
  <cp:lastModifiedBy>Megan Wilson</cp:lastModifiedBy>
  <cp:revision>1</cp:revision>
  <dcterms:created xsi:type="dcterms:W3CDTF">2006-08-16T00:00:00Z</dcterms:created>
  <dcterms:modified xsi:type="dcterms:W3CDTF">2025-12-02T20:36:40Z</dcterms:modified>
  <dc:identifier>DAGaIXxD5_4</dc:identifier>
</cp:coreProperties>
</file>