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Calibri (MS)" panose="020B0604020202020204" charset="0"/>
      <p:regular r:id="rId27"/>
    </p:embeddedFont>
    <p:embeddedFont>
      <p:font typeface="Calibri (MS) Bold" panose="020B0604020202020204" charset="0"/>
      <p:regular r:id="rId28"/>
    </p:embeddedFont>
    <p:embeddedFont>
      <p:font typeface="Calibri (MS) Italics" panose="020B0604020202020204" charset="0"/>
      <p:regular r:id="rId29"/>
    </p:embeddedFont>
    <p:embeddedFont>
      <p:font typeface="Tahoma" panose="020B0604030504040204" pitchFamily="34" charset="0"/>
      <p:regular r:id="rId30"/>
      <p:bold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EFF2DC-D224-4D1F-B23B-9B8DCC4CEE11}" v="4" dt="2025-11-24T20:42:08.8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17E34592-B103-4D32-8966-D1DE2E1B8692}"/>
    <pc:docChg chg="custSel modSld">
      <pc:chgData name="Megan Wilson" userId="4833c330-bb21-4a51-b524-eef8b134b0b1" providerId="ADAL" clId="{17E34592-B103-4D32-8966-D1DE2E1B8692}" dt="2025-12-02T20:49:15.088" v="160" actId="20577"/>
      <pc:docMkLst>
        <pc:docMk/>
      </pc:docMkLst>
      <pc:sldChg chg="modSp mod">
        <pc:chgData name="Megan Wilson" userId="4833c330-bb21-4a51-b524-eef8b134b0b1" providerId="ADAL" clId="{17E34592-B103-4D32-8966-D1DE2E1B8692}" dt="2025-11-20T13:33:21.896" v="97" actId="255"/>
        <pc:sldMkLst>
          <pc:docMk/>
          <pc:sldMk cId="0" sldId="257"/>
        </pc:sldMkLst>
        <pc:spChg chg="mod">
          <ac:chgData name="Megan Wilson" userId="4833c330-bb21-4a51-b524-eef8b134b0b1" providerId="ADAL" clId="{17E34592-B103-4D32-8966-D1DE2E1B8692}" dt="2025-11-20T13:33:21.896" v="97" actId="255"/>
          <ac:spMkLst>
            <pc:docMk/>
            <pc:sldMk cId="0" sldId="257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09:47.403" v="38" actId="255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4T18:54:06.369" v="105" actId="20577"/>
        <pc:sldMkLst>
          <pc:docMk/>
          <pc:sldMk cId="0" sldId="258"/>
        </pc:sldMkLst>
        <pc:spChg chg="mod">
          <ac:chgData name="Megan Wilson" userId="4833c330-bb21-4a51-b524-eef8b134b0b1" providerId="ADAL" clId="{17E34592-B103-4D32-8966-D1DE2E1B8692}" dt="2025-11-24T18:54:06.369" v="105" actId="20577"/>
          <ac:spMkLst>
            <pc:docMk/>
            <pc:sldMk cId="0" sldId="258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09:57.206" v="40" actId="1076"/>
          <ac:spMkLst>
            <pc:docMk/>
            <pc:sldMk cId="0" sldId="258"/>
            <ac:spMk id="12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0T13:10:02.963" v="41" actId="255"/>
        <pc:sldMkLst>
          <pc:docMk/>
          <pc:sldMk cId="0" sldId="259"/>
        </pc:sldMkLst>
        <pc:spChg chg="mod">
          <ac:chgData name="Megan Wilson" userId="4833c330-bb21-4a51-b524-eef8b134b0b1" providerId="ADAL" clId="{17E34592-B103-4D32-8966-D1DE2E1B8692}" dt="2025-11-20T13:10:02.963" v="41" actId="255"/>
          <ac:spMkLst>
            <pc:docMk/>
            <pc:sldMk cId="0" sldId="259"/>
            <ac:spMk id="7" creationId="{00000000-0000-0000-0000-000000000000}"/>
          </ac:spMkLst>
        </pc:spChg>
      </pc:sldChg>
      <pc:sldChg chg="addSp modSp mod">
        <pc:chgData name="Megan Wilson" userId="4833c330-bb21-4a51-b524-eef8b134b0b1" providerId="ADAL" clId="{17E34592-B103-4D32-8966-D1DE2E1B8692}" dt="2025-11-24T20:42:22.937" v="136" actId="20577"/>
        <pc:sldMkLst>
          <pc:docMk/>
          <pc:sldMk cId="0" sldId="260"/>
        </pc:sldMkLst>
        <pc:spChg chg="mod">
          <ac:chgData name="Megan Wilson" userId="4833c330-bb21-4a51-b524-eef8b134b0b1" providerId="ADAL" clId="{17E34592-B103-4D32-8966-D1DE2E1B8692}" dt="2025-11-20T13:10:10.646" v="42" actId="255"/>
          <ac:spMkLst>
            <pc:docMk/>
            <pc:sldMk cId="0" sldId="260"/>
            <ac:spMk id="6" creationId="{00000000-0000-0000-0000-000000000000}"/>
          </ac:spMkLst>
        </pc:spChg>
        <pc:spChg chg="add mod">
          <ac:chgData name="Megan Wilson" userId="4833c330-bb21-4a51-b524-eef8b134b0b1" providerId="ADAL" clId="{17E34592-B103-4D32-8966-D1DE2E1B8692}" dt="2025-11-24T20:42:22.937" v="136" actId="20577"/>
          <ac:spMkLst>
            <pc:docMk/>
            <pc:sldMk cId="0" sldId="260"/>
            <ac:spMk id="9" creationId="{93A3D17C-05EA-B1AD-A46B-858435238F92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1-20T13:10:24.285" v="48" actId="1035"/>
        <pc:sldMkLst>
          <pc:docMk/>
          <pc:sldMk cId="0" sldId="261"/>
        </pc:sldMkLst>
        <pc:spChg chg="mod">
          <ac:chgData name="Megan Wilson" userId="4833c330-bb21-4a51-b524-eef8b134b0b1" providerId="ADAL" clId="{17E34592-B103-4D32-8966-D1DE2E1B8692}" dt="2025-11-20T13:10:24.285" v="48" actId="1035"/>
          <ac:spMkLst>
            <pc:docMk/>
            <pc:sldMk cId="0" sldId="261"/>
            <ac:spMk id="4" creationId="{00000000-0000-0000-0000-000000000000}"/>
          </ac:spMkLst>
        </pc:spChg>
        <pc:grpChg chg="mod">
          <ac:chgData name="Megan Wilson" userId="4833c330-bb21-4a51-b524-eef8b134b0b1" providerId="ADAL" clId="{17E34592-B103-4D32-8966-D1DE2E1B8692}" dt="2025-11-20T13:07:02.919" v="4" actId="1035"/>
          <ac:grpSpMkLst>
            <pc:docMk/>
            <pc:sldMk cId="0" sldId="261"/>
            <ac:grpSpMk id="2" creationId="{00000000-0000-0000-0000-000000000000}"/>
          </ac:grpSpMkLst>
        </pc:grpChg>
        <pc:picChg chg="add mod">
          <ac:chgData name="Megan Wilson" userId="4833c330-bb21-4a51-b524-eef8b134b0b1" providerId="ADAL" clId="{17E34592-B103-4D32-8966-D1DE2E1B8692}" dt="2025-11-20T13:07:40.837" v="10" actId="1076"/>
          <ac:picMkLst>
            <pc:docMk/>
            <pc:sldMk cId="0" sldId="261"/>
            <ac:picMk id="8" creationId="{B6653F17-4727-F726-AF00-95CC26262CE6}"/>
          </ac:picMkLst>
        </pc:picChg>
      </pc:sldChg>
      <pc:sldChg chg="modSp mod">
        <pc:chgData name="Megan Wilson" userId="4833c330-bb21-4a51-b524-eef8b134b0b1" providerId="ADAL" clId="{17E34592-B103-4D32-8966-D1DE2E1B8692}" dt="2025-11-20T13:15:07.102" v="93" actId="1076"/>
        <pc:sldMkLst>
          <pc:docMk/>
          <pc:sldMk cId="0" sldId="262"/>
        </pc:sldMkLst>
        <pc:spChg chg="mod">
          <ac:chgData name="Megan Wilson" userId="4833c330-bb21-4a51-b524-eef8b134b0b1" providerId="ADAL" clId="{17E34592-B103-4D32-8966-D1DE2E1B8692}" dt="2025-11-20T13:11:00.462" v="51" actId="1036"/>
          <ac:spMkLst>
            <pc:docMk/>
            <pc:sldMk cId="0" sldId="262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15:07.102" v="93" actId="1076"/>
          <ac:spMkLst>
            <pc:docMk/>
            <pc:sldMk cId="0" sldId="262"/>
            <ac:spMk id="6" creationId="{00000000-0000-0000-0000-000000000000}"/>
          </ac:spMkLst>
        </pc:spChg>
        <pc:grpChg chg="mod">
          <ac:chgData name="Megan Wilson" userId="4833c330-bb21-4a51-b524-eef8b134b0b1" providerId="ADAL" clId="{17E34592-B103-4D32-8966-D1DE2E1B8692}" dt="2025-11-20T13:10:56.640" v="50" actId="14100"/>
          <ac:grpSpMkLst>
            <pc:docMk/>
            <pc:sldMk cId="0" sldId="262"/>
            <ac:grpSpMk id="2" creationId="{00000000-0000-0000-0000-000000000000}"/>
          </ac:grpSpMkLst>
        </pc:grpChg>
      </pc:sldChg>
      <pc:sldChg chg="modSp mod">
        <pc:chgData name="Megan Wilson" userId="4833c330-bb21-4a51-b524-eef8b134b0b1" providerId="ADAL" clId="{17E34592-B103-4D32-8966-D1DE2E1B8692}" dt="2025-11-20T13:15:14.384" v="94" actId="255"/>
        <pc:sldMkLst>
          <pc:docMk/>
          <pc:sldMk cId="0" sldId="263"/>
        </pc:sldMkLst>
        <pc:spChg chg="mod">
          <ac:chgData name="Megan Wilson" userId="4833c330-bb21-4a51-b524-eef8b134b0b1" providerId="ADAL" clId="{17E34592-B103-4D32-8966-D1DE2E1B8692}" dt="2025-11-20T13:11:17.372" v="55" actId="1036"/>
          <ac:spMkLst>
            <pc:docMk/>
            <pc:sldMk cId="0" sldId="263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07:54.918" v="14" actId="207"/>
          <ac:spMkLst>
            <pc:docMk/>
            <pc:sldMk cId="0" sldId="263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15:14.384" v="94" actId="255"/>
          <ac:spMkLst>
            <pc:docMk/>
            <pc:sldMk cId="0" sldId="263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0T13:15:23.399" v="95" actId="1035"/>
        <pc:sldMkLst>
          <pc:docMk/>
          <pc:sldMk cId="0" sldId="264"/>
        </pc:sldMkLst>
        <pc:spChg chg="mod">
          <ac:chgData name="Megan Wilson" userId="4833c330-bb21-4a51-b524-eef8b134b0b1" providerId="ADAL" clId="{17E34592-B103-4D32-8966-D1DE2E1B8692}" dt="2025-11-20T13:15:23.399" v="95" actId="1035"/>
          <ac:spMkLst>
            <pc:docMk/>
            <pc:sldMk cId="0" sldId="264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07:58.562" v="15" actId="207"/>
          <ac:spMkLst>
            <pc:docMk/>
            <pc:sldMk cId="0" sldId="264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0T13:11:32.645" v="57" actId="255"/>
        <pc:sldMkLst>
          <pc:docMk/>
          <pc:sldMk cId="0" sldId="265"/>
        </pc:sldMkLst>
        <pc:spChg chg="mod">
          <ac:chgData name="Megan Wilson" userId="4833c330-bb21-4a51-b524-eef8b134b0b1" providerId="ADAL" clId="{17E34592-B103-4D32-8966-D1DE2E1B8692}" dt="2025-11-20T13:08:08.230" v="17" actId="207"/>
          <ac:spMkLst>
            <pc:docMk/>
            <pc:sldMk cId="0" sldId="265"/>
            <ac:spMk id="8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11:32.645" v="57" actId="255"/>
          <ac:spMkLst>
            <pc:docMk/>
            <pc:sldMk cId="0" sldId="265"/>
            <ac:spMk id="9" creationId="{950C13AF-A35A-492A-B74A-3EABB7E3A146}"/>
          </ac:spMkLst>
        </pc:spChg>
      </pc:sldChg>
      <pc:sldChg chg="modSp mod">
        <pc:chgData name="Megan Wilson" userId="4833c330-bb21-4a51-b524-eef8b134b0b1" providerId="ADAL" clId="{17E34592-B103-4D32-8966-D1DE2E1B8692}" dt="2025-11-20T13:12:14.156" v="64" actId="1076"/>
        <pc:sldMkLst>
          <pc:docMk/>
          <pc:sldMk cId="0" sldId="266"/>
        </pc:sldMkLst>
        <pc:spChg chg="mod">
          <ac:chgData name="Megan Wilson" userId="4833c330-bb21-4a51-b524-eef8b134b0b1" providerId="ADAL" clId="{17E34592-B103-4D32-8966-D1DE2E1B8692}" dt="2025-11-20T13:11:38.772" v="58" actId="255"/>
          <ac:spMkLst>
            <pc:docMk/>
            <pc:sldMk cId="0" sldId="266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11:54.669" v="60" actId="255"/>
          <ac:spMkLst>
            <pc:docMk/>
            <pc:sldMk cId="0" sldId="266"/>
            <ac:spMk id="6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12:00.220" v="61" actId="255"/>
          <ac:spMkLst>
            <pc:docMk/>
            <pc:sldMk cId="0" sldId="266"/>
            <ac:spMk id="7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11:48.229" v="59" actId="255"/>
          <ac:spMkLst>
            <pc:docMk/>
            <pc:sldMk cId="0" sldId="266"/>
            <ac:spMk id="8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12:14.156" v="64" actId="1076"/>
          <ac:spMkLst>
            <pc:docMk/>
            <pc:sldMk cId="0" sldId="266"/>
            <ac:spMk id="9" creationId="{00000000-0000-0000-0000-000000000000}"/>
          </ac:spMkLst>
        </pc:spChg>
      </pc:sldChg>
      <pc:sldChg chg="addSp modSp mod">
        <pc:chgData name="Megan Wilson" userId="4833c330-bb21-4a51-b524-eef8b134b0b1" providerId="ADAL" clId="{17E34592-B103-4D32-8966-D1DE2E1B8692}" dt="2025-11-24T20:42:13.031" v="124" actId="20577"/>
        <pc:sldMkLst>
          <pc:docMk/>
          <pc:sldMk cId="0" sldId="267"/>
        </pc:sldMkLst>
        <pc:spChg chg="mod">
          <ac:chgData name="Megan Wilson" userId="4833c330-bb21-4a51-b524-eef8b134b0b1" providerId="ADAL" clId="{17E34592-B103-4D32-8966-D1DE2E1B8692}" dt="2025-11-20T13:12:23.685" v="65" actId="255"/>
          <ac:spMkLst>
            <pc:docMk/>
            <pc:sldMk cId="0" sldId="267"/>
            <ac:spMk id="6" creationId="{00000000-0000-0000-0000-000000000000}"/>
          </ac:spMkLst>
        </pc:spChg>
        <pc:spChg chg="add mod">
          <ac:chgData name="Megan Wilson" userId="4833c330-bb21-4a51-b524-eef8b134b0b1" providerId="ADAL" clId="{17E34592-B103-4D32-8966-D1DE2E1B8692}" dt="2025-11-24T20:42:13.031" v="124" actId="20577"/>
          <ac:spMkLst>
            <pc:docMk/>
            <pc:sldMk cId="0" sldId="267"/>
            <ac:spMk id="8" creationId="{313F884C-2250-91C3-7C80-07CC40D8D025}"/>
          </ac:spMkLst>
        </pc:spChg>
      </pc:sldChg>
      <pc:sldChg chg="addSp delSp modSp mod modAnim">
        <pc:chgData name="Megan Wilson" userId="4833c330-bb21-4a51-b524-eef8b134b0b1" providerId="ADAL" clId="{17E34592-B103-4D32-8966-D1DE2E1B8692}" dt="2025-11-20T13:12:29.085" v="66" actId="255"/>
        <pc:sldMkLst>
          <pc:docMk/>
          <pc:sldMk cId="0" sldId="268"/>
        </pc:sldMkLst>
        <pc:spChg chg="mod">
          <ac:chgData name="Megan Wilson" userId="4833c330-bb21-4a51-b524-eef8b134b0b1" providerId="ADAL" clId="{17E34592-B103-4D32-8966-D1DE2E1B8692}" dt="2025-11-20T13:12:29.085" v="66" actId="255"/>
          <ac:spMkLst>
            <pc:docMk/>
            <pc:sldMk cId="0" sldId="268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08:21.869" v="19" actId="207"/>
          <ac:spMkLst>
            <pc:docMk/>
            <pc:sldMk cId="0" sldId="268"/>
            <ac:spMk id="5" creationId="{00000000-0000-0000-0000-000000000000}"/>
          </ac:spMkLst>
        </pc:spChg>
        <pc:picChg chg="add mod">
          <ac:chgData name="Megan Wilson" userId="4833c330-bb21-4a51-b524-eef8b134b0b1" providerId="ADAL" clId="{17E34592-B103-4D32-8966-D1DE2E1B8692}" dt="2025-11-20T13:08:50.233" v="24" actId="1076"/>
          <ac:picMkLst>
            <pc:docMk/>
            <pc:sldMk cId="0" sldId="268"/>
            <ac:picMk id="8" creationId="{A8679B6B-3BA5-FC85-E2B8-8730A55F6F4B}"/>
          </ac:picMkLst>
        </pc:picChg>
      </pc:sldChg>
      <pc:sldChg chg="modSp mod">
        <pc:chgData name="Megan Wilson" userId="4833c330-bb21-4a51-b524-eef8b134b0b1" providerId="ADAL" clId="{17E34592-B103-4D32-8966-D1DE2E1B8692}" dt="2025-11-20T13:15:41.441" v="96" actId="255"/>
        <pc:sldMkLst>
          <pc:docMk/>
          <pc:sldMk cId="0" sldId="269"/>
        </pc:sldMkLst>
        <pc:spChg chg="mod">
          <ac:chgData name="Megan Wilson" userId="4833c330-bb21-4a51-b524-eef8b134b0b1" providerId="ADAL" clId="{17E34592-B103-4D32-8966-D1DE2E1B8692}" dt="2025-11-20T13:12:44.374" v="70" actId="1036"/>
          <ac:spMkLst>
            <pc:docMk/>
            <pc:sldMk cId="0" sldId="269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15:41.441" v="96" actId="255"/>
          <ac:spMkLst>
            <pc:docMk/>
            <pc:sldMk cId="0" sldId="269"/>
            <ac:spMk id="6" creationId="{00000000-0000-0000-0000-000000000000}"/>
          </ac:spMkLst>
        </pc:spChg>
        <pc:grpChg chg="mod">
          <ac:chgData name="Megan Wilson" userId="4833c330-bb21-4a51-b524-eef8b134b0b1" providerId="ADAL" clId="{17E34592-B103-4D32-8966-D1DE2E1B8692}" dt="2025-11-20T13:12:41.614" v="68" actId="14100"/>
          <ac:grpSpMkLst>
            <pc:docMk/>
            <pc:sldMk cId="0" sldId="269"/>
            <ac:grpSpMk id="2" creationId="{00000000-0000-0000-0000-000000000000}"/>
          </ac:grpSpMkLst>
        </pc:grpChg>
      </pc:sldChg>
      <pc:sldChg chg="modSp mod">
        <pc:chgData name="Megan Wilson" userId="4833c330-bb21-4a51-b524-eef8b134b0b1" providerId="ADAL" clId="{17E34592-B103-4D32-8966-D1DE2E1B8692}" dt="2025-11-20T13:13:00.258" v="72" actId="255"/>
        <pc:sldMkLst>
          <pc:docMk/>
          <pc:sldMk cId="0" sldId="270"/>
        </pc:sldMkLst>
        <pc:spChg chg="mod">
          <ac:chgData name="Megan Wilson" userId="4833c330-bb21-4a51-b524-eef8b134b0b1" providerId="ADAL" clId="{17E34592-B103-4D32-8966-D1DE2E1B8692}" dt="2025-11-20T13:13:00.258" v="72" actId="255"/>
          <ac:spMkLst>
            <pc:docMk/>
            <pc:sldMk cId="0" sldId="270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49:09.126" v="137" actId="20577"/>
        <pc:sldMkLst>
          <pc:docMk/>
          <pc:sldMk cId="0" sldId="271"/>
        </pc:sldMkLst>
        <pc:spChg chg="mod">
          <ac:chgData name="Megan Wilson" userId="4833c330-bb21-4a51-b524-eef8b134b0b1" providerId="ADAL" clId="{17E34592-B103-4D32-8966-D1DE2E1B8692}" dt="2025-11-20T13:13:07.173" v="73" actId="255"/>
          <ac:spMkLst>
            <pc:docMk/>
            <pc:sldMk cId="0" sldId="271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49:09.126" v="137" actId="20577"/>
          <ac:spMkLst>
            <pc:docMk/>
            <pc:sldMk cId="0" sldId="271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0T13:13:32.158" v="78" actId="255"/>
        <pc:sldMkLst>
          <pc:docMk/>
          <pc:sldMk cId="0" sldId="273"/>
        </pc:sldMkLst>
        <pc:spChg chg="mod">
          <ac:chgData name="Megan Wilson" userId="4833c330-bb21-4a51-b524-eef8b134b0b1" providerId="ADAL" clId="{17E34592-B103-4D32-8966-D1DE2E1B8692}" dt="2025-11-20T13:13:32.158" v="78" actId="255"/>
          <ac:spMkLst>
            <pc:docMk/>
            <pc:sldMk cId="0" sldId="273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02T20:49:15.088" v="160" actId="20577"/>
        <pc:sldMkLst>
          <pc:docMk/>
          <pc:sldMk cId="0" sldId="274"/>
        </pc:sldMkLst>
        <pc:spChg chg="mod">
          <ac:chgData name="Megan Wilson" userId="4833c330-bb21-4a51-b524-eef8b134b0b1" providerId="ADAL" clId="{17E34592-B103-4D32-8966-D1DE2E1B8692}" dt="2025-11-20T13:13:39.251" v="79" actId="255"/>
          <ac:spMkLst>
            <pc:docMk/>
            <pc:sldMk cId="0" sldId="274"/>
            <ac:spMk id="2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33:54.141" v="102" actId="255"/>
          <ac:spMkLst>
            <pc:docMk/>
            <pc:sldMk cId="0" sldId="274"/>
            <ac:spMk id="3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33:47.714" v="100" actId="255"/>
          <ac:spMkLst>
            <pc:docMk/>
            <pc:sldMk cId="0" sldId="274"/>
            <ac:spMk id="4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2-02T20:49:15.088" v="160" actId="20577"/>
          <ac:spMkLst>
            <pc:docMk/>
            <pc:sldMk cId="0" sldId="274"/>
            <ac:spMk id="5" creationId="{00000000-0000-0000-0000-000000000000}"/>
          </ac:spMkLst>
        </pc:spChg>
        <pc:spChg chg="mod">
          <ac:chgData name="Megan Wilson" userId="4833c330-bb21-4a51-b524-eef8b134b0b1" providerId="ADAL" clId="{17E34592-B103-4D32-8966-D1DE2E1B8692}" dt="2025-11-20T13:33:51.203" v="101" actId="255"/>
          <ac:spMkLst>
            <pc:docMk/>
            <pc:sldMk cId="0" sldId="274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1-20T13:33:40.491" v="99" actId="1035"/>
        <pc:sldMkLst>
          <pc:docMk/>
          <pc:sldMk cId="0" sldId="275"/>
        </pc:sldMkLst>
        <pc:spChg chg="mod">
          <ac:chgData name="Megan Wilson" userId="4833c330-bb21-4a51-b524-eef8b134b0b1" providerId="ADAL" clId="{17E34592-B103-4D32-8966-D1DE2E1B8692}" dt="2025-11-20T13:33:40.491" v="99" actId="1035"/>
          <ac:spMkLst>
            <pc:docMk/>
            <pc:sldMk cId="0" sldId="275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02.12.2025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s-US" sz="12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s-US" sz="12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57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2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traffickin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P6-chWY41s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P6-chWY41s?start=1&amp;feature=oembed" TargetMode="Externa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forfreedom.org/wp-content/uploads/2024/12/Bingo-Game-for-Students-Risk-Factors.pdf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hs.gov/medialibrary/assets/graphic/5289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7P6-chWY41s" TargetMode="External"/><Relationship Id="rId5" Type="http://schemas.openxmlformats.org/officeDocument/2006/relationships/hyperlink" Target="https://connectforfreedom.org/wp-content/uploads/2024/12/Bingo-Game-for-Students-Risk-Factors.pdf" TargetMode="External"/><Relationship Id="rId4" Type="http://schemas.openxmlformats.org/officeDocument/2006/relationships/hyperlink" Target="https://www.youtube.com/watch?v=XhbfGo7voB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hbfGo7voB8?start=1&amp;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ourwork/impac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traffickin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3879" y="9315457"/>
            <a:ext cx="1021887" cy="811934"/>
            <a:chOff x="0" y="0"/>
            <a:chExt cx="269139" cy="213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39" cy="213843"/>
            </a:xfrm>
            <a:custGeom>
              <a:avLst/>
              <a:gdLst/>
              <a:ahLst/>
              <a:cxnLst/>
              <a:rect l="l" t="t" r="r" b="b"/>
              <a:pathLst>
                <a:path w="269139" h="213843">
                  <a:moveTo>
                    <a:pt x="0" y="0"/>
                  </a:moveTo>
                  <a:lnTo>
                    <a:pt x="269139" y="0"/>
                  </a:lnTo>
                  <a:lnTo>
                    <a:pt x="269139" y="213843"/>
                  </a:lnTo>
                  <a:lnTo>
                    <a:pt x="0" y="21384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69139" cy="290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688051"/>
            <a:ext cx="18288000" cy="4598949"/>
            <a:chOff x="0" y="0"/>
            <a:chExt cx="4816593" cy="12112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211246"/>
            </a:xfrm>
            <a:custGeom>
              <a:avLst/>
              <a:gdLst/>
              <a:ahLst/>
              <a:cxnLst/>
              <a:rect l="l" t="t" r="r" b="b"/>
              <a:pathLst>
                <a:path w="4816592" h="1211246">
                  <a:moveTo>
                    <a:pt x="0" y="0"/>
                  </a:moveTo>
                  <a:lnTo>
                    <a:pt x="4816592" y="0"/>
                  </a:lnTo>
                  <a:lnTo>
                    <a:pt x="4816592" y="1211246"/>
                  </a:lnTo>
                  <a:lnTo>
                    <a:pt x="0" y="1211246"/>
                  </a:lnTo>
                  <a:close/>
                </a:path>
              </a:pathLst>
            </a:custGeom>
            <a:solidFill>
              <a:srgbClr val="3B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128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92706" y="8757564"/>
            <a:ext cx="15425469" cy="819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5000" b="1" i="0" u="none" strike="noStrike" cap="none" baseline="0" dirty="0">
                <a:solidFill>
                  <a:srgbClr val="FEFEFE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Concientización y prevención de la trata de personas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57497" y="4841114"/>
            <a:ext cx="12573000" cy="690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s-US" sz="4200" b="1" i="0" u="none" strike="noStrike" cap="none" baseline="0" dirty="0">
                <a:solidFill>
                  <a:srgbClr val="159E99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Participación de escuelas secundarias - 9.º grado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1135DF8-CD63-0026-8F39-9B68F7423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7730"/>
            <a:ext cx="11095682" cy="42675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2048" y="2498957"/>
            <a:ext cx="7933628" cy="5289085"/>
          </a:xfrm>
          <a:custGeom>
            <a:avLst/>
            <a:gdLst/>
            <a:ahLst/>
            <a:cxnLst/>
            <a:rect l="l" t="t" r="r" b="b"/>
            <a:pathLst>
              <a:path w="7933628" h="5289085">
                <a:moveTo>
                  <a:pt x="0" y="0"/>
                </a:moveTo>
                <a:lnTo>
                  <a:pt x="7933627" y="0"/>
                </a:lnTo>
                <a:lnTo>
                  <a:pt x="7933627" y="5289086"/>
                </a:lnTo>
                <a:lnTo>
                  <a:pt x="0" y="52890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144001" y="1835785"/>
            <a:ext cx="8812329" cy="6456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Antecedentes familiares de abuso sexual o violencia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Antecedentes familiares o en la comunidad de trata y explotación sexual comercial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Abuso de sustancias o adicciones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Experimentar o presenciar un evento traumático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Trauma cultural-histórico (especialmente entre comunidades minoritarias)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Ser el único o principal sostén de la familia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32575" y="9764305"/>
            <a:ext cx="5422850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missingkids.org/theissues/trafficking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https://www.missingkids.org/theissues/trafficking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50C13AF-A35A-492A-B74A-3EABB7E3A146}"/>
              </a:ext>
            </a:extLst>
          </p:cNvPr>
          <p:cNvSpPr txBox="1"/>
          <p:nvPr/>
        </p:nvSpPr>
        <p:spPr>
          <a:xfrm>
            <a:off x="775433" y="-45561"/>
            <a:ext cx="16737130" cy="77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Factores de riesgo y vulnerabilidades en la juventud (cont.) 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85425"/>
            <a:chOff x="0" y="0"/>
            <a:chExt cx="4816593" cy="206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6861"/>
            </a:xfrm>
            <a:custGeom>
              <a:avLst/>
              <a:gdLst/>
              <a:ahLst/>
              <a:cxnLst/>
              <a:rect l="l" t="t" r="r" b="b"/>
              <a:pathLst>
                <a:path w="4816592" h="206861">
                  <a:moveTo>
                    <a:pt x="0" y="0"/>
                  </a:moveTo>
                  <a:lnTo>
                    <a:pt x="4816592" y="0"/>
                  </a:lnTo>
                  <a:lnTo>
                    <a:pt x="4816592" y="206861"/>
                  </a:lnTo>
                  <a:lnTo>
                    <a:pt x="0" y="20686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83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4" y="-79485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Ejemplos de tráfico sexual de menores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75938" y="1582400"/>
            <a:ext cx="8126261" cy="3198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2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Trata de personas manejada por pandillas</a:t>
            </a:r>
          </a:p>
          <a:p>
            <a:pPr algn="ctr">
              <a:lnSpc>
                <a:spcPts val="4200"/>
              </a:lnSpc>
            </a:pPr>
            <a:r>
              <a:rPr lang="es-US" sz="2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El niño es víctima de trata por parte de una pandilla o de un miembro de una pandilla. Las pandillas aprovechan su estructura organizativa, violencia y redes locales, nacionales e internacionales para inculcar miedo y lealtad en la víctima infantil.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6215" y="5570774"/>
            <a:ext cx="7498829" cy="2659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2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Trata de personas por parte de un familiar</a:t>
            </a:r>
          </a:p>
          <a:p>
            <a:pPr algn="ctr">
              <a:lnSpc>
                <a:spcPts val="4200"/>
              </a:lnSpc>
            </a:pPr>
            <a:r>
              <a:rPr lang="es-US" sz="2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El niño es víctima de trata por parte de un familiar o una persona que el niño percibe como familiar, a los que denomina “tía” o “tío” pero no están directamente relacionados con él.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6800" y="1582400"/>
            <a:ext cx="7897661" cy="2653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2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Trata de personas manejada por proxenetas</a:t>
            </a:r>
          </a:p>
          <a:p>
            <a:pPr algn="ctr">
              <a:lnSpc>
                <a:spcPts val="4200"/>
              </a:lnSpc>
            </a:pPr>
            <a:r>
              <a:rPr lang="es-US" sz="2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El niño es víctima de trata por parte de una persona ajena, hombre o mujer, que desarrolla una relación intencional con el menor que posteriormente se utiliza de manera ventajosa en la explotación.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50538" y="5570774"/>
            <a:ext cx="8690890" cy="2653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2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Trata de personas perpetrada por el comprador</a:t>
            </a:r>
          </a:p>
          <a:p>
            <a:pPr algn="ctr">
              <a:lnSpc>
                <a:spcPts val="4200"/>
              </a:lnSpc>
            </a:pPr>
            <a:r>
              <a:rPr lang="es-US" sz="2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El niño está siendo víctima de trata, pero no tiene un traficante. En su lugar, el comprador está explotando directamente la vulnerabilidad del niño al ofrecerle dinero, comida o refugio a cambio de la explotación sexual.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32649" y="9806305"/>
            <a:ext cx="5422702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https://www.missingkids.org/theissues/trafficking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3510" y="2498957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065257" y="-39325"/>
            <a:ext cx="12157481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Indicios de tráfico sexual de menores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27555" y="1934414"/>
            <a:ext cx="8319250" cy="6954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Ausencias en la escuela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Desconectados de amigos y familiares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Cambios drásticos en el estado de ánimo/comportamiento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Parecen tímidos o temerosos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Acompañados constantemente por alguien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Lo que dicen suena ensayado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Tienen hematomas en el cuerpo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13F884C-2250-91C3-7C80-07CC40D8D025}"/>
              </a:ext>
            </a:extLst>
          </p:cNvPr>
          <p:cNvSpPr txBox="1"/>
          <p:nvPr/>
        </p:nvSpPr>
        <p:spPr>
          <a:xfrm>
            <a:off x="6432649" y="9806305"/>
            <a:ext cx="542270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Fuente</a:t>
            </a: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800" u="sng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https://www.missingkids.org/theissues/trafficking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92880"/>
            <a:ext cx="18288000" cy="1768662"/>
            <a:chOff x="0" y="-129812"/>
            <a:chExt cx="4816593" cy="4658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84845"/>
            </a:xfrm>
            <a:custGeom>
              <a:avLst/>
              <a:gdLst/>
              <a:ahLst/>
              <a:cxnLst/>
              <a:rect l="l" t="t" r="r" b="b"/>
              <a:pathLst>
                <a:path w="4816592" h="284845">
                  <a:moveTo>
                    <a:pt x="0" y="0"/>
                  </a:moveTo>
                  <a:lnTo>
                    <a:pt x="4816592" y="0"/>
                  </a:lnTo>
                  <a:lnTo>
                    <a:pt x="4816592" y="284845"/>
                  </a:lnTo>
                  <a:lnTo>
                    <a:pt x="0" y="28484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9812"/>
              <a:ext cx="4816593" cy="46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40"/>
                </a:lnSpc>
              </a:pPr>
              <a:r>
                <a:rPr lang="es-US" sz="3500" b="1" i="0" u="none" strike="noStrike" cap="none" baseline="0" dirty="0">
                  <a:solidFill>
                    <a:srgbClr val="FFFFFF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Calibri (MS) Bold"/>
                  <a:ea typeface="Calibri (MS) Bold"/>
                  <a:cs typeface="Calibri (MS) Bold"/>
                </a:rPr>
                <a:t>Video “Mitos frente a la verdad en cuanto a la trata de personas en 2024” de </a:t>
              </a:r>
              <a:r>
                <a:rPr lang="es-US" sz="3500" b="1" i="0" u="none" strike="noStrike" cap="none" baseline="0" dirty="0" err="1">
                  <a:solidFill>
                    <a:srgbClr val="FFFFFF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Calibri (MS) Bold"/>
                  <a:ea typeface="Calibri (MS) Bold"/>
                  <a:cs typeface="Calibri (MS) Bold"/>
                </a:rPr>
                <a:t>Our</a:t>
              </a:r>
              <a:r>
                <a:rPr lang="es-US" sz="3500" b="1" i="0" u="none" strike="noStrike" cap="none" baseline="0" dirty="0">
                  <a:solidFill>
                    <a:srgbClr val="FFFFFF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Calibri (MS) Bold"/>
                  <a:ea typeface="Calibri (MS) Bold"/>
                  <a:cs typeface="Calibri (MS) Bold"/>
                </a:rPr>
                <a:t> </a:t>
              </a:r>
              <a:r>
                <a:rPr lang="es-US" sz="3500" b="1" i="0" u="none" strike="noStrike" cap="none" baseline="0" dirty="0" err="1">
                  <a:solidFill>
                    <a:srgbClr val="FFFFFF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Calibri (MS) Bold"/>
                  <a:ea typeface="Calibri (MS) Bold"/>
                  <a:cs typeface="Calibri (MS) Bold"/>
                </a:rPr>
                <a:t>Rescue</a:t>
              </a:r>
              <a:endPara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94311" y="9715500"/>
            <a:ext cx="5499378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youtube.com/watch?v=7P6-chWY41s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https://www.youtube.com/watch?v=7P6-chWY41s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92827" y="9446896"/>
            <a:ext cx="2699773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Duración: 3:18 minutos</a:t>
            </a:r>
          </a:p>
        </p:txBody>
      </p:sp>
      <p:pic>
        <p:nvPicPr>
          <p:cNvPr id="8" name="Online Media 7" title="2024 Human Trafficking | Myth vs. Truth">
            <a:hlinkClick r:id="" action="ppaction://media"/>
            <a:extLst>
              <a:ext uri="{FF2B5EF4-FFF2-40B4-BE49-F238E27FC236}">
                <a16:creationId xmlns:a16="http://schemas.microsoft.com/office/drawing/2014/main" id="{A8679B6B-3BA5-FC85-E2B8-8730A55F6F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09798" y="1324803"/>
            <a:ext cx="13868400" cy="78298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0278"/>
            <a:ext cx="18288000" cy="1275177"/>
            <a:chOff x="0" y="0"/>
            <a:chExt cx="4816593" cy="2710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1065"/>
            </a:xfrm>
            <a:custGeom>
              <a:avLst/>
              <a:gdLst/>
              <a:ahLst/>
              <a:cxnLst/>
              <a:rect l="l" t="t" r="r" b="b"/>
              <a:pathLst>
                <a:path w="4816592" h="271065">
                  <a:moveTo>
                    <a:pt x="0" y="0"/>
                  </a:moveTo>
                  <a:lnTo>
                    <a:pt x="4816592" y="0"/>
                  </a:lnTo>
                  <a:lnTo>
                    <a:pt x="4816592" y="271065"/>
                  </a:lnTo>
                  <a:lnTo>
                    <a:pt x="0" y="27106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7634" y="-128881"/>
            <a:ext cx="17412725" cy="1157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Preguntas de debate dirigidas por el docente sobre “Mitos frente a la verdad en cuanto a la trata de personas en 2024” de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Our</a:t>
            </a: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Rescue</a:t>
            </a:r>
            <a:endParaRPr lang="es-US" sz="3500" b="1" i="0" u="none" strike="noStrike" cap="none" baseline="0" dirty="0">
              <a:solidFill>
                <a:srgbClr val="FFFFFF"/>
              </a:solidFill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Calibri (MS) Bold"/>
              <a:ea typeface="Calibri (MS) Bold"/>
              <a:cs typeface="Calibri (MS)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76397" y="4097668"/>
            <a:ext cx="14935200" cy="2091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¿Te sorprendieron algunos de estos mitos frente a las verdades?</a:t>
            </a:r>
          </a:p>
          <a:p>
            <a:pPr algn="ctr">
              <a:lnSpc>
                <a:spcPts val="5599"/>
              </a:lnSpc>
            </a:pPr>
            <a:endParaRPr lang="en-US" sz="3000" i="1" dirty="0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¿Cuál de ellos te llamó más la atención y por qué?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0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Actividad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47A99-C142-53A0-9171-708F13954173}"/>
              </a:ext>
            </a:extLst>
          </p:cNvPr>
          <p:cNvSpPr txBox="1"/>
          <p:nvPr/>
        </p:nvSpPr>
        <p:spPr>
          <a:xfrm>
            <a:off x="7543800" y="9829279"/>
            <a:ext cx="2386438" cy="2743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JUGUEMOS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AB6E53F-5C37-B020-2D57-70AF3EED6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846" y="1907954"/>
            <a:ext cx="9130865" cy="735034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4" y="28575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Actividad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35853" y="4000500"/>
            <a:ext cx="11416286" cy="1689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Recomendamos jugar a </a:t>
            </a:r>
          </a:p>
          <a:p>
            <a:pPr algn="ctr">
              <a:lnSpc>
                <a:spcPts val="7000"/>
              </a:lnSpc>
            </a:pPr>
            <a:r>
              <a:rPr lang="es-US" sz="35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2" tooltip="https://connectforfreedom.org/wp-content/uploads/2024/12/Bingo-Game-for-Students-Risk-Factors.pdf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BINGO sobre los factores de riesgo</a:t>
            </a:r>
            <a:r>
              <a:rPr lang="es-US" sz="35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.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2AADD1-4A06-C712-24D4-A0685827F096}"/>
              </a:ext>
            </a:extLst>
          </p:cNvPr>
          <p:cNvSpPr txBox="1"/>
          <p:nvPr/>
        </p:nvSpPr>
        <p:spPr>
          <a:xfrm>
            <a:off x="7467600" y="9410700"/>
            <a:ext cx="2386438" cy="27432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FIN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DC354E9C-9678-A389-C7CA-563FEE1A290E}"/>
              </a:ext>
            </a:extLst>
          </p:cNvPr>
          <p:cNvSpPr/>
          <p:nvPr/>
        </p:nvSpPr>
        <p:spPr>
          <a:xfrm>
            <a:off x="5378951" y="1028700"/>
            <a:ext cx="6802784" cy="8196125"/>
          </a:xfrm>
          <a:custGeom>
            <a:avLst/>
            <a:gdLst/>
            <a:ahLst/>
            <a:cxnLst/>
            <a:rect l="l" t="t" r="r" b="b"/>
            <a:pathLst>
              <a:path w="6802784" h="8196125">
                <a:moveTo>
                  <a:pt x="0" y="0"/>
                </a:moveTo>
                <a:lnTo>
                  <a:pt x="6802784" y="0"/>
                </a:lnTo>
                <a:lnTo>
                  <a:pt x="6802784" y="8196125"/>
                </a:lnTo>
                <a:lnTo>
                  <a:pt x="0" y="8196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78A995BB-69CB-8D55-8911-24DD9BE6C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50392"/>
            <a:ext cx="7467600" cy="889101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42184"/>
            <a:ext cx="18288000" cy="67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Folleto de la lección sobre la Blue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Campaign</a:t>
            </a: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del Departamento de Seguridad Nacional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A1D4EA-7BD4-D99E-45C3-356160FC2EA7}"/>
              </a:ext>
            </a:extLst>
          </p:cNvPr>
          <p:cNvSpPr txBox="1"/>
          <p:nvPr/>
        </p:nvSpPr>
        <p:spPr>
          <a:xfrm>
            <a:off x="5706225" y="1104900"/>
            <a:ext cx="6942976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36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¿QUÉ ES LA TRATA DE PERSONAS?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DC02614-5E11-5B70-4EA7-F944145A964C}"/>
              </a:ext>
            </a:extLst>
          </p:cNvPr>
          <p:cNvSpPr txBox="1"/>
          <p:nvPr/>
        </p:nvSpPr>
        <p:spPr>
          <a:xfrm>
            <a:off x="5672263" y="2595791"/>
            <a:ext cx="1494676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9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Explotar a una persona a través de la fuerza, el fraude o la coacción</a:t>
            </a:r>
            <a:endParaRPr lang="es-US" sz="900" dirty="0">
              <a:solidFill>
                <a:schemeClr val="bg1"/>
              </a:solidFill>
              <a:uFill>
                <a:solidFill>
                  <a:prstClr val="black">
                    <a:alpha val="0"/>
                  </a:prstClr>
                </a:solidFill>
              </a:u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8B2469B-710C-28B8-653F-4187E8A45ADA}"/>
              </a:ext>
            </a:extLst>
          </p:cNvPr>
          <p:cNvSpPr txBox="1"/>
          <p:nvPr/>
        </p:nvSpPr>
        <p:spPr>
          <a:xfrm>
            <a:off x="5449448" y="2093623"/>
            <a:ext cx="367285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24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LA TRATA DE PERSONAS</a:t>
            </a:r>
            <a:r>
              <a:rPr lang="es-US" sz="24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"/>
                <a:ea typeface="Calibri"/>
                <a:cs typeface="Calibri"/>
              </a:rPr>
              <a:t>...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99AE7BD-879B-A490-4E02-0F38A37DB0A4}"/>
              </a:ext>
            </a:extLst>
          </p:cNvPr>
          <p:cNvSpPr txBox="1"/>
          <p:nvPr/>
        </p:nvSpPr>
        <p:spPr>
          <a:xfrm>
            <a:off x="7207794" y="2590628"/>
            <a:ext cx="17695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Implica la participación de cualquier persona menor de 18 años en un acto sexual comercial</a:t>
            </a:r>
            <a:endParaRPr lang="es-US" sz="800" dirty="0">
              <a:solidFill>
                <a:schemeClr val="bg1"/>
              </a:solidFill>
              <a:uFill>
                <a:solidFill>
                  <a:prstClr val="black">
                    <a:alpha val="0"/>
                  </a:prstClr>
                </a:solidFill>
              </a:u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249C3EC2-303F-0A35-E948-6CEDCE137EBD}"/>
              </a:ext>
            </a:extLst>
          </p:cNvPr>
          <p:cNvSpPr txBox="1"/>
          <p:nvPr/>
        </p:nvSpPr>
        <p:spPr>
          <a:xfrm>
            <a:off x="7324344" y="3039229"/>
            <a:ext cx="1494676" cy="137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9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Es un delito altamente rentable</a:t>
            </a:r>
            <a:endParaRPr lang="es-US" sz="900" dirty="0">
              <a:solidFill>
                <a:schemeClr val="bg1"/>
              </a:solidFill>
              <a:uFill>
                <a:solidFill>
                  <a:prstClr val="black">
                    <a:alpha val="0"/>
                  </a:prstClr>
                </a:solidFill>
              </a:u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482A405-9515-B4F1-7993-BFF676B6DC36}"/>
              </a:ext>
            </a:extLst>
          </p:cNvPr>
          <p:cNvSpPr txBox="1"/>
          <p:nvPr/>
        </p:nvSpPr>
        <p:spPr>
          <a:xfrm>
            <a:off x="5672263" y="2935910"/>
            <a:ext cx="149190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9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Implica tráfico sexual, trabajo forzado y servidumbre doméstica</a:t>
            </a:r>
            <a:endParaRPr lang="es-US" sz="900" dirty="0">
              <a:solidFill>
                <a:schemeClr val="bg1"/>
              </a:solidFill>
              <a:uFill>
                <a:solidFill>
                  <a:prstClr val="black">
                    <a:alpha val="0"/>
                  </a:prstClr>
                </a:solidFill>
              </a:u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B597940-BF05-657A-FC52-308A4B491EA5}"/>
              </a:ext>
            </a:extLst>
          </p:cNvPr>
          <p:cNvSpPr txBox="1"/>
          <p:nvPr/>
        </p:nvSpPr>
        <p:spPr>
          <a:xfrm>
            <a:off x="5950950" y="3290468"/>
            <a:ext cx="2626466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9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Se basa en la explotación y no requiere movimiento transfronterizo ni ningún tipo de transporte</a:t>
            </a:r>
            <a:endParaRPr lang="es-US" sz="900" dirty="0">
              <a:solidFill>
                <a:schemeClr val="bg1"/>
              </a:solidFill>
              <a:uFill>
                <a:solidFill>
                  <a:prstClr val="black">
                    <a:alpha val="0"/>
                  </a:prstClr>
                </a:solidFill>
              </a:u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3C9DFEFE-3CA0-A620-0EEA-53FCE08C07FB}"/>
              </a:ext>
            </a:extLst>
          </p:cNvPr>
          <p:cNvSpPr txBox="1"/>
          <p:nvPr/>
        </p:nvSpPr>
        <p:spPr>
          <a:xfrm>
            <a:off x="9267972" y="1980520"/>
            <a:ext cx="3300632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US" sz="18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HAY DIFERENTES MODALIDADES DE TRATA DE PERSONAS</a:t>
            </a:r>
            <a:endParaRPr lang="es-US" b="1" i="0" u="none" strike="noStrike" cap="none" baseline="0" dirty="0">
              <a:solidFill>
                <a:schemeClr val="bg1"/>
              </a:solidFill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Arial Narrow" panose="020B0606020202030204" pitchFamily="34" charset="0"/>
              <a:ea typeface="Arial"/>
              <a:cs typeface="Arial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795108D-66D3-B848-3D08-DD39D8C82F2D}"/>
              </a:ext>
            </a:extLst>
          </p:cNvPr>
          <p:cNvSpPr/>
          <p:nvPr/>
        </p:nvSpPr>
        <p:spPr>
          <a:xfrm>
            <a:off x="9144000" y="2729847"/>
            <a:ext cx="1219200" cy="84174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0">
              <a:lnSpc>
                <a:spcPct val="90000"/>
              </a:lnSpc>
            </a:pPr>
            <a:r>
              <a:rPr lang="es-US" sz="1500" b="1" i="0" u="none" strike="noStrike" cap="none" baseline="0" dirty="0">
                <a:solidFill>
                  <a:srgbClr val="33AE9D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TRÁFICO SEXUAL</a:t>
            </a:r>
          </a:p>
          <a:p>
            <a:pPr indent="0">
              <a:lnSpc>
                <a:spcPct val="109000"/>
              </a:lnSpc>
            </a:pPr>
            <a:r>
              <a:rPr lang="es-US" sz="650" b="1" i="0" u="none" strike="noStrike" cap="none" baseline="0" dirty="0">
                <a:solidFill>
                  <a:srgbClr val="505255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Las víctimas son manipuladas o forzadas contra su voluntad a participar en actos sexuales por dinero.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23DADBC-D14B-7C54-0116-9CEC9D8AE2E8}"/>
              </a:ext>
            </a:extLst>
          </p:cNvPr>
          <p:cNvSpPr/>
          <p:nvPr/>
        </p:nvSpPr>
        <p:spPr>
          <a:xfrm>
            <a:off x="9220200" y="4082559"/>
            <a:ext cx="1078992" cy="1077168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indent="0">
              <a:lnSpc>
                <a:spcPct val="93000"/>
              </a:lnSpc>
            </a:pPr>
            <a:r>
              <a:rPr lang="es-US" sz="1500" b="1" i="0" u="none" strike="noStrike" cap="none" baseline="0" dirty="0">
                <a:solidFill>
                  <a:srgbClr val="33AE9D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TRABAJO FORZADO</a:t>
            </a:r>
          </a:p>
          <a:p>
            <a:pPr indent="0">
              <a:lnSpc>
                <a:spcPct val="110000"/>
              </a:lnSpc>
            </a:pPr>
            <a:r>
              <a:rPr lang="es-US" sz="650" b="1" i="0" u="none" strike="noStrike" cap="none" baseline="0" dirty="0">
                <a:solidFill>
                  <a:srgbClr val="505255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Las víctimas son obligadas a trabajar por un escaso salario o por nada. Muy a menudo, se ven obligadas a fabricar o cultivar productos que usamos y consumimos todos los días.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32264E3-664D-37F1-7E2C-79F35F0A2A95}"/>
              </a:ext>
            </a:extLst>
          </p:cNvPr>
          <p:cNvSpPr/>
          <p:nvPr/>
        </p:nvSpPr>
        <p:spPr>
          <a:xfrm>
            <a:off x="9677400" y="5688873"/>
            <a:ext cx="1176528" cy="9455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0">
              <a:lnSpc>
                <a:spcPct val="87000"/>
              </a:lnSpc>
              <a:spcBef>
                <a:spcPts val="280"/>
              </a:spcBef>
            </a:pPr>
            <a:r>
              <a:rPr lang="es-US" sz="1500" b="1" i="0" u="none" strike="noStrike" cap="none" baseline="0">
                <a:solidFill>
                  <a:srgbClr val="33AE9D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SERVIDUMBRE DOMÉSTICA</a:t>
            </a:r>
          </a:p>
          <a:p>
            <a:pPr indent="0">
              <a:lnSpc>
                <a:spcPct val="111000"/>
              </a:lnSpc>
            </a:pPr>
            <a:r>
              <a:rPr lang="es-US" sz="650" b="1" i="0" u="none" strike="noStrike" cap="none" baseline="0">
                <a:solidFill>
                  <a:srgbClr val="505255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Las víctimas se ocultan a simple vista, son obligadas a trabajar en hogares de los Estados Unidos como niñeras, mucamas o ayuda doméstica.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0B0FBF6-AD55-62C5-0F7E-DCCEEBBC248D}"/>
              </a:ext>
            </a:extLst>
          </p:cNvPr>
          <p:cNvSpPr/>
          <p:nvPr/>
        </p:nvSpPr>
        <p:spPr>
          <a:xfrm>
            <a:off x="9968081" y="7312722"/>
            <a:ext cx="1771694" cy="8721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0" algn="r">
              <a:lnSpc>
                <a:spcPct val="120000"/>
              </a:lnSpc>
              <a:spcBef>
                <a:spcPts val="280"/>
              </a:spcBef>
            </a:pPr>
            <a:r>
              <a:rPr lang="es-US" sz="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LAS VÍCTIMAS DE </a:t>
            </a:r>
            <a:br>
              <a:rPr sz="800" dirty="0"/>
            </a:br>
            <a:r>
              <a:rPr lang="es-US" sz="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TRATA DE PERSONAS PUEDEN TENER MIEDO DE DENUNCIAR, O ES POSIBLE QUE NO RECONOZCAMOS LAS SEÑALES, INCLUSO SI ESTÁ SUCEDIENDO JUSTO DELANTE DE NOSOTROS.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038B2A0-9511-0D13-8008-848BBA64600D}"/>
              </a:ext>
            </a:extLst>
          </p:cNvPr>
          <p:cNvSpPr/>
          <p:nvPr/>
        </p:nvSpPr>
        <p:spPr>
          <a:xfrm>
            <a:off x="5510223" y="6218710"/>
            <a:ext cx="3490911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0"/>
            <a:r>
              <a:rPr lang="es-US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PUEDE SUCEDERLE A CUALQUIERA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5305A93-D5E4-FA6F-A6BA-A5F50C86AA4E}"/>
              </a:ext>
            </a:extLst>
          </p:cNvPr>
          <p:cNvSpPr/>
          <p:nvPr/>
        </p:nvSpPr>
        <p:spPr>
          <a:xfrm>
            <a:off x="5761078" y="6639074"/>
            <a:ext cx="2984418" cy="32115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0" algn="ctr">
              <a:lnSpc>
                <a:spcPct val="87000"/>
              </a:lnSpc>
            </a:pPr>
            <a:r>
              <a:rPr lang="es-US" sz="800" b="0" i="0" u="none" strike="noStrike" cap="none" baseline="0" dirty="0">
                <a:solidFill>
                  <a:srgbClr val="7CACA2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INDEPENDIENTEMENTE DE LA EDAD, LA RAZA, LA IDENTIDAD DE GÉNERO, EL SEXO, EL ORIGEN ÉTNICO, LA NACIONALIDAD, LA SITUACIÓN MIGRATORIA Y LA CLASE SOCIOECONÓMICA</a:t>
            </a:r>
            <a:endParaRPr lang="en-US" sz="800" dirty="0">
              <a:solidFill>
                <a:srgbClr val="33AE9D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3F944B8-C4A0-90AF-BDE7-513453471210}"/>
              </a:ext>
            </a:extLst>
          </p:cNvPr>
          <p:cNvSpPr/>
          <p:nvPr/>
        </p:nvSpPr>
        <p:spPr>
          <a:xfrm>
            <a:off x="5715000" y="8473634"/>
            <a:ext cx="3116238" cy="16158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s-US" sz="1050" b="1" i="0" u="none" strike="noStrike" cap="none" baseline="0" dirty="0">
                <a:solidFill>
                  <a:srgbClr val="0F253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IDENTIFICA E INFORMA SOBRE LA TRATA DE PERSONAS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7A0B98EB-5FE2-B323-D637-0A88EC8E7599}"/>
              </a:ext>
            </a:extLst>
          </p:cNvPr>
          <p:cNvSpPr/>
          <p:nvPr/>
        </p:nvSpPr>
        <p:spPr>
          <a:xfrm>
            <a:off x="10222992" y="8450508"/>
            <a:ext cx="1308354" cy="18470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0"/>
            <a:r>
              <a:rPr lang="es-US" sz="1200" b="1" i="0" u="none" strike="noStrike" cap="none" baseline="0" dirty="0">
                <a:solidFill>
                  <a:srgbClr val="0F253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QUÉ PUEDES HACER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CE068A7-28F4-350B-EC88-147760772957}"/>
              </a:ext>
            </a:extLst>
          </p:cNvPr>
          <p:cNvSpPr/>
          <p:nvPr/>
        </p:nvSpPr>
        <p:spPr>
          <a:xfrm>
            <a:off x="5624512" y="8787409"/>
            <a:ext cx="3448050" cy="7629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04400" indent="-140400">
              <a:lnSpc>
                <a:spcPct val="109000"/>
              </a:lnSpc>
              <a:spcAft>
                <a:spcPts val="420"/>
              </a:spcAft>
            </a:pPr>
            <a:r>
              <a:rPr lang="es-US" sz="750" b="0" i="0" u="none" strike="noStrike" cap="none" baseline="0" dirty="0">
                <a:solidFill>
                  <a:srgbClr val="BCE7F8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• 	</a:t>
            </a:r>
            <a:r>
              <a:rPr lang="es-US" sz="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Para denunciar sospechas de trata de personas a las fuerzas federales de seguridad, llama al 1-866-347-2423 o envía la información en línea en </a:t>
            </a:r>
            <a:r>
              <a:rPr lang="es-US" sz="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www.ice.gov/tips</a:t>
            </a:r>
            <a:r>
              <a:rPr lang="es-US" sz="8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.</a:t>
            </a:r>
          </a:p>
          <a:p>
            <a:pPr marL="104400" indent="-140400">
              <a:lnSpc>
                <a:spcPct val="109000"/>
              </a:lnSpc>
              <a:spcAft>
                <a:spcPts val="420"/>
              </a:spcAft>
            </a:pPr>
            <a:r>
              <a:rPr lang="es-US" sz="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• 	Obtén ayuda de la Línea Nacional Contra la Trata de Personas llamando al 1-888-373-7888 o enviando un mensaje de texto con la palabra HELP o INFO al 233733 (BEFREE).</a:t>
            </a:r>
          </a:p>
          <a:p>
            <a:pPr marL="104400" indent="-140400">
              <a:lnSpc>
                <a:spcPct val="109000"/>
              </a:lnSpc>
            </a:pPr>
            <a:r>
              <a:rPr lang="es-US" sz="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•	Llama al 911 o a las fuerzas locales de seguridad si alguien está en </a:t>
            </a:r>
            <a:r>
              <a:rPr lang="es-US" sz="75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peligro</a:t>
            </a:r>
            <a:r>
              <a:rPr lang="es-US" sz="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 inmediato.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40D59E2-9E87-94C7-5016-5080632C1463}"/>
              </a:ext>
            </a:extLst>
          </p:cNvPr>
          <p:cNvSpPr/>
          <p:nvPr/>
        </p:nvSpPr>
        <p:spPr>
          <a:xfrm>
            <a:off x="9348568" y="8787409"/>
            <a:ext cx="3139440" cy="7640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03700" indent="-139700">
              <a:lnSpc>
                <a:spcPct val="109000"/>
              </a:lnSpc>
              <a:spcAft>
                <a:spcPts val="420"/>
              </a:spcAft>
            </a:pPr>
            <a:r>
              <a:rPr lang="es-US" sz="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•	Visita el sitio web de la Blue </a:t>
            </a:r>
            <a:r>
              <a:rPr lang="es-US" sz="800" b="0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Campaign</a:t>
            </a:r>
            <a:r>
              <a:rPr lang="es-US" sz="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 para obtener más información sobre los </a:t>
            </a:r>
            <a:r>
              <a:rPr lang="es-US" sz="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indicadores</a:t>
            </a:r>
            <a:r>
              <a:rPr lang="es-US" sz="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 de trata de personas: </a:t>
            </a:r>
            <a:r>
              <a:rPr lang="es-US" sz="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DHS.gov/</a:t>
            </a:r>
            <a:r>
              <a:rPr lang="es-US" sz="800" b="1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BlueCampaign</a:t>
            </a:r>
            <a:r>
              <a:rPr lang="es-US" sz="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. </a:t>
            </a:r>
          </a:p>
          <a:p>
            <a:pPr marL="103700" indent="-139700">
              <a:lnSpc>
                <a:spcPct val="109000"/>
              </a:lnSpc>
              <a:spcAft>
                <a:spcPts val="420"/>
              </a:spcAft>
            </a:pPr>
            <a:r>
              <a:rPr lang="es-US" sz="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•	Utiliza los </a:t>
            </a:r>
            <a:r>
              <a:rPr lang="es-US" sz="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materiales</a:t>
            </a:r>
            <a:r>
              <a:rPr lang="es-US" sz="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 de la Blue </a:t>
            </a:r>
            <a:r>
              <a:rPr lang="es-US" sz="800" b="0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Campaign</a:t>
            </a:r>
            <a:r>
              <a:rPr lang="es-US" sz="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 para concienciar sobre la trata de personas en tu comunidad. </a:t>
            </a:r>
          </a:p>
          <a:p>
            <a:pPr marL="103700" indent="-139700">
              <a:lnSpc>
                <a:spcPct val="109000"/>
              </a:lnSpc>
              <a:spcAft>
                <a:spcPts val="420"/>
              </a:spcAft>
            </a:pPr>
            <a:r>
              <a:rPr lang="es-US" sz="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•	Sigue a @DHSBlueCampaign en </a:t>
            </a:r>
            <a:r>
              <a:rPr lang="es-US" sz="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Facebook</a:t>
            </a:r>
            <a:r>
              <a:rPr lang="es-US" sz="8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, </a:t>
            </a:r>
            <a:r>
              <a:rPr lang="es-US" sz="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Instagram</a:t>
            </a:r>
            <a:r>
              <a:rPr lang="es-US" sz="8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, y </a:t>
            </a:r>
            <a:r>
              <a:rPr lang="es-US" sz="8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Twitter</a:t>
            </a:r>
            <a:r>
              <a:rPr lang="es-US" sz="8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.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66CE68E-73FF-1D06-A01B-F763691D6725}"/>
              </a:ext>
            </a:extLst>
          </p:cNvPr>
          <p:cNvSpPr/>
          <p:nvPr/>
        </p:nvSpPr>
        <p:spPr>
          <a:xfrm>
            <a:off x="5842020" y="5604741"/>
            <a:ext cx="618759" cy="769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indent="0" algn="ctr"/>
            <a:r>
              <a:rPr lang="es-US" sz="500" b="1" i="0" u="none" strike="noStrike" cap="none" baseline="0" dirty="0">
                <a:solidFill>
                  <a:srgbClr val="505255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BARRIOS PERIFÉRICOS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DA16FF82-D49D-5F44-F1C8-B8E447C4F6E0}"/>
              </a:ext>
            </a:extLst>
          </p:cNvPr>
          <p:cNvSpPr/>
          <p:nvPr/>
        </p:nvSpPr>
        <p:spPr>
          <a:xfrm>
            <a:off x="6968799" y="5593794"/>
            <a:ext cx="527387" cy="769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/>
            <a:r>
              <a:rPr lang="es-US" sz="500" b="1" i="0" u="none" strike="noStrike" cap="none" baseline="0" dirty="0">
                <a:solidFill>
                  <a:srgbClr val="505255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PUEBLOS RURALES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61C1FC66-31A3-7618-15C8-9E90F3D78768}"/>
              </a:ext>
            </a:extLst>
          </p:cNvPr>
          <p:cNvSpPr/>
          <p:nvPr/>
        </p:nvSpPr>
        <p:spPr>
          <a:xfrm>
            <a:off x="8160846" y="5592521"/>
            <a:ext cx="383232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indent="0"/>
            <a:r>
              <a:rPr lang="es-US" sz="600" b="1" i="0" u="none" strike="noStrike" cap="none" baseline="0" dirty="0">
                <a:solidFill>
                  <a:srgbClr val="505255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CIUDADES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EDC3FF5-98FC-7087-8BC6-66DE71330BBC}"/>
              </a:ext>
            </a:extLst>
          </p:cNvPr>
          <p:cNvSpPr/>
          <p:nvPr/>
        </p:nvSpPr>
        <p:spPr>
          <a:xfrm>
            <a:off x="5373330" y="4170298"/>
            <a:ext cx="3759914" cy="4770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indent="0" algn="ctr"/>
            <a:r>
              <a:rPr lang="es-US" sz="14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LA TRATA DE PERSONAS ESTÁ SUCEDIENDO</a:t>
            </a:r>
          </a:p>
          <a:p>
            <a:pPr indent="0" algn="ctr">
              <a:lnSpc>
                <a:spcPct val="85000"/>
              </a:lnSpc>
            </a:pPr>
            <a:r>
              <a:rPr lang="es-US" sz="20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EN LOS ESTADOS UNIDOS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E768D71-036A-381F-0490-68AF74E1C1F4}"/>
              </a:ext>
            </a:extLst>
          </p:cNvPr>
          <p:cNvSpPr/>
          <p:nvPr/>
        </p:nvSpPr>
        <p:spPr>
          <a:xfrm>
            <a:off x="8658577" y="9792158"/>
            <a:ext cx="1409868" cy="32324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s-US" sz="1600" b="1" i="0" u="none" strike="noStrike" cap="none" baseline="0">
                <a:solidFill>
                  <a:srgbClr val="0F253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BLUE </a:t>
            </a:r>
            <a:r>
              <a:rPr lang="es-US" sz="1600" b="1" i="0" u="none" strike="noStrike" cap="none" baseline="0">
                <a:solidFill>
                  <a:srgbClr val="376092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CAMPAIGN</a:t>
            </a:r>
          </a:p>
          <a:p>
            <a:r>
              <a:rPr lang="es-US" sz="500" b="1" i="0" u="none" strike="noStrike" cap="none" baseline="0">
                <a:solidFill>
                  <a:srgbClr val="17375E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One Voice. One Mission. End Human Trafficking.</a:t>
            </a:r>
            <a:r>
              <a:rPr lang="es-US" sz="500" b="1" i="0" u="none" strike="noStrike" cap="none" baseline="30000">
                <a:solidFill>
                  <a:srgbClr val="17375E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 Narrow"/>
                <a:ea typeface="Arial Narrow"/>
                <a:cs typeface="Arial Narrow"/>
              </a:rPr>
              <a:t>®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A1C060AF-489B-C176-74B5-3540E7DE9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24" y="9793224"/>
            <a:ext cx="365760" cy="381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64258" y="611162"/>
            <a:ext cx="10159484" cy="791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s-US" sz="35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Enlaces a los materiales de la lección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94334" y="5554232"/>
            <a:ext cx="17678400" cy="582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dhs.gov/medialibrary/assets/graphic/52891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Folleto sobre “¿Qué es la trata de personas?” de la Blue </a:t>
            </a:r>
            <a:r>
              <a:rPr lang="es-US" sz="2800" b="0" i="0" u="sng" strike="noStrike" cap="none" baseline="0" dirty="0" err="1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dhs.gov/medialibrary/assets/graphic/52891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Campaign</a:t>
            </a: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dhs.gov/medialibrary/assets/graphic/52891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del Departamento de Seguridad Nacional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6237" y="2509304"/>
            <a:ext cx="17234595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4" tooltip="https://www.youtube.com/watch?v=XhbfGo7voB8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“Conceptos básicos sobre la trata de personas” de Alliance </a:t>
            </a:r>
            <a:r>
              <a:rPr lang="es-US" sz="2800" b="0" i="0" u="sng" strike="noStrike" cap="none" baseline="0" dirty="0" err="1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4" tooltip="https://www.youtube.com/watch?v=XhbfGo7voB8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</a:t>
            </a: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4" tooltip="https://www.youtube.com/watch?v=XhbfGo7voB8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US" sz="2800" b="0" i="0" u="sng" strike="noStrike" cap="none" baseline="0" dirty="0" err="1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4" tooltip="https://www.youtube.com/watch?v=XhbfGo7voB8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</a:t>
            </a: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4" tooltip="https://www.youtube.com/watch?v=XhbfGo7voB8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Human </a:t>
            </a:r>
            <a:r>
              <a:rPr lang="es-US" sz="2800" b="0" i="0" u="sng" strike="noStrike" cap="none" baseline="0" dirty="0" err="1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4" tooltip="https://www.youtube.com/watch?v=XhbfGo7voB8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Trafficking</a:t>
            </a:r>
            <a:endParaRPr lang="es-US" sz="2800" b="0" i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  <a:hlinkClick r:id="rId4" tooltip="https://www.youtube.com/watch?v=XhbfGo7voB8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048000" y="7018269"/>
            <a:ext cx="11746916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5" tooltip="https://connectforfreedom.org/wp-content/uploads/2024/12/Bingo-Game-for-Students-Risk-Factors.pdf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BINGO sobre los factores de riesgo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6237" y="4031768"/>
            <a:ext cx="17234594" cy="575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6" tooltip="https://www.youtube.com/watch?v=7P6-chWY41s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“Mitos frente a la verdad en cuanto a la trata de personas en 2024” de </a:t>
            </a:r>
            <a:r>
              <a:rPr lang="es-US" sz="2800" b="0" i="0" u="sng" strike="noStrike" cap="none" baseline="0" dirty="0" err="1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6" tooltip="https://www.youtube.com/watch?v=7P6-chWY41s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Our</a:t>
            </a:r>
            <a:r>
              <a:rPr lang="es-US" sz="2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6" tooltip="https://www.youtube.com/watch?v=7P6-chWY41s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US" sz="2800" b="0" i="0" u="sng" strike="noStrike" cap="none" baseline="0" dirty="0" err="1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6" tooltip="https://www.youtube.com/watch?v=7P6-chWY41s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Rescue</a:t>
            </a:r>
            <a:endParaRPr lang="es-US" sz="2800" b="0" i="0" u="sng" strike="noStrike" cap="none" baseline="0" dirty="0">
              <a:effectLst/>
              <a:uFill>
                <a:solidFill>
                  <a:srgbClr val="000000"/>
                </a:solidFill>
              </a:uFill>
              <a:latin typeface="Calibri (MS)"/>
              <a:ea typeface="Calibri (MS)"/>
              <a:cs typeface="Calibri (MS)"/>
              <a:hlinkClick r:id="rId6" tooltip="https://www.youtube.com/watch?v=7P6-chWY41s" history="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47800" y="2905675"/>
            <a:ext cx="15049503" cy="2326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Connect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for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Freedom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es una organización 501(c)(3) sin fines de lucro comprometida a proporcionar materiales gratuitos sobre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seguridad en línea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y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concientización sobre la trata de personas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 aquellas partes que estén interesadas dentro del entorno educativo.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2495" y="86276"/>
            <a:ext cx="16443004" cy="790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LA PREVENCIÓN A TRAVÉS DE LA EDUCACIÓN ES LA SOLUCIÓN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960CEB3-FFB9-1ABC-21D6-9B39F2A151BC}"/>
              </a:ext>
            </a:extLst>
          </p:cNvPr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" y="-1583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9" y="-114300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Resumen de la lección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47290" y="1364339"/>
            <a:ext cx="12593411" cy="981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La </a:t>
            </a:r>
            <a:r>
              <a:rPr lang="es-US" sz="2799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trata de personas </a:t>
            </a: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es el uso de fuerza, fraude o coacción para obtener algún tipo de trabajo o acto sexual comercial.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50613" y="4807585"/>
            <a:ext cx="14186774" cy="484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2799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Factores de riesgo y vulnerabilidades en la juventud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1600" y="5540446"/>
            <a:ext cx="6357981" cy="3968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Pobreza y/o falta de vivienda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Interacción con los sistemas de acogida o penal juvenil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Falta de redes de apoyo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Participación en pandillas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Antecedentes de huidas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Baja autoestima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Ser víctima de acoso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06000" y="5540446"/>
            <a:ext cx="6867765" cy="3970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Experimentar discriminación por motivos de raza, género, sexualidad, etc.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Antecedentes familiares de abuso sexual o violencia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Antecedentes familiares o en la comunidad de trata o explotación sexual comercial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Experimentar un evento traumático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Ser el único sostén de la familia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50613" y="2602040"/>
            <a:ext cx="14186774" cy="484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Dos modalidades de trata de personas: Sexo y trabajo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1240" y="3379287"/>
            <a:ext cx="15932587" cy="981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Cuatro modalidades de tráfico sexual de menores: Manejado por proxenetas, familiar, manejado por pandillas, perpetrado por el comprador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8337" cy="10287000"/>
            <a:chOff x="0" y="0"/>
            <a:chExt cx="13559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941" cy="2709333"/>
            </a:xfrm>
            <a:custGeom>
              <a:avLst/>
              <a:gdLst/>
              <a:ahLst/>
              <a:cxnLst/>
              <a:rect l="l" t="t" r="r" b="b"/>
              <a:pathLst>
                <a:path w="1355941" h="2709333">
                  <a:moveTo>
                    <a:pt x="0" y="0"/>
                  </a:moveTo>
                  <a:lnTo>
                    <a:pt x="1355941" y="0"/>
                  </a:lnTo>
                  <a:lnTo>
                    <a:pt x="1355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5594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91200" y="915670"/>
            <a:ext cx="12079393" cy="8283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Introducción a la trata de personas</a:t>
            </a:r>
          </a:p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Video “Conceptos básicos sobre la trata de personas” de Alliance to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End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Human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Trafficking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(3 min.) </a:t>
            </a:r>
          </a:p>
          <a:p>
            <a:pPr marL="1554483" lvl="2" indent="-518161" algn="l">
              <a:lnSpc>
                <a:spcPts val="504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Preguntas de debate</a:t>
            </a:r>
          </a:p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Tráfico sexual de menores</a:t>
            </a:r>
          </a:p>
          <a:p>
            <a:pPr marL="1554483" lvl="2" indent="-518161" algn="l">
              <a:lnSpc>
                <a:spcPts val="504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Factores de riesgo y vulnerabilidades en la juventud</a:t>
            </a:r>
          </a:p>
          <a:p>
            <a:pPr marL="1554483" lvl="2" indent="-518161" algn="l">
              <a:lnSpc>
                <a:spcPts val="504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Ejemplos de tráfico sexual de menores</a:t>
            </a:r>
          </a:p>
          <a:p>
            <a:pPr marL="1554483" lvl="2" indent="-518161" algn="l">
              <a:lnSpc>
                <a:spcPts val="504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Indicios de tráfico sexual de menores</a:t>
            </a:r>
          </a:p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Video “Mitos frente a la verdad en cuanto a la trata de personas en 2024” de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Our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Rescue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(</a:t>
            </a:r>
            <a:r>
              <a:rPr lang="es-US" sz="30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3 min.)</a:t>
            </a:r>
            <a:endParaRPr lang="es-US" sz="3000" b="0" i="0" u="none" strike="noStrike" cap="none" baseline="0" dirty="0">
              <a:solidFill>
                <a:srgbClr val="000000"/>
              </a:solidFill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Calibri (MS)"/>
              <a:ea typeface="Calibri (MS)"/>
              <a:cs typeface="Calibri (MS)"/>
            </a:endParaRPr>
          </a:p>
          <a:p>
            <a:pPr marL="1554483" lvl="2" indent="-518161" algn="l">
              <a:lnSpc>
                <a:spcPts val="5040"/>
              </a:lnSpc>
              <a:buFont typeface="Arial"/>
              <a:buChar char="⚬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Preguntas de debate</a:t>
            </a:r>
          </a:p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Folleto de la Blue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Campaign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del </a:t>
            </a:r>
            <a:r>
              <a:rPr lang="es-US" sz="3000" b="0" i="0" u="none" strike="noStrike" cap="none" baseline="0" dirty="0" err="1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DHS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: ¿Qué es la trata de personas?</a:t>
            </a:r>
          </a:p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Actividad</a:t>
            </a:r>
          </a:p>
        </p:txBody>
      </p:sp>
      <p:sp>
        <p:nvSpPr>
          <p:cNvPr id="6" name="Freeform 6"/>
          <p:cNvSpPr/>
          <p:nvPr/>
        </p:nvSpPr>
        <p:spPr>
          <a:xfrm>
            <a:off x="291970" y="4214708"/>
            <a:ext cx="4564398" cy="489545"/>
          </a:xfrm>
          <a:custGeom>
            <a:avLst/>
            <a:gdLst/>
            <a:ahLst/>
            <a:cxnLst/>
            <a:rect l="l" t="t" r="r" b="b"/>
            <a:pathLst>
              <a:path w="4564398" h="489545">
                <a:moveTo>
                  <a:pt x="0" y="0"/>
                </a:moveTo>
                <a:lnTo>
                  <a:pt x="4564397" y="0"/>
                </a:lnTo>
                <a:lnTo>
                  <a:pt x="4564397" y="489546"/>
                </a:lnTo>
                <a:lnTo>
                  <a:pt x="0" y="489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1860" r="-2906" b="-3900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91970" y="4586183"/>
            <a:ext cx="4564398" cy="1797099"/>
            <a:chOff x="0" y="0"/>
            <a:chExt cx="1202146" cy="4733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2146" cy="473310"/>
            </a:xfrm>
            <a:custGeom>
              <a:avLst/>
              <a:gdLst/>
              <a:ahLst/>
              <a:cxnLst/>
              <a:rect l="l" t="t" r="r" b="b"/>
              <a:pathLst>
                <a:path w="1202146" h="473309">
                  <a:moveTo>
                    <a:pt x="0" y="0"/>
                  </a:moveTo>
                  <a:lnTo>
                    <a:pt x="1202146" y="0"/>
                  </a:lnTo>
                  <a:lnTo>
                    <a:pt x="1202146" y="473310"/>
                  </a:lnTo>
                  <a:lnTo>
                    <a:pt x="0" y="473310"/>
                  </a:lnTo>
                  <a:close/>
                </a:path>
              </a:pathLst>
            </a:custGeom>
            <a:solidFill>
              <a:srgbClr val="39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02146" cy="549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91970" y="1174759"/>
            <a:ext cx="4564398" cy="3041030"/>
          </a:xfrm>
          <a:custGeom>
            <a:avLst/>
            <a:gdLst/>
            <a:ahLst/>
            <a:cxnLst/>
            <a:rect l="l" t="t" r="r" b="b"/>
            <a:pathLst>
              <a:path w="4564398" h="3041030">
                <a:moveTo>
                  <a:pt x="0" y="0"/>
                </a:moveTo>
                <a:lnTo>
                  <a:pt x="4564397" y="0"/>
                </a:lnTo>
                <a:lnTo>
                  <a:pt x="4564397" y="3041030"/>
                </a:lnTo>
                <a:lnTo>
                  <a:pt x="0" y="3041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610852" y="419348"/>
            <a:ext cx="1926632" cy="5262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s-US" sz="32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Lección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90853" y="-2018"/>
            <a:ext cx="7880085" cy="842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s-US" sz="35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Resumen de la lección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407" y="4785325"/>
            <a:ext cx="4313525" cy="980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s-US" sz="2800" b="1" i="0" u="none" strike="noStrike" cap="none" baseline="0" dirty="0">
                <a:solidFill>
                  <a:srgbClr val="FCFCFD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Concientización y prevención de la trata de personas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85425"/>
            <a:chOff x="0" y="0"/>
            <a:chExt cx="4816593" cy="206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6861"/>
            </a:xfrm>
            <a:custGeom>
              <a:avLst/>
              <a:gdLst/>
              <a:ahLst/>
              <a:cxnLst/>
              <a:rect l="l" t="t" r="r" b="b"/>
              <a:pathLst>
                <a:path w="4816592" h="206861">
                  <a:moveTo>
                    <a:pt x="0" y="0"/>
                  </a:moveTo>
                  <a:lnTo>
                    <a:pt x="4816592" y="0"/>
                  </a:lnTo>
                  <a:lnTo>
                    <a:pt x="4816592" y="206861"/>
                  </a:lnTo>
                  <a:lnTo>
                    <a:pt x="0" y="20686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83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425674" y="5602772"/>
            <a:ext cx="4044247" cy="2696165"/>
          </a:xfrm>
          <a:custGeom>
            <a:avLst/>
            <a:gdLst/>
            <a:ahLst/>
            <a:cxnLst/>
            <a:rect l="l" t="t" r="r" b="b"/>
            <a:pathLst>
              <a:path w="4044247" h="2696165">
                <a:moveTo>
                  <a:pt x="0" y="0"/>
                </a:moveTo>
                <a:lnTo>
                  <a:pt x="4044247" y="0"/>
                </a:lnTo>
                <a:lnTo>
                  <a:pt x="4044247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3771" y="3327942"/>
            <a:ext cx="2608794" cy="2608794"/>
          </a:xfrm>
          <a:custGeom>
            <a:avLst/>
            <a:gdLst/>
            <a:ahLst/>
            <a:cxnLst/>
            <a:rect l="l" t="t" r="r" b="b"/>
            <a:pathLst>
              <a:path w="2608794" h="2608794">
                <a:moveTo>
                  <a:pt x="0" y="0"/>
                </a:moveTo>
                <a:lnTo>
                  <a:pt x="2608794" y="0"/>
                </a:lnTo>
                <a:lnTo>
                  <a:pt x="2608794" y="2608794"/>
                </a:lnTo>
                <a:lnTo>
                  <a:pt x="0" y="2608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4" y="-99448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¿Qué es la trata de personas?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49567" y="1952050"/>
            <a:ext cx="10275305" cy="1050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El uso de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fuerza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,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fraude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o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coacción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para obtener algún tipo de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trabajo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 o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acto sexual comercial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75644" y="4296797"/>
            <a:ext cx="8769986" cy="1050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Afecta a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todos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, independientemente del sexo, la edad, el género, la raza o la nacionalidad.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13270" y="3195442"/>
            <a:ext cx="3061460" cy="36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s-US" sz="21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Blue Campaign de HSI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75795" y="5532877"/>
            <a:ext cx="3342525" cy="36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s-US" sz="21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Blue Campaign de HSI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72565" y="6634232"/>
            <a:ext cx="9273065" cy="1582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Si una víctima es </a:t>
            </a: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menor de 18 años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, cualquier acto sexual comercial se considera trata, independientemente del uso de la fuerza, el fraude o la coacción.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72737" y="8403711"/>
            <a:ext cx="3342525" cy="361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s-US" sz="2100" b="1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El camino del éxodo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85425"/>
            <a:chOff x="0" y="0"/>
            <a:chExt cx="4816593" cy="206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6861"/>
            </a:xfrm>
            <a:custGeom>
              <a:avLst/>
              <a:gdLst/>
              <a:ahLst/>
              <a:cxnLst/>
              <a:rect l="l" t="t" r="r" b="b"/>
              <a:pathLst>
                <a:path w="4816592" h="206861">
                  <a:moveTo>
                    <a:pt x="0" y="0"/>
                  </a:moveTo>
                  <a:lnTo>
                    <a:pt x="4816592" y="0"/>
                  </a:lnTo>
                  <a:lnTo>
                    <a:pt x="4816592" y="206861"/>
                  </a:lnTo>
                  <a:lnTo>
                    <a:pt x="0" y="20686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83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06133" y="2361962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85160"/>
            <a:ext cx="18288000" cy="77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Modalidades de trata de personas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63119" y="2106973"/>
            <a:ext cx="7483558" cy="2650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Trata Sexual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: utilizar la fuerza, el fraude o la coacción para obtener un acto sexual comercial</a:t>
            </a: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200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Ejemplos: servicios de acompañantes, pornografía, burdeles, salones de masajes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63119" y="5622642"/>
            <a:ext cx="7483558" cy="3183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Trata Laboral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: utilizar la fuerza, el fraude o la coacción para obtener trabajo</a:t>
            </a: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200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Ejemplos: trabajadores de restaurantes, paisajismo, trabajadores de fábricas, construcción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3A3D17C-05EA-B1AD-A46B-858435238F92}"/>
              </a:ext>
            </a:extLst>
          </p:cNvPr>
          <p:cNvSpPr txBox="1"/>
          <p:nvPr/>
        </p:nvSpPr>
        <p:spPr>
          <a:xfrm>
            <a:off x="6323112" y="9763902"/>
            <a:ext cx="6021288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Fuente</a:t>
            </a: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: https://www.state.gov/what-is-trafficking-in-persons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" y="-495302"/>
            <a:ext cx="18288000" cy="1768662"/>
            <a:chOff x="0" y="-120602"/>
            <a:chExt cx="4816593" cy="4658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84845"/>
            </a:xfrm>
            <a:custGeom>
              <a:avLst/>
              <a:gdLst/>
              <a:ahLst/>
              <a:cxnLst/>
              <a:rect l="l" t="t" r="r" b="b"/>
              <a:pathLst>
                <a:path w="4816592" h="284845">
                  <a:moveTo>
                    <a:pt x="0" y="0"/>
                  </a:moveTo>
                  <a:lnTo>
                    <a:pt x="4816592" y="0"/>
                  </a:lnTo>
                  <a:lnTo>
                    <a:pt x="4816592" y="284845"/>
                  </a:lnTo>
                  <a:lnTo>
                    <a:pt x="0" y="28484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0602"/>
              <a:ext cx="4816593" cy="46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40"/>
                </a:lnSpc>
              </a:pPr>
              <a:r>
                <a:rPr lang="es-US" sz="3500" b="1" i="0" u="none" strike="noStrike" cap="none" baseline="0" dirty="0">
                  <a:solidFill>
                    <a:srgbClr val="FFFFFF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Calibri (MS) Bold"/>
                  <a:ea typeface="Calibri (MS) Bold"/>
                  <a:cs typeface="Calibri (MS) Bold"/>
                </a:rPr>
                <a:t>Video “Conceptos básicos sobre la trata de personas” de Alliance to </a:t>
              </a:r>
              <a:r>
                <a:rPr lang="es-US" sz="3500" b="1" i="0" u="none" strike="noStrike" cap="none" baseline="0" dirty="0" err="1">
                  <a:solidFill>
                    <a:srgbClr val="FFFFFF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Calibri (MS) Bold"/>
                  <a:ea typeface="Calibri (MS) Bold"/>
                  <a:cs typeface="Calibri (MS) Bold"/>
                </a:rPr>
                <a:t>End</a:t>
              </a:r>
              <a:r>
                <a:rPr lang="es-US" sz="3500" b="1" i="0" u="none" strike="noStrike" cap="none" baseline="0" dirty="0">
                  <a:solidFill>
                    <a:srgbClr val="FFFFFF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Calibri (MS) Bold"/>
                  <a:ea typeface="Calibri (MS) Bold"/>
                  <a:cs typeface="Calibri (MS) Bold"/>
                </a:rPr>
                <a:t> Human </a:t>
              </a:r>
              <a:r>
                <a:rPr lang="es-US" sz="3500" b="1" i="0" u="none" strike="noStrike" cap="none" baseline="0" dirty="0" err="1">
                  <a:solidFill>
                    <a:srgbClr val="FFFFFF"/>
                  </a:solidFill>
                  <a:effectLst/>
                  <a:uFill>
                    <a:solidFill>
                      <a:prstClr val="black">
                        <a:alpha val="0"/>
                      </a:prstClr>
                    </a:solidFill>
                  </a:uFill>
                  <a:latin typeface="Calibri (MS) Bold"/>
                  <a:ea typeface="Calibri (MS) Bold"/>
                  <a:cs typeface="Calibri (MS) Bold"/>
                </a:rPr>
                <a:t>Trafficking</a:t>
              </a:r>
              <a:endPara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93893" y="9715500"/>
            <a:ext cx="5500211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</a:rPr>
              <a:t>https://www.youtube.com/watch?v=XhbfGo7voB8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92827" y="9446896"/>
            <a:ext cx="2775973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Duración: 3:19 minutos</a:t>
            </a:r>
          </a:p>
        </p:txBody>
      </p:sp>
      <p:pic>
        <p:nvPicPr>
          <p:cNvPr id="8" name="Online Media 7" title="Human Trafficking Basics">
            <a:hlinkClick r:id="" action="ppaction://media"/>
            <a:extLst>
              <a:ext uri="{FF2B5EF4-FFF2-40B4-BE49-F238E27FC236}">
                <a16:creationId xmlns:a16="http://schemas.microsoft.com/office/drawing/2014/main" id="{B6653F17-4727-F726-AF00-95CC26262C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81200" y="1195823"/>
            <a:ext cx="14325600" cy="80879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0277"/>
            <a:ext cx="18288000" cy="1192658"/>
            <a:chOff x="0" y="0"/>
            <a:chExt cx="4816593" cy="2710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1065"/>
            </a:xfrm>
            <a:custGeom>
              <a:avLst/>
              <a:gdLst/>
              <a:ahLst/>
              <a:cxnLst/>
              <a:rect l="l" t="t" r="r" b="b"/>
              <a:pathLst>
                <a:path w="4816592" h="271065">
                  <a:moveTo>
                    <a:pt x="0" y="0"/>
                  </a:moveTo>
                  <a:lnTo>
                    <a:pt x="4816592" y="0"/>
                  </a:lnTo>
                  <a:lnTo>
                    <a:pt x="4816592" y="271065"/>
                  </a:lnTo>
                  <a:lnTo>
                    <a:pt x="0" y="27106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7634" y="-163959"/>
            <a:ext cx="17412725" cy="1192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Preguntas de debate dirigidas por el docente sobre los “Conceptos básicos de la trata de personas” de Alliance to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End</a:t>
            </a: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 Human </a:t>
            </a:r>
            <a:r>
              <a:rPr lang="es-US" sz="3500" b="1" i="0" u="none" strike="noStrike" cap="none" baseline="0" dirty="0" err="1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Trafficking</a:t>
            </a:r>
            <a:endParaRPr lang="es-US" sz="3500" b="1" i="0" u="none" strike="noStrike" cap="none" baseline="0" dirty="0">
              <a:solidFill>
                <a:srgbClr val="FFFFFF"/>
              </a:solidFill>
              <a:effectLst/>
              <a:uFill>
                <a:solidFill>
                  <a:prstClr val="black">
                    <a:alpha val="0"/>
                  </a:prstClr>
                </a:solidFill>
              </a:uFill>
              <a:latin typeface="Calibri (MS) Bold"/>
              <a:ea typeface="Calibri (MS) Bold"/>
              <a:cs typeface="Calibri (MS)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834298" y="2316924"/>
            <a:ext cx="12619396" cy="5653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La trata de personas puede afectar a cualquier persona, independientemente de su edad, raza, sexo, orientación sexual, situación financiera, etc.</a:t>
            </a:r>
          </a:p>
          <a:p>
            <a:pPr algn="ctr">
              <a:lnSpc>
                <a:spcPts val="5599"/>
              </a:lnSpc>
            </a:pPr>
            <a:endParaRPr lang="en-US" sz="3000" i="1" dirty="0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¿Cuáles son algunos factores que pueden hacer que una persona sea más vulnerable para sucumbir a la trata de personas?</a:t>
            </a:r>
          </a:p>
          <a:p>
            <a:pPr algn="ctr">
              <a:lnSpc>
                <a:spcPts val="5599"/>
              </a:lnSpc>
            </a:pPr>
            <a:endParaRPr lang="en-US" sz="3000" i="1" dirty="0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s-US" sz="3000" b="0" i="1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Italics"/>
                <a:ea typeface="Calibri (MS) Italics"/>
                <a:cs typeface="Calibri (MS) Italics"/>
              </a:rPr>
              <a:t>¿Qué podemos hacer para detener la trata de personas?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-11426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3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405856" y="2704219"/>
            <a:ext cx="9476287" cy="6634547"/>
          </a:xfrm>
          <a:custGeom>
            <a:avLst/>
            <a:gdLst/>
            <a:ahLst/>
            <a:cxnLst/>
            <a:rect l="l" t="t" r="r" b="b"/>
            <a:pathLst>
              <a:path w="9476287" h="6634546">
                <a:moveTo>
                  <a:pt x="0" y="0"/>
                </a:moveTo>
                <a:lnTo>
                  <a:pt x="9476288" y="0"/>
                </a:lnTo>
                <a:lnTo>
                  <a:pt x="9476288" y="6634547"/>
                </a:lnTo>
                <a:lnTo>
                  <a:pt x="0" y="6634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630884" y="-51505"/>
            <a:ext cx="13026225" cy="77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Estadísticas de tráfico sexual de menores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35453" y="9757481"/>
            <a:ext cx="5045273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missingkids.org/ourwork/impact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https://www.missingkids.org/ourwork/impac</a:t>
            </a: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2601" y="1126526"/>
            <a:ext cx="14859000" cy="1140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De los más de 28,800 niños desaparecidos notificados ante el NCMEC en 2023, </a:t>
            </a:r>
          </a:p>
          <a:p>
            <a:pPr algn="ctr">
              <a:lnSpc>
                <a:spcPts val="4620"/>
              </a:lnSpc>
            </a:pPr>
            <a:r>
              <a:rPr lang="es-US" sz="3000" b="1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1 de cada 6 probablemente fueron víctimas de tráfico sexual de menores</a:t>
            </a:r>
            <a:r>
              <a:rPr lang="es-US" sz="3000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B5682A1-DE85-7B72-5E62-527AF7F6C949}"/>
              </a:ext>
            </a:extLst>
          </p:cNvPr>
          <p:cNvSpPr/>
          <p:nvPr/>
        </p:nvSpPr>
        <p:spPr>
          <a:xfrm>
            <a:off x="4724400" y="2975742"/>
            <a:ext cx="8653131" cy="1234440"/>
          </a:xfrm>
          <a:prstGeom prst="rect">
            <a:avLst/>
          </a:prstGeom>
          <a:solidFill>
            <a:srgbClr val="1E2F47"/>
          </a:solidFill>
        </p:spPr>
        <p:txBody>
          <a:bodyPr wrap="square" lIns="0" tIns="0" rIns="0" bIns="0">
            <a:spAutoFit/>
          </a:bodyPr>
          <a:lstStyle/>
          <a:p>
            <a:pPr marL="0" marR="0" indent="0" algn="ctr"/>
            <a:r>
              <a:rPr lang="es-US" sz="27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De los niños reportados como desaparecidos ante el </a:t>
            </a:r>
            <a:r>
              <a:rPr lang="es-US" sz="2700" b="1" i="0" u="none" strike="noStrike" cap="none" baseline="0" dirty="0">
                <a:solidFill>
                  <a:srgbClr val="FFC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NCMEC</a:t>
            </a:r>
            <a:r>
              <a:rPr lang="es-US" sz="27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 en 2023 que probablemente fueron víctimas de tráfico sexual de menores: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B3A6000D-B08C-CBA7-7F65-143395E29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09464"/>
              </p:ext>
            </p:extLst>
          </p:nvPr>
        </p:nvGraphicFramePr>
        <p:xfrm>
          <a:off x="4953000" y="4480485"/>
          <a:ext cx="3300516" cy="4320000"/>
        </p:xfrm>
        <a:graphic>
          <a:graphicData uri="http://schemas.openxmlformats.org/drawingml/2006/table">
            <a:tbl>
              <a:tblPr/>
              <a:tblGrid>
                <a:gridCol w="2054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0" marR="0" indent="0" algn="l"/>
                      <a:r>
                        <a:rPr lang="es-US" sz="1500" b="1" i="0" u="none" strike="noStrike" cap="none" baseline="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Asiáticos: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/>
                      <a:r>
                        <a:rPr lang="es-US" sz="2800" b="1" i="0" u="none" strike="noStrike" cap="none" baseline="0">
                          <a:solidFill>
                            <a:srgbClr val="006D8E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0.5 %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l"/>
                      <a:r>
                        <a:rPr lang="es-US" sz="1500" b="1" i="0" u="none" strike="noStrike" cap="none" baseline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Negros: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/>
                      <a:r>
                        <a:rPr lang="es-US" sz="2800" b="1" i="0" u="none" strike="noStrike" cap="none" baseline="0">
                          <a:solidFill>
                            <a:srgbClr val="006D8E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33.8 %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l"/>
                      <a:r>
                        <a:rPr lang="es-US" sz="1500" b="1" i="0" u="none" strike="noStrike" cap="none" baseline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Hispanos: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/>
                      <a:r>
                        <a:rPr lang="es-US" sz="2800" b="1" i="0" u="none" strike="noStrike" cap="none" baseline="0">
                          <a:solidFill>
                            <a:srgbClr val="006D8E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14.7 %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l"/>
                      <a:r>
                        <a:rPr lang="es-US" sz="1500" b="1" i="0" u="none" strike="noStrike" cap="none" baseline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Multirraciales: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/>
                      <a:r>
                        <a:rPr lang="es-US" sz="2800" b="1" i="0" u="none" strike="noStrike" cap="none" baseline="0">
                          <a:solidFill>
                            <a:srgbClr val="006D8E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9.2 %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l"/>
                      <a:r>
                        <a:rPr lang="es-US" sz="1500" b="1" i="0" u="none" strike="noStrike" cap="none" baseline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Nativos americanos: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/>
                      <a:r>
                        <a:rPr lang="es-US" sz="2800" b="1" i="0" u="none" strike="noStrike" cap="none" baseline="0">
                          <a:solidFill>
                            <a:srgbClr val="006D8E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0.7 %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l"/>
                      <a:r>
                        <a:rPr lang="es-US" sz="1500" b="1" i="0" u="none" strike="noStrike" cap="none" baseline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Isleños del Pacífico: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/>
                      <a:r>
                        <a:rPr lang="es-US" sz="2800" b="1" i="0" u="none" strike="noStrike" cap="none" baseline="0">
                          <a:solidFill>
                            <a:srgbClr val="006D8E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0.4 %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l"/>
                      <a:r>
                        <a:rPr lang="es-US" sz="1500" b="1" i="0" u="none" strike="noStrike" cap="none" baseline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Desconocidos: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/>
                      <a:r>
                        <a:rPr lang="es-US" sz="2800" b="1" i="0" u="none" strike="noStrike" cap="none" baseline="0">
                          <a:solidFill>
                            <a:srgbClr val="006D8E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8.8 %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indent="0" algn="l"/>
                      <a:r>
                        <a:rPr lang="es-US" sz="1500" b="1" i="0" u="none" strike="noStrike" cap="none" baseline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Blancos: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/>
                      <a:r>
                        <a:rPr lang="es-US" sz="2800" b="1" i="0" u="none" strike="noStrike" cap="none" baseline="0" dirty="0">
                          <a:solidFill>
                            <a:srgbClr val="006D8E"/>
                          </a:solidFill>
                          <a:effectLst/>
                          <a:uFill>
                            <a:solidFill>
                              <a:prstClr val="black">
                                <a:alpha val="0"/>
                              </a:prstClr>
                            </a:solidFill>
                          </a:uFill>
                          <a:latin typeface="Arial"/>
                          <a:ea typeface="Arial"/>
                          <a:cs typeface="Arial"/>
                        </a:rPr>
                        <a:t>31.9 %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8E0F3A5A-F971-1F94-8DD4-592221355588}"/>
              </a:ext>
            </a:extLst>
          </p:cNvPr>
          <p:cNvSpPr/>
          <p:nvPr/>
        </p:nvSpPr>
        <p:spPr>
          <a:xfrm>
            <a:off x="10223513" y="4361638"/>
            <a:ext cx="2008991" cy="182880"/>
          </a:xfrm>
          <a:prstGeom prst="rect">
            <a:avLst/>
          </a:prstGeom>
          <a:solidFill>
            <a:srgbClr val="1E2F47"/>
          </a:solidFill>
        </p:spPr>
        <p:txBody>
          <a:bodyPr wrap="square" lIns="0" tIns="0" rIns="0" bIns="0">
            <a:spAutoFit/>
          </a:bodyPr>
          <a:lstStyle/>
          <a:p>
            <a:pPr marL="0" marR="0" indent="0" algn="ctr"/>
            <a:r>
              <a:rPr lang="es-US" sz="1200" b="1" i="0" u="none" strike="noStrike" cap="none" baseline="0">
                <a:solidFill>
                  <a:srgbClr val="94D9E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POR GÉNERO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90DCAD9-35EF-3BD0-C928-469B85B6141F}"/>
              </a:ext>
            </a:extLst>
          </p:cNvPr>
          <p:cNvSpPr/>
          <p:nvPr/>
        </p:nvSpPr>
        <p:spPr>
          <a:xfrm>
            <a:off x="9144000" y="5019132"/>
            <a:ext cx="1420009" cy="1159292"/>
          </a:xfrm>
          <a:prstGeom prst="rect">
            <a:avLst/>
          </a:prstGeom>
          <a:solidFill>
            <a:srgbClr val="1E2F47"/>
          </a:solidFill>
        </p:spPr>
        <p:txBody>
          <a:bodyPr wrap="square" lIns="0" tIns="0" rIns="0" bIns="0">
            <a:spAutoFit/>
          </a:bodyPr>
          <a:lstStyle/>
          <a:p>
            <a:pPr marL="0" marR="0" indent="0" algn="ctr">
              <a:spcAft>
                <a:spcPts val="420"/>
              </a:spcAft>
            </a:pPr>
            <a:r>
              <a:rPr lang="es-US" sz="4800" b="1" i="0" u="none" strike="noStrike" cap="none" baseline="0" dirty="0">
                <a:solidFill>
                  <a:srgbClr val="FFC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6 %</a:t>
            </a:r>
          </a:p>
          <a:p>
            <a:pPr marL="0" marR="0" indent="0" algn="ctr"/>
            <a:r>
              <a:rPr lang="es-US" sz="24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Tahoma"/>
                <a:ea typeface="Tahoma"/>
                <a:cs typeface="Tahoma"/>
              </a:rPr>
              <a:t>HOMBRE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B67B400-9FF5-84EE-7AB6-419972AC8DD3}"/>
              </a:ext>
            </a:extLst>
          </p:cNvPr>
          <p:cNvSpPr/>
          <p:nvPr/>
        </p:nvSpPr>
        <p:spPr>
          <a:xfrm>
            <a:off x="11201400" y="4991627"/>
            <a:ext cx="1725991" cy="1160780"/>
          </a:xfrm>
          <a:prstGeom prst="rect">
            <a:avLst/>
          </a:prstGeom>
          <a:solidFill>
            <a:srgbClr val="1E2F47"/>
          </a:solidFill>
        </p:spPr>
        <p:txBody>
          <a:bodyPr wrap="square" lIns="0" tIns="0" rIns="0" bIns="0">
            <a:spAutoFit/>
          </a:bodyPr>
          <a:lstStyle/>
          <a:p>
            <a:pPr marL="0" marR="0" indent="0" algn="ctr">
              <a:spcAft>
                <a:spcPts val="490"/>
              </a:spcAft>
            </a:pPr>
            <a:r>
              <a:rPr lang="es-US" sz="4800" b="1" i="0" u="none" strike="noStrike" cap="none" baseline="0" dirty="0">
                <a:solidFill>
                  <a:srgbClr val="FFC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92 %</a:t>
            </a:r>
          </a:p>
          <a:p>
            <a:pPr algn="ctr"/>
            <a:r>
              <a:rPr lang="es-US" sz="2400" b="0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Tahoma"/>
                <a:ea typeface="Tahoma"/>
                <a:cs typeface="Tahoma"/>
              </a:rPr>
              <a:t>MUJER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B7AAB90-FCF8-C4D8-BB89-5E42B99F29D9}"/>
              </a:ext>
            </a:extLst>
          </p:cNvPr>
          <p:cNvSpPr/>
          <p:nvPr/>
        </p:nvSpPr>
        <p:spPr>
          <a:xfrm>
            <a:off x="9753600" y="6670721"/>
            <a:ext cx="2819400" cy="182880"/>
          </a:xfrm>
          <a:prstGeom prst="rect">
            <a:avLst/>
          </a:prstGeom>
          <a:solidFill>
            <a:srgbClr val="1E2F47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s-US" sz="1200" b="1" i="0" u="none" strike="noStrike" cap="none" baseline="0">
                <a:solidFill>
                  <a:srgbClr val="94D9E6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DESGLOSE POR EDAD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B158B53-6FAF-3B75-90B1-F8667715E906}"/>
              </a:ext>
            </a:extLst>
          </p:cNvPr>
          <p:cNvSpPr/>
          <p:nvPr/>
        </p:nvSpPr>
        <p:spPr>
          <a:xfrm>
            <a:off x="8798645" y="7157077"/>
            <a:ext cx="1813915" cy="1141142"/>
          </a:xfrm>
          <a:prstGeom prst="rect">
            <a:avLst/>
          </a:prstGeom>
          <a:solidFill>
            <a:srgbClr val="1E2F47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420"/>
              </a:spcAft>
            </a:pPr>
            <a:r>
              <a:rPr lang="es-US" sz="3200" b="1" i="0" u="none" strike="noStrike" cap="none" baseline="0">
                <a:solidFill>
                  <a:srgbClr val="FFC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15.8 %</a:t>
            </a:r>
          </a:p>
          <a:p>
            <a:pPr marR="0" indent="12700" algn="ctr">
              <a:lnSpc>
                <a:spcPct val="120000"/>
              </a:lnSpc>
            </a:pPr>
            <a:r>
              <a:rPr lang="es-US" sz="1600" b="1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Tahoma"/>
                <a:ea typeface="Tahoma"/>
                <a:cs typeface="Tahoma"/>
              </a:rPr>
              <a:t>10 - 14</a:t>
            </a:r>
          </a:p>
          <a:p>
            <a:pPr marR="0" indent="12700" algn="ctr">
              <a:lnSpc>
                <a:spcPct val="120000"/>
              </a:lnSpc>
            </a:pPr>
            <a:r>
              <a:rPr lang="es-US" sz="12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Tahoma"/>
                <a:ea typeface="Tahoma"/>
                <a:cs typeface="Tahoma"/>
              </a:rPr>
              <a:t>años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6F720EE-721E-C7CB-F8B5-760F667282F9}"/>
              </a:ext>
            </a:extLst>
          </p:cNvPr>
          <p:cNvSpPr/>
          <p:nvPr/>
        </p:nvSpPr>
        <p:spPr>
          <a:xfrm>
            <a:off x="10498397" y="7159703"/>
            <a:ext cx="1413749" cy="1141142"/>
          </a:xfrm>
          <a:prstGeom prst="rect">
            <a:avLst/>
          </a:prstGeom>
          <a:solidFill>
            <a:srgbClr val="1E2F47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420"/>
              </a:spcAft>
            </a:pPr>
            <a:r>
              <a:rPr lang="es-US" sz="3200" b="1" i="0" u="none" strike="noStrike" cap="none" baseline="0">
                <a:solidFill>
                  <a:srgbClr val="FFC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82 %</a:t>
            </a:r>
          </a:p>
          <a:p>
            <a:pPr marR="0" indent="12700" algn="ctr">
              <a:lnSpc>
                <a:spcPct val="120000"/>
              </a:lnSpc>
            </a:pPr>
            <a:r>
              <a:rPr lang="es-US" sz="1600" b="1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Tahoma"/>
                <a:ea typeface="Tahoma"/>
                <a:cs typeface="Tahoma"/>
              </a:rPr>
              <a:t>15 - 17</a:t>
            </a:r>
          </a:p>
          <a:p>
            <a:pPr marR="0" indent="12700" algn="ctr">
              <a:lnSpc>
                <a:spcPct val="120000"/>
              </a:lnSpc>
            </a:pPr>
            <a:r>
              <a:rPr lang="es-US" sz="12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Tahoma"/>
                <a:ea typeface="Tahoma"/>
                <a:cs typeface="Tahoma"/>
              </a:rPr>
              <a:t>años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0A72F4E-1A69-1E74-6B0F-6E1071CEBF9C}"/>
              </a:ext>
            </a:extLst>
          </p:cNvPr>
          <p:cNvSpPr/>
          <p:nvPr/>
        </p:nvSpPr>
        <p:spPr>
          <a:xfrm>
            <a:off x="11846290" y="7151499"/>
            <a:ext cx="1413749" cy="1141142"/>
          </a:xfrm>
          <a:prstGeom prst="rect">
            <a:avLst/>
          </a:prstGeom>
          <a:solidFill>
            <a:srgbClr val="1E2F47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Aft>
                <a:spcPts val="420"/>
              </a:spcAft>
            </a:pPr>
            <a:r>
              <a:rPr lang="es-US" sz="3200" b="1" i="0" u="none" strike="noStrike" cap="none" baseline="0">
                <a:solidFill>
                  <a:srgbClr val="FFC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Arial"/>
                <a:ea typeface="Arial"/>
                <a:cs typeface="Arial"/>
              </a:rPr>
              <a:t>2.2 %</a:t>
            </a:r>
          </a:p>
          <a:p>
            <a:pPr marR="0" indent="12700" algn="ctr">
              <a:lnSpc>
                <a:spcPct val="120000"/>
              </a:lnSpc>
            </a:pPr>
            <a:r>
              <a:rPr lang="es-US" sz="1600" b="1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Tahoma"/>
                <a:ea typeface="Tahoma"/>
                <a:cs typeface="Tahoma"/>
              </a:rPr>
              <a:t>18 - 20</a:t>
            </a:r>
          </a:p>
          <a:p>
            <a:pPr marR="0" indent="12700" algn="ctr">
              <a:lnSpc>
                <a:spcPct val="120000"/>
              </a:lnSpc>
            </a:pPr>
            <a:r>
              <a:rPr lang="es-US" sz="1200" b="0" i="0" u="none" strike="noStrike" cap="none" baseline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Tahoma"/>
                <a:ea typeface="Tahoma"/>
                <a:cs typeface="Tahoma"/>
              </a:rPr>
              <a:t>años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34935" y="3051047"/>
            <a:ext cx="7586142" cy="4184906"/>
          </a:xfrm>
          <a:custGeom>
            <a:avLst/>
            <a:gdLst/>
            <a:ahLst/>
            <a:cxnLst/>
            <a:rect l="l" t="t" r="r" b="b"/>
            <a:pathLst>
              <a:path w="7586141" h="4184905">
                <a:moveTo>
                  <a:pt x="0" y="0"/>
                </a:moveTo>
                <a:lnTo>
                  <a:pt x="7586142" y="0"/>
                </a:lnTo>
                <a:lnTo>
                  <a:pt x="7586142" y="4184906"/>
                </a:lnTo>
                <a:lnTo>
                  <a:pt x="0" y="4184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71598" y="-114300"/>
            <a:ext cx="15544800" cy="77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s-US" sz="3500" b="1" i="0" u="none" strike="noStrike" cap="none" baseline="0" dirty="0">
                <a:solidFill>
                  <a:srgbClr val="FFFFFF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 Bold"/>
                <a:ea typeface="Calibri (MS) Bold"/>
                <a:cs typeface="Calibri (MS) Bold"/>
              </a:rPr>
              <a:t>Factores de riesgo y vulnerabilidades en la juventud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29600" y="1051399"/>
            <a:ext cx="9092924" cy="7971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Pobreza y/o falta de vivienda 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Interacción con los sistemas de acogida o penal juvenil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Falta de redes de apoyo, como relaciones sólidas con amigos, familiares u otros adultos de confianza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Participación en pandillas, en especial entre jóvenes que se identifican como mujeres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Antecedentes de huidas 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Tener baja autoestima o ser víctima de acoso</a:t>
            </a:r>
          </a:p>
          <a:p>
            <a:pPr algn="ctr">
              <a:lnSpc>
                <a:spcPts val="3919"/>
              </a:lnSpc>
            </a:pPr>
            <a:endParaRPr lang="en-US" sz="279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s-US" sz="2799" b="0" i="0" u="none" strike="noStrike" cap="none" baseline="0" dirty="0">
                <a:solidFill>
                  <a:srgbClr val="000000"/>
                </a:solidFill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Experimentar discriminación debido a raza, género, identidad, sexualidad, discapacidad u otra característica personal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32575" y="9764305"/>
            <a:ext cx="5422850" cy="30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s-US" sz="1800" b="0" i="0" u="none" strike="noStrike" cap="none" baseline="0" dirty="0">
                <a:effectLst/>
                <a:uFill>
                  <a:solidFill>
                    <a:prstClr val="black">
                      <a:alpha val="0"/>
                    </a:prstClr>
                  </a:solidFill>
                </a:uFill>
                <a:latin typeface="Calibri (MS)"/>
                <a:ea typeface="Calibri (MS)"/>
                <a:cs typeface="Calibri (MS)"/>
              </a:rPr>
              <a:t>Fuente: </a:t>
            </a:r>
            <a:r>
              <a:rPr lang="es-US" sz="1800" b="0" i="0" u="sng" strike="noStrike" cap="none" baseline="0" dirty="0">
                <a:effectLst/>
                <a:uFill>
                  <a:solidFill>
                    <a:srgbClr val="000000"/>
                  </a:solidFill>
                </a:uFill>
                <a:latin typeface="Calibri (MS)"/>
                <a:ea typeface="Calibri (MS)"/>
                <a:cs typeface="Calibri (MS)"/>
                <a:hlinkClick r:id="rId3" tooltip="https://www.missingkids.org/theissues/trafficking" history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https://www.missingkids.org/theissues/trafficking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.0.1160"/>
  <p:tag name="AS_RELEASE_DATE" val="2024.03.31"/>
  <p:tag name="AS_TITLE" val="Aspose.Slides for Java"/>
  <p:tag name="AS_VERSION" val="2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1774</Words>
  <Application>Microsoft Office PowerPoint</Application>
  <PresentationFormat>Custom</PresentationFormat>
  <Paragraphs>205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 (MS)</vt:lpstr>
      <vt:lpstr>Calibri</vt:lpstr>
      <vt:lpstr>Calibri (MS) Italics</vt:lpstr>
      <vt:lpstr>Arial</vt:lpstr>
      <vt:lpstr>Calibri (MS) Bold</vt:lpstr>
      <vt:lpstr>Tahoma</vt:lpstr>
      <vt:lpstr>Arial 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9th Grade Teacher Lesson Human Trafficking Awareness</dc:title>
  <dc:creator>Administrator</dc:creator>
  <cp:lastModifiedBy>Megan Wilson</cp:lastModifiedBy>
  <cp:revision>28</cp:revision>
  <dcterms:created xsi:type="dcterms:W3CDTF">2006-08-16T00:00:00Z</dcterms:created>
  <dcterms:modified xsi:type="dcterms:W3CDTF">2025-12-02T20:49:16Z</dcterms:modified>
</cp:coreProperties>
</file>