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 (MS)" panose="020B0604020202020204" charset="0"/>
      <p:regular r:id="rId22"/>
    </p:embeddedFont>
    <p:embeddedFont>
      <p:font typeface="Calibri (MS) Bold" panose="020B0604020202020204" charset="0"/>
      <p:regular r:id="rId23"/>
    </p:embeddedFont>
    <p:embeddedFont>
      <p:font typeface="Calibri (MS) Italic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2A7C4F-CAA0-42A5-A5C5-E1528899C7D8}" v="5" dt="2025-11-24T20:17:45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17E34592-B103-4D32-8966-D1DE2E1B8692}"/>
    <pc:docChg chg="custSel modSld">
      <pc:chgData name="Megan Wilson" userId="4833c330-bb21-4a51-b524-eef8b134b0b1" providerId="ADAL" clId="{17E34592-B103-4D32-8966-D1DE2E1B8692}" dt="2025-12-02T20:36:14.180" v="96" actId="20577"/>
      <pc:docMkLst>
        <pc:docMk/>
      </pc:docMkLst>
      <pc:sldChg chg="modSp mod">
        <pc:chgData name="Megan Wilson" userId="4833c330-bb21-4a51-b524-eef8b134b0b1" providerId="ADAL" clId="{17E34592-B103-4D32-8966-D1DE2E1B8692}" dt="2025-11-24T20:13:20.129" v="0" actId="1036"/>
        <pc:sldMkLst>
          <pc:docMk/>
          <pc:sldMk cId="0" sldId="257"/>
        </pc:sldMkLst>
        <pc:spChg chg="mod">
          <ac:chgData name="Megan Wilson" userId="4833c330-bb21-4a51-b524-eef8b134b0b1" providerId="ADAL" clId="{17E34592-B103-4D32-8966-D1DE2E1B8692}" dt="2025-11-24T20:13:20.129" v="0" actId="1036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0:13:31.459" v="4" actId="207"/>
        <pc:sldMkLst>
          <pc:docMk/>
          <pc:sldMk cId="0" sldId="259"/>
        </pc:sldMkLst>
        <pc:spChg chg="mod">
          <ac:chgData name="Megan Wilson" userId="4833c330-bb21-4a51-b524-eef8b134b0b1" providerId="ADAL" clId="{17E34592-B103-4D32-8966-D1DE2E1B8692}" dt="2025-11-24T20:13:25.911" v="3" actId="1035"/>
          <ac:spMkLst>
            <pc:docMk/>
            <pc:sldMk cId="0" sldId="259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13:31.459" v="4" actId="207"/>
          <ac:spMkLst>
            <pc:docMk/>
            <pc:sldMk cId="0" sldId="259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0:13:39.428" v="6" actId="1036"/>
        <pc:sldMkLst>
          <pc:docMk/>
          <pc:sldMk cId="0" sldId="260"/>
        </pc:sldMkLst>
        <pc:spChg chg="mod">
          <ac:chgData name="Megan Wilson" userId="4833c330-bb21-4a51-b524-eef8b134b0b1" providerId="ADAL" clId="{17E34592-B103-4D32-8966-D1DE2E1B8692}" dt="2025-11-24T20:13:39.428" v="6" actId="1036"/>
          <ac:spMkLst>
            <pc:docMk/>
            <pc:sldMk cId="0" sldId="260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13:37.233" v="5" actId="207"/>
          <ac:spMkLst>
            <pc:docMk/>
            <pc:sldMk cId="0" sldId="260"/>
            <ac:spMk id="11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0:13:47.460" v="8" actId="207"/>
        <pc:sldMkLst>
          <pc:docMk/>
          <pc:sldMk cId="0" sldId="261"/>
        </pc:sldMkLst>
        <pc:spChg chg="mod">
          <ac:chgData name="Megan Wilson" userId="4833c330-bb21-4a51-b524-eef8b134b0b1" providerId="ADAL" clId="{17E34592-B103-4D32-8966-D1DE2E1B8692}" dt="2025-11-24T20:13:44.314" v="7" actId="1036"/>
          <ac:spMkLst>
            <pc:docMk/>
            <pc:sldMk cId="0" sldId="261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13:47.460" v="8" actId="207"/>
          <ac:spMkLst>
            <pc:docMk/>
            <pc:sldMk cId="0" sldId="261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0:13:52.072" v="9" actId="207"/>
        <pc:sldMkLst>
          <pc:docMk/>
          <pc:sldMk cId="0" sldId="262"/>
        </pc:sldMkLst>
        <pc:spChg chg="mod">
          <ac:chgData name="Megan Wilson" userId="4833c330-bb21-4a51-b524-eef8b134b0b1" providerId="ADAL" clId="{17E34592-B103-4D32-8966-D1DE2E1B8692}" dt="2025-11-24T20:13:52.072" v="9" actId="207"/>
          <ac:spMkLst>
            <pc:docMk/>
            <pc:sldMk cId="0" sldId="262"/>
            <ac:spMk id="9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1-24T20:15:39.855" v="35" actId="14100"/>
        <pc:sldMkLst>
          <pc:docMk/>
          <pc:sldMk cId="0" sldId="263"/>
        </pc:sldMkLst>
        <pc:spChg chg="mod">
          <ac:chgData name="Megan Wilson" userId="4833c330-bb21-4a51-b524-eef8b134b0b1" providerId="ADAL" clId="{17E34592-B103-4D32-8966-D1DE2E1B8692}" dt="2025-11-24T20:13:58.502" v="11" actId="1036"/>
          <ac:spMkLst>
            <pc:docMk/>
            <pc:sldMk cId="0" sldId="263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13:55.747" v="10" actId="207"/>
          <ac:spMkLst>
            <pc:docMk/>
            <pc:sldMk cId="0" sldId="263"/>
            <ac:spMk id="7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20:15:39.855" v="35" actId="14100"/>
          <ac:picMkLst>
            <pc:docMk/>
            <pc:sldMk cId="0" sldId="263"/>
            <ac:picMk id="9" creationId="{1C4E4FC7-98B1-6292-4142-7F077CC4218B}"/>
          </ac:picMkLst>
        </pc:picChg>
      </pc:sldChg>
      <pc:sldChg chg="addSp delSp modSp mod modAnim">
        <pc:chgData name="Megan Wilson" userId="4833c330-bb21-4a51-b524-eef8b134b0b1" providerId="ADAL" clId="{17E34592-B103-4D32-8966-D1DE2E1B8692}" dt="2025-11-24T20:16:22.045" v="40" actId="1076"/>
        <pc:sldMkLst>
          <pc:docMk/>
          <pc:sldMk cId="0" sldId="264"/>
        </pc:sldMkLst>
        <pc:spChg chg="mod">
          <ac:chgData name="Megan Wilson" userId="4833c330-bb21-4a51-b524-eef8b134b0b1" providerId="ADAL" clId="{17E34592-B103-4D32-8966-D1DE2E1B8692}" dt="2025-11-24T20:14:01.782" v="12" actId="1036"/>
          <ac:spMkLst>
            <pc:docMk/>
            <pc:sldMk cId="0" sldId="264"/>
            <ac:spMk id="5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20:16:22.045" v="40" actId="1076"/>
          <ac:picMkLst>
            <pc:docMk/>
            <pc:sldMk cId="0" sldId="264"/>
            <ac:picMk id="9" creationId="{CE29D1D4-99E9-A3E3-328B-915F30EAC29B}"/>
          </ac:picMkLst>
        </pc:picChg>
      </pc:sldChg>
      <pc:sldChg chg="addSp delSp modSp mod modAnim">
        <pc:chgData name="Megan Wilson" userId="4833c330-bb21-4a51-b524-eef8b134b0b1" providerId="ADAL" clId="{17E34592-B103-4D32-8966-D1DE2E1B8692}" dt="2025-11-24T20:17:05.728" v="45" actId="1076"/>
        <pc:sldMkLst>
          <pc:docMk/>
          <pc:sldMk cId="0" sldId="265"/>
        </pc:sldMkLst>
        <pc:spChg chg="mod">
          <ac:chgData name="Megan Wilson" userId="4833c330-bb21-4a51-b524-eef8b134b0b1" providerId="ADAL" clId="{17E34592-B103-4D32-8966-D1DE2E1B8692}" dt="2025-11-24T20:14:07.660" v="13" actId="1036"/>
          <ac:spMkLst>
            <pc:docMk/>
            <pc:sldMk cId="0" sldId="265"/>
            <ac:spMk id="5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20:17:05.728" v="45" actId="1076"/>
          <ac:picMkLst>
            <pc:docMk/>
            <pc:sldMk cId="0" sldId="265"/>
            <ac:picMk id="9" creationId="{0B245CD9-A3E3-EFA9-DE22-C2242DD79418}"/>
          </ac:picMkLst>
        </pc:picChg>
      </pc:sldChg>
      <pc:sldChg chg="addSp delSp modSp mod modAnim">
        <pc:chgData name="Megan Wilson" userId="4833c330-bb21-4a51-b524-eef8b134b0b1" providerId="ADAL" clId="{17E34592-B103-4D32-8966-D1DE2E1B8692}" dt="2025-11-24T20:17:40.489" v="53" actId="1076"/>
        <pc:sldMkLst>
          <pc:docMk/>
          <pc:sldMk cId="0" sldId="266"/>
        </pc:sldMkLst>
        <pc:spChg chg="mod">
          <ac:chgData name="Megan Wilson" userId="4833c330-bb21-4a51-b524-eef8b134b0b1" providerId="ADAL" clId="{17E34592-B103-4D32-8966-D1DE2E1B8692}" dt="2025-11-24T20:14:11.412" v="14" actId="1036"/>
          <ac:spMkLst>
            <pc:docMk/>
            <pc:sldMk cId="0" sldId="266"/>
            <ac:spMk id="5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20:17:40.489" v="53" actId="1076"/>
          <ac:picMkLst>
            <pc:docMk/>
            <pc:sldMk cId="0" sldId="266"/>
            <ac:picMk id="11" creationId="{42BE5985-10A0-EE71-3365-24ADFB22ED6F}"/>
          </ac:picMkLst>
        </pc:picChg>
      </pc:sldChg>
      <pc:sldChg chg="modSp mod">
        <pc:chgData name="Megan Wilson" userId="4833c330-bb21-4a51-b524-eef8b134b0b1" providerId="ADAL" clId="{17E34592-B103-4D32-8966-D1DE2E1B8692}" dt="2025-11-24T20:14:21.068" v="16" actId="207"/>
        <pc:sldMkLst>
          <pc:docMk/>
          <pc:sldMk cId="0" sldId="268"/>
        </pc:sldMkLst>
        <pc:spChg chg="mod">
          <ac:chgData name="Megan Wilson" userId="4833c330-bb21-4a51-b524-eef8b134b0b1" providerId="ADAL" clId="{17E34592-B103-4D32-8966-D1DE2E1B8692}" dt="2025-11-24T20:14:18.039" v="15" actId="1036"/>
          <ac:spMkLst>
            <pc:docMk/>
            <pc:sldMk cId="0" sldId="268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14:21.068" v="16" actId="207"/>
          <ac:spMkLst>
            <pc:docMk/>
            <pc:sldMk cId="0" sldId="268"/>
            <ac:spMk id="8" creationId="{00000000-0000-0000-0000-000000000000}"/>
          </ac:spMkLst>
        </pc:spChg>
      </pc:sldChg>
      <pc:sldChg chg="addSp modSp mod">
        <pc:chgData name="Megan Wilson" userId="4833c330-bb21-4a51-b524-eef8b134b0b1" providerId="ADAL" clId="{17E34592-B103-4D32-8966-D1DE2E1B8692}" dt="2025-11-24T20:17:49.646" v="55" actId="1076"/>
        <pc:sldMkLst>
          <pc:docMk/>
          <pc:sldMk cId="0" sldId="269"/>
        </pc:sldMkLst>
        <pc:spChg chg="mod">
          <ac:chgData name="Megan Wilson" userId="4833c330-bb21-4a51-b524-eef8b134b0b1" providerId="ADAL" clId="{17E34592-B103-4D32-8966-D1DE2E1B8692}" dt="2025-11-24T20:14:28.017" v="18" actId="1036"/>
          <ac:spMkLst>
            <pc:docMk/>
            <pc:sldMk cId="0" sldId="269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14:25.123" v="17" actId="207"/>
          <ac:spMkLst>
            <pc:docMk/>
            <pc:sldMk cId="0" sldId="269"/>
            <ac:spMk id="7" creationId="{00000000-0000-0000-0000-000000000000}"/>
          </ac:spMkLst>
        </pc:spChg>
        <pc:spChg chg="add mod">
          <ac:chgData name="Megan Wilson" userId="4833c330-bb21-4a51-b524-eef8b134b0b1" providerId="ADAL" clId="{17E34592-B103-4D32-8966-D1DE2E1B8692}" dt="2025-11-24T20:17:49.646" v="55" actId="1076"/>
          <ac:spMkLst>
            <pc:docMk/>
            <pc:sldMk cId="0" sldId="269"/>
            <ac:spMk id="8" creationId="{7B427FAF-01AA-4BF1-6243-A074A3E96BAB}"/>
          </ac:spMkLst>
        </pc:spChg>
      </pc:sldChg>
      <pc:sldChg chg="modSp mod">
        <pc:chgData name="Megan Wilson" userId="4833c330-bb21-4a51-b524-eef8b134b0b1" providerId="ADAL" clId="{17E34592-B103-4D32-8966-D1DE2E1B8692}" dt="2025-11-24T20:14:33.654" v="20" actId="1036"/>
        <pc:sldMkLst>
          <pc:docMk/>
          <pc:sldMk cId="0" sldId="270"/>
        </pc:sldMkLst>
        <pc:spChg chg="mod">
          <ac:chgData name="Megan Wilson" userId="4833c330-bb21-4a51-b524-eef8b134b0b1" providerId="ADAL" clId="{17E34592-B103-4D32-8966-D1DE2E1B8692}" dt="2025-11-24T20:14:33.654" v="20" actId="1036"/>
          <ac:spMkLst>
            <pc:docMk/>
            <pc:sldMk cId="0" sldId="270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36:09.408" v="76" actId="20577"/>
        <pc:sldMkLst>
          <pc:docMk/>
          <pc:sldMk cId="0" sldId="271"/>
        </pc:sldMkLst>
        <pc:spChg chg="mod">
          <ac:chgData name="Megan Wilson" userId="4833c330-bb21-4a51-b524-eef8b134b0b1" providerId="ADAL" clId="{17E34592-B103-4D32-8966-D1DE2E1B8692}" dt="2025-11-24T20:14:37.931" v="22" actId="1036"/>
          <ac:spMkLst>
            <pc:docMk/>
            <pc:sldMk cId="0" sldId="271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36:09.408" v="76" actId="20577"/>
          <ac:spMkLst>
            <pc:docMk/>
            <pc:sldMk cId="0" sldId="271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36:14.180" v="96" actId="20577"/>
        <pc:sldMkLst>
          <pc:docMk/>
          <pc:sldMk cId="0" sldId="274"/>
        </pc:sldMkLst>
        <pc:spChg chg="mod">
          <ac:chgData name="Megan Wilson" userId="4833c330-bb21-4a51-b524-eef8b134b0b1" providerId="ADAL" clId="{17E34592-B103-4D32-8966-D1DE2E1B8692}" dt="2025-11-24T20:14:49.009" v="24" actId="207"/>
          <ac:spMkLst>
            <pc:docMk/>
            <pc:sldMk cId="0" sldId="274"/>
            <ac:spMk id="3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15:01.676" v="28" actId="207"/>
          <ac:spMkLst>
            <pc:docMk/>
            <pc:sldMk cId="0" sldId="274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36:14.180" v="96" actId="20577"/>
          <ac:spMkLst>
            <pc:docMk/>
            <pc:sldMk cId="0" sldId="274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14:51.452" v="25" actId="207"/>
          <ac:spMkLst>
            <pc:docMk/>
            <pc:sldMk cId="0" sldId="274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14:57.238" v="26" actId="207"/>
          <ac:spMkLst>
            <pc:docMk/>
            <pc:sldMk cId="0" sldId="274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14:59.551" v="27" actId="207"/>
          <ac:spMkLst>
            <pc:docMk/>
            <pc:sldMk cId="0" sldId="274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20:15:08.666" v="31" actId="1036"/>
        <pc:sldMkLst>
          <pc:docMk/>
          <pc:sldMk cId="0" sldId="275"/>
        </pc:sldMkLst>
        <pc:spChg chg="mod">
          <ac:chgData name="Megan Wilson" userId="4833c330-bb21-4a51-b524-eef8b134b0b1" providerId="ADAL" clId="{17E34592-B103-4D32-8966-D1DE2E1B8692}" dt="2025-11-24T20:15:08.666" v="31" actId="1036"/>
          <ac:spMkLst>
            <pc:docMk/>
            <pc:sldMk cId="0" sldId="275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m1BXGBPwMg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rTJNLSmNIw?feature=oembed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general/topic/hiring/workersunder18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ol.gov/agencies/whd/state/child-labor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5/07/CFF-Labor-Trafficking-Word-Search.pdf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advocacy.org/traffickingsigns.html" TargetMode="External"/><Relationship Id="rId7" Type="http://schemas.openxmlformats.org/officeDocument/2006/relationships/hyperlink" Target="https://www.youtube.com/watch?v=GrTJNLSmNIw&amp;t=2s" TargetMode="External"/><Relationship Id="rId2" Type="http://schemas.openxmlformats.org/officeDocument/2006/relationships/hyperlink" Target="https://www.youtube.com/watch?v=3jKG_cbBA3Q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3m1BXGBPwMg&amp;t=3s" TargetMode="External"/><Relationship Id="rId5" Type="http://schemas.openxmlformats.org/officeDocument/2006/relationships/hyperlink" Target="https://www.youtube.com/watch?v=4umJqEip1Gw&amp;t=1s" TargetMode="External"/><Relationship Id="rId4" Type="http://schemas.openxmlformats.org/officeDocument/2006/relationships/hyperlink" Target="https://connectforfreedom.org/wp-content/uploads/2025/07/CFF-Labor-Trafficking-Word-Search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olarisproject.org/wp-content/uploads/2020/07/Polaris-Analysis-of-2021-Data-from-the-National-Human-Trafficking-Hotline.p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olarisproject.org/wp-content/uploads/2020/07/Polaris-Analysis-of-2021-Data-from-the-National-Human-Trafficking-Hotline.pdf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polarisproject.org/wp-content/uploads/2020/07/Polaris-Analysis-of-2021-Data-from-the-National-Human-Trafficking-Hotline.pdf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olarisproject.org/wp-content/uploads/2020/07/Polaris-Analysis-of-2021-Data-from-the-National-Human-Trafficking-Hotline.pdf" TargetMode="Externa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jKG_cbBA3Q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jKG_cbBA3Q?feature=oembed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4umJqEip1Gw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80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688051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808846" y="0"/>
            <a:ext cx="11092254" cy="4263958"/>
          </a:xfrm>
          <a:custGeom>
            <a:avLst/>
            <a:gdLst/>
            <a:ahLst/>
            <a:cxnLst/>
            <a:rect l="l" t="t" r="r" b="b"/>
            <a:pathLst>
              <a:path w="11092254" h="4263958">
                <a:moveTo>
                  <a:pt x="0" y="0"/>
                </a:moveTo>
                <a:lnTo>
                  <a:pt x="11092254" y="0"/>
                </a:lnTo>
                <a:lnTo>
                  <a:pt x="11092254" y="4263958"/>
                </a:lnTo>
                <a:lnTo>
                  <a:pt x="0" y="42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837400" y="9048750"/>
            <a:ext cx="1258654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 &amp; the Legal System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02429" y="4889856"/>
            <a:ext cx="805648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59E9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Middle School Engagement- Grade 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28312" y="-92075"/>
            <a:ext cx="1583137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Office for Victims of Crime “Sergio’s Story Part 3”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511547" y="9488877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2:30 minutes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99411" y="9757481"/>
            <a:ext cx="6289179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https://www.youtube.com/watch?v=3m1BXGBPwMg&amp;t=2s</a:t>
            </a:r>
          </a:p>
        </p:txBody>
      </p:sp>
      <p:pic>
        <p:nvPicPr>
          <p:cNvPr id="9" name="Online Media 8" title="Sergio’s Story: Part 3 - Sergio’s Coach Offers to Help">
            <a:hlinkClick r:id="" action="ppaction://media"/>
            <a:extLst>
              <a:ext uri="{FF2B5EF4-FFF2-40B4-BE49-F238E27FC236}">
                <a16:creationId xmlns:a16="http://schemas.microsoft.com/office/drawing/2014/main" id="{0B245CD9-A3E3-EFA9-DE22-C2242DD794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00" y="1103709"/>
            <a:ext cx="14478000" cy="8174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28312" y="-92075"/>
            <a:ext cx="1583137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Office for Victims of Crime “Sergio’s Story Part 4”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511547" y="9488877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1:25 minutes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76467" y="9757481"/>
            <a:ext cx="5535067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https://www.youtube.com/watch?v=GrTJNLSmNIw</a:t>
            </a:r>
          </a:p>
        </p:txBody>
      </p:sp>
      <p:pic>
        <p:nvPicPr>
          <p:cNvPr id="11" name="Online Media 10" title="Sergio’s Story: Part 4 - Sergio Meets With His Victim Advocate">
            <a:hlinkClick r:id="" action="ppaction://media"/>
            <a:extLst>
              <a:ext uri="{FF2B5EF4-FFF2-40B4-BE49-F238E27FC236}">
                <a16:creationId xmlns:a16="http://schemas.microsoft.com/office/drawing/2014/main" id="{42BE5985-10A0-EE71-3365-24ADFB22ED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52598" y="1073547"/>
            <a:ext cx="14782800" cy="8346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3759"/>
            <a:ext cx="18288000" cy="972682"/>
            <a:chOff x="0" y="0"/>
            <a:chExt cx="4816593" cy="256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6180"/>
            </a:xfrm>
            <a:custGeom>
              <a:avLst/>
              <a:gdLst/>
              <a:ahLst/>
              <a:cxnLst/>
              <a:rect l="l" t="t" r="r" b="b"/>
              <a:pathLst>
                <a:path w="4816592" h="256180">
                  <a:moveTo>
                    <a:pt x="0" y="0"/>
                  </a:moveTo>
                  <a:lnTo>
                    <a:pt x="4816592" y="0"/>
                  </a:lnTo>
                  <a:lnTo>
                    <a:pt x="4816592" y="256180"/>
                  </a:lnTo>
                  <a:lnTo>
                    <a:pt x="0" y="25618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09052" y="-109452"/>
            <a:ext cx="1706989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Office for Victims of Crime “Sergio’s Story” Discussion Questions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3482" y="1312004"/>
            <a:ext cx="16441036" cy="113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The class should get into 2 groups and the teacher will designate each group a number. Each group will answer the questions correlated with their group number and then present the answers to the class.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5635" y="3565413"/>
            <a:ext cx="5872790" cy="69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Group 1 Questions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20500" y="3565413"/>
            <a:ext cx="5872790" cy="69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Group 2 Questions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029200"/>
            <a:ext cx="7146660" cy="3966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do you think was the biggest red flag that Sergio was being labor trafficked?</a:t>
            </a:r>
          </a:p>
          <a:p>
            <a:pPr algn="ctr">
              <a:lnSpc>
                <a:spcPts val="4480"/>
              </a:lnSpc>
            </a:pPr>
            <a:endParaRPr lang="en-US" sz="32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 you think this happens or could happen in your neighborhood? Why or why not?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54491" y="5010150"/>
            <a:ext cx="7404809" cy="3423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How do you think Sergio was feeling during this process? Give examples of why.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31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31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would you do if you or a friend was in a similar situation?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40210" y="2782242"/>
            <a:ext cx="7074931" cy="4722516"/>
          </a:xfrm>
          <a:custGeom>
            <a:avLst/>
            <a:gdLst/>
            <a:ahLst/>
            <a:cxnLst/>
            <a:rect l="l" t="t" r="r" b="b"/>
            <a:pathLst>
              <a:path w="7074931" h="4722516">
                <a:moveTo>
                  <a:pt x="0" y="0"/>
                </a:moveTo>
                <a:lnTo>
                  <a:pt x="7074931" y="0"/>
                </a:lnTo>
                <a:lnTo>
                  <a:pt x="7074931" y="4722516"/>
                </a:lnTo>
                <a:lnTo>
                  <a:pt x="0" y="4722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547479" y="-92075"/>
            <a:ext cx="1319304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Child Labor Laws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10997" y="2447983"/>
            <a:ext cx="7757107" cy="550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There are special labor laws for anyone under the age of 18 in the United States.</a:t>
            </a:r>
          </a:p>
          <a:p>
            <a:pPr algn="ctr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labor laws are designed to protect the educational opportunities of youth, as well as prohibit employment in jobs that could detrimentally impact their health and safety.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There are restrictions on the number of hours you can work, the amount of money you should be paid, and your right to stop working whenever you want.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01866" y="9634913"/>
            <a:ext cx="628426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dol.gov/general/topic/hiring/workersunder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https://www.dol.gov/general/topic/hiring/workersunder18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47479" y="-92075"/>
            <a:ext cx="1319304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Check Your State’s Child Labor Laws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44542" y="1328704"/>
            <a:ext cx="11998915" cy="113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Visit the U.S. Department of Labor’s website below and check your State’s various restrictions for each age group.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84268" y="9632691"/>
            <a:ext cx="571946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2" tooltip="https://www.dol.gov/agencies/whd/state/child-labo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https://www.dol.gov/agencies/whd/state/child-labor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B427FAF-01AA-4BF1-6243-A074A3E96BAB}"/>
              </a:ext>
            </a:extLst>
          </p:cNvPr>
          <p:cNvSpPr/>
          <p:nvPr/>
        </p:nvSpPr>
        <p:spPr>
          <a:xfrm>
            <a:off x="5606532" y="3326836"/>
            <a:ext cx="7074931" cy="4722516"/>
          </a:xfrm>
          <a:custGeom>
            <a:avLst/>
            <a:gdLst/>
            <a:ahLst/>
            <a:cxnLst/>
            <a:rect l="l" t="t" r="r" b="b"/>
            <a:pathLst>
              <a:path w="7074931" h="4722516">
                <a:moveTo>
                  <a:pt x="0" y="0"/>
                </a:moveTo>
                <a:lnTo>
                  <a:pt x="7074931" y="0"/>
                </a:lnTo>
                <a:lnTo>
                  <a:pt x="7074931" y="4722516"/>
                </a:lnTo>
                <a:lnTo>
                  <a:pt x="0" y="4722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0846" y="1907954"/>
            <a:ext cx="9130865" cy="73503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43043" y="3668713"/>
            <a:ext cx="7401914" cy="274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latin typeface="Calibri (MS)"/>
                <a:ea typeface="Calibri (MS)"/>
                <a:cs typeface="Calibri (MS)"/>
                <a:sym typeface="Calibri (MS)"/>
              </a:rPr>
              <a:t>We recommend playing </a:t>
            </a:r>
          </a:p>
          <a:p>
            <a:pPr algn="ctr">
              <a:lnSpc>
                <a:spcPts val="7000"/>
              </a:lnSpc>
            </a:pPr>
            <a:r>
              <a:rPr lang="en-US" sz="50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5/07/CFF-Labor-Trafficking-Word-Search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Labor Trafficking </a:t>
            </a:r>
          </a:p>
          <a:p>
            <a:pPr algn="ctr">
              <a:lnSpc>
                <a:spcPts val="7000"/>
              </a:lnSpc>
            </a:pPr>
            <a:r>
              <a:rPr lang="en-US" sz="50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5/07/CFF-Labor-Trafficking-Word-Search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Word Search.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66943" y="1436202"/>
            <a:ext cx="6154114" cy="7414595"/>
          </a:xfrm>
          <a:custGeom>
            <a:avLst/>
            <a:gdLst/>
            <a:ahLst/>
            <a:cxnLst/>
            <a:rect l="l" t="t" r="r" b="b"/>
            <a:pathLst>
              <a:path w="6154114" h="7414595">
                <a:moveTo>
                  <a:pt x="0" y="0"/>
                </a:moveTo>
                <a:lnTo>
                  <a:pt x="6154114" y="0"/>
                </a:lnTo>
                <a:lnTo>
                  <a:pt x="6154114" y="7414596"/>
                </a:lnTo>
                <a:lnTo>
                  <a:pt x="0" y="7414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02405" y="858923"/>
            <a:ext cx="7283190" cy="9428077"/>
          </a:xfrm>
          <a:custGeom>
            <a:avLst/>
            <a:gdLst/>
            <a:ahLst/>
            <a:cxnLst/>
            <a:rect l="l" t="t" r="r" b="b"/>
            <a:pathLst>
              <a:path w="7283190" h="9428077">
                <a:moveTo>
                  <a:pt x="0" y="0"/>
                </a:moveTo>
                <a:lnTo>
                  <a:pt x="7283190" y="0"/>
                </a:lnTo>
                <a:lnTo>
                  <a:pt x="7283190" y="9428077"/>
                </a:lnTo>
                <a:lnTo>
                  <a:pt x="0" y="9428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82265" y="-109452"/>
            <a:ext cx="1252347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Handout from U.S. Department of Labor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47085" y="608825"/>
            <a:ext cx="659383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Links to Lesson Materials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996035" y="2474414"/>
            <a:ext cx="10295930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2" tooltip="https://www.youtube.com/watch?v=3jKG_cbBA3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 for Victims of Crime “Sergio’s Story Part 1” Video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50840" y="7175954"/>
            <a:ext cx="11986320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gsadvocacy.org/traffickingsign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Department of Labor “Child Labor &amp; Forced Labor” Handout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11015" y="8351162"/>
            <a:ext cx="9665970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4" tooltip="https://connectforfreedom.org/wp-content/uploads/2025/07/CFF-Labor-Trafficking-Word-Search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Labor Trafficking Word Search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96035" y="3649799"/>
            <a:ext cx="10295930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5" tooltip="https://www.youtube.com/watch?v=4umJqEip1Gw&amp;t=1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 for Victims of Crime “Sergio’s Story Part 2” Video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96035" y="4825184"/>
            <a:ext cx="10295930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youtube.com/watch?v=3m1BXGBPwMg&amp;t=3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 for Victims of Crime “Sergio’s Story Part 3” Video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96035" y="6000569"/>
            <a:ext cx="10295930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7" tooltip="https://www.youtube.com/watch?v=GrTJNLSmNIw&amp;t=2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 for Victims of Crime “Sergio’s Story Part 4” Video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40169" y="3110214"/>
            <a:ext cx="13207661" cy="246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Connect for Freedom is a 501(c)(3) nonprofit committed to providing free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safety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and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materials to education stakeholders.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3996" y="60325"/>
            <a:ext cx="16057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PREVENTION THROUGH EDUCATION IS THE SOLUTION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920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Recap of Lesson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21120" y="1482766"/>
            <a:ext cx="10445759" cy="123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</a:t>
            </a: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is the crime of using force, fraud, or coercion to induce another individual to work or provide service. Common types include agriculture, domestic work, restaurants, cleaning services, and carnivals.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21120" y="3236874"/>
            <a:ext cx="10445759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Methods of control and abuse in labor trafficking situations: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93073" y="3891386"/>
            <a:ext cx="5101855" cy="363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Economic abuse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Threats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Denying needs or wants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Destruction of important documents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Excessive working hours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Emotional abuse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Fraud/misrepresentation of job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Isolation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Physical abuse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65309" y="7852763"/>
            <a:ext cx="7757107" cy="203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Recruitment location: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Online (Facebook &amp; dating websites/apps)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Institutional shelter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School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Detention Facility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67361" y="7852763"/>
            <a:ext cx="7757107" cy="163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Recruitment methods: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Job offer/advertisement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False promises/fraud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Smuggling-related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96200" y="1116129"/>
            <a:ext cx="10161541" cy="805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Introduction to Labor Trafficking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Definition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Statistics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Risk Factors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Recruitment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Office for Victims of Crime “Sergio’s Story” Videos (7 min.)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Labor Laws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U.S. Department of Labor Handout: Child Labor &amp; Forced Labor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Activity</a:t>
            </a:r>
          </a:p>
        </p:txBody>
      </p:sp>
      <p:sp>
        <p:nvSpPr>
          <p:cNvPr id="6" name="Freeform 6"/>
          <p:cNvSpPr/>
          <p:nvPr/>
        </p:nvSpPr>
        <p:spPr>
          <a:xfrm>
            <a:off x="175975" y="4168244"/>
            <a:ext cx="4796386" cy="440304"/>
          </a:xfrm>
          <a:custGeom>
            <a:avLst/>
            <a:gdLst/>
            <a:ahLst/>
            <a:cxnLst/>
            <a:rect l="l" t="t" r="r" b="b"/>
            <a:pathLst>
              <a:path w="4796386" h="440304">
                <a:moveTo>
                  <a:pt x="0" y="0"/>
                </a:moveTo>
                <a:lnTo>
                  <a:pt x="4796387" y="0"/>
                </a:lnTo>
                <a:lnTo>
                  <a:pt x="4796387" y="440304"/>
                </a:lnTo>
                <a:lnTo>
                  <a:pt x="0" y="440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5" t="-740116" r="-2130" b="-4304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5975" y="988172"/>
            <a:ext cx="4770108" cy="3180072"/>
          </a:xfrm>
          <a:custGeom>
            <a:avLst/>
            <a:gdLst/>
            <a:ahLst/>
            <a:cxnLst/>
            <a:rect l="l" t="t" r="r" b="b"/>
            <a:pathLst>
              <a:path w="4770108" h="3180072">
                <a:moveTo>
                  <a:pt x="0" y="0"/>
                </a:moveTo>
                <a:lnTo>
                  <a:pt x="4770108" y="0"/>
                </a:lnTo>
                <a:lnTo>
                  <a:pt x="4770108" y="3180072"/>
                </a:lnTo>
                <a:lnTo>
                  <a:pt x="0" y="31800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005526" y="258127"/>
            <a:ext cx="1137285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41346" y="-22225"/>
            <a:ext cx="4271248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Outline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02254" y="4608548"/>
            <a:ext cx="4770108" cy="2035391"/>
            <a:chOff x="0" y="0"/>
            <a:chExt cx="1256325" cy="5360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6325" cy="536070"/>
            </a:xfrm>
            <a:custGeom>
              <a:avLst/>
              <a:gdLst/>
              <a:ahLst/>
              <a:cxnLst/>
              <a:rect l="l" t="t" r="r" b="b"/>
              <a:pathLst>
                <a:path w="1256325" h="536070">
                  <a:moveTo>
                    <a:pt x="0" y="0"/>
                  </a:moveTo>
                  <a:lnTo>
                    <a:pt x="1256325" y="0"/>
                  </a:lnTo>
                  <a:lnTo>
                    <a:pt x="1256325" y="536070"/>
                  </a:lnTo>
                  <a:lnTo>
                    <a:pt x="0" y="53607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256325" cy="612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53360" y="4802015"/>
            <a:ext cx="4267895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 &amp; </a:t>
            </a:r>
          </a:p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Legal System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35396" y="4955745"/>
            <a:ext cx="6457868" cy="4302555"/>
          </a:xfrm>
          <a:custGeom>
            <a:avLst/>
            <a:gdLst/>
            <a:ahLst/>
            <a:cxnLst/>
            <a:rect l="l" t="t" r="r" b="b"/>
            <a:pathLst>
              <a:path w="6457868" h="4302555">
                <a:moveTo>
                  <a:pt x="0" y="0"/>
                </a:moveTo>
                <a:lnTo>
                  <a:pt x="6457868" y="0"/>
                </a:lnTo>
                <a:lnTo>
                  <a:pt x="6457868" y="4302555"/>
                </a:lnTo>
                <a:lnTo>
                  <a:pt x="0" y="4302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24814" y="-38100"/>
            <a:ext cx="1403837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24814" y="9775190"/>
            <a:ext cx="1403096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polarisproject.org/wp-content/uploads/2020/07/Polaris-Analysis-of-2021-Data-from-the-National-Human-Trafficking-Hotlin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https://polarisproject.org/wp-content/uploads/2020/07/Polaris-Analysis-of-2021-Data-from-the-National-Human-Trafficking-Hotline.pdf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17418" y="1660558"/>
            <a:ext cx="10445759" cy="1538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</a:t>
            </a: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is the crime of using force, fraud, or coercion to induce another individual to work or provide service. Common types include agriculture, domestic work, restaurants, cleaning services, and carnivals.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21120" y="3733165"/>
            <a:ext cx="10445759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Methods of control and abuse in labor trafficking situations: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41982" y="4630997"/>
            <a:ext cx="6204035" cy="4510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Economic abuse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Threats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Denying needs or wants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Destruction of important documents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Excessive working hours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Emotional abuse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Fraud/misrepresentation of job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Isolation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Physical abuse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97488" y="2959136"/>
            <a:ext cx="7945661" cy="5293797"/>
          </a:xfrm>
          <a:custGeom>
            <a:avLst/>
            <a:gdLst/>
            <a:ahLst/>
            <a:cxnLst/>
            <a:rect l="l" t="t" r="r" b="b"/>
            <a:pathLst>
              <a:path w="7945661" h="5293797">
                <a:moveTo>
                  <a:pt x="0" y="0"/>
                </a:moveTo>
                <a:lnTo>
                  <a:pt x="7945661" y="0"/>
                </a:lnTo>
                <a:lnTo>
                  <a:pt x="7945661" y="5293797"/>
                </a:lnTo>
                <a:lnTo>
                  <a:pt x="0" y="5293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950396" y="-15875"/>
            <a:ext cx="838720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Child Labor Trafficking Statistics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28018" y="4747286"/>
            <a:ext cx="8431282" cy="149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There was a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30% increase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 labor trafficking incidents involving minors from 2020 to 2021.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Polaris Project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08392" y="1470062"/>
            <a:ext cx="1871216" cy="75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The Data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28018" y="3002306"/>
            <a:ext cx="8431282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 2021,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310 minors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were labor trafficked.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Polaris Project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28018" y="7025666"/>
            <a:ext cx="8431282" cy="149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54%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 labor trafficking incidents began through online recruitment.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Polaris Project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24814" y="9775190"/>
            <a:ext cx="1403096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polarisproject.org/wp-content/uploads/2020/07/Polaris-Analysis-of-2021-Data-from-the-National-Human-Trafficking-Hotlin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https://polarisproject.org/wp-content/uploads/2020/07/Polaris-Analysis-of-2021-Data-from-the-National-Human-Trafficking-Hotline.pdf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24814" y="-92075"/>
            <a:ext cx="1403837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Risk Factors of Being Labor Trafficked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32672" y="2331085"/>
            <a:ext cx="6761007" cy="550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Recent migration/relocation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Unaccompanied refugee minor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Unstable housing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Mental or physical health concern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Economic hardship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Experienced abuse or violence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Intellectual or developmental disability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Criminal record/history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Recent financial debt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Runaway/homeless youth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Substance use concern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24814" y="9775190"/>
            <a:ext cx="1403096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2" tooltip="https://polarisproject.org/wp-content/uploads/2020/07/Polaris-Analysis-of-2021-Data-from-the-National-Human-Trafficking-Hotlin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https://polarisproject.org/wp-content/uploads/2020/07/Polaris-Analysis-of-2021-Data-from-the-National-Human-Trafficking-Hotline.pdf</a:t>
            </a:r>
          </a:p>
        </p:txBody>
      </p:sp>
      <p:sp>
        <p:nvSpPr>
          <p:cNvPr id="8" name="Freeform 8"/>
          <p:cNvSpPr/>
          <p:nvPr/>
        </p:nvSpPr>
        <p:spPr>
          <a:xfrm>
            <a:off x="2124814" y="1965021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790083" y="4616764"/>
            <a:ext cx="1657105" cy="1729426"/>
          </a:xfrm>
          <a:custGeom>
            <a:avLst/>
            <a:gdLst/>
            <a:ahLst/>
            <a:cxnLst/>
            <a:rect l="l" t="t" r="r" b="b"/>
            <a:pathLst>
              <a:path w="1657105" h="1729426">
                <a:moveTo>
                  <a:pt x="0" y="0"/>
                </a:moveTo>
                <a:lnTo>
                  <a:pt x="1657105" y="0"/>
                </a:lnTo>
                <a:lnTo>
                  <a:pt x="1657105" y="1729426"/>
                </a:lnTo>
                <a:lnTo>
                  <a:pt x="0" y="1729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3812" y="5522489"/>
            <a:ext cx="2422004" cy="1814301"/>
          </a:xfrm>
          <a:custGeom>
            <a:avLst/>
            <a:gdLst/>
            <a:ahLst/>
            <a:cxnLst/>
            <a:rect l="l" t="t" r="r" b="b"/>
            <a:pathLst>
              <a:path w="2422004" h="1814301">
                <a:moveTo>
                  <a:pt x="0" y="0"/>
                </a:moveTo>
                <a:lnTo>
                  <a:pt x="2422004" y="0"/>
                </a:lnTo>
                <a:lnTo>
                  <a:pt x="2422004" y="1814301"/>
                </a:lnTo>
                <a:lnTo>
                  <a:pt x="0" y="18143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28104" y="5143500"/>
            <a:ext cx="2204849" cy="1972337"/>
          </a:xfrm>
          <a:custGeom>
            <a:avLst/>
            <a:gdLst/>
            <a:ahLst/>
            <a:cxnLst/>
            <a:rect l="l" t="t" r="r" b="b"/>
            <a:pathLst>
              <a:path w="2204849" h="1972337">
                <a:moveTo>
                  <a:pt x="0" y="0"/>
                </a:moveTo>
                <a:lnTo>
                  <a:pt x="2204849" y="0"/>
                </a:lnTo>
                <a:lnTo>
                  <a:pt x="2204849" y="1972337"/>
                </a:lnTo>
                <a:lnTo>
                  <a:pt x="0" y="1972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124814" y="-149976"/>
            <a:ext cx="1403837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Recruitment Location &amp; Methods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4814" y="9775190"/>
            <a:ext cx="1403096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8" tooltip="https://polarisproject.org/wp-content/uploads/2020/07/Polaris-Analysis-of-2021-Data-from-the-National-Human-Trafficking-Hotlin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https://polarisproject.org/wp-content/uploads/2020/07/Polaris-Analysis-of-2021-Data-from-the-National-Human-Trafficking-Hotline.pdf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79233" y="2835910"/>
            <a:ext cx="7757107" cy="475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Recruitment location:</a:t>
            </a:r>
          </a:p>
          <a:p>
            <a:pPr algn="ctr">
              <a:lnSpc>
                <a:spcPts val="4199"/>
              </a:lnSpc>
            </a:pPr>
            <a:endParaRPr lang="en-US" sz="29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Online (Facebook &amp; dating websites/apps)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Institutional shelter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School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Detention Facility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07295" y="2835910"/>
            <a:ext cx="7757107" cy="370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Recruitment methods:</a:t>
            </a:r>
          </a:p>
          <a:p>
            <a:pPr algn="ctr">
              <a:lnSpc>
                <a:spcPts val="4199"/>
              </a:lnSpc>
            </a:pPr>
            <a:endParaRPr lang="en-US" sz="29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Job offer/advertisement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False promises/fraud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Smuggling-related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494837" y="5790565"/>
            <a:ext cx="1139130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5"/>
              </a:lnSpc>
            </a:pPr>
            <a:r>
              <a:rPr lang="en-US" sz="35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Great </a:t>
            </a:r>
          </a:p>
          <a:p>
            <a:pPr algn="ctr">
              <a:lnSpc>
                <a:spcPts val="3255"/>
              </a:lnSpc>
            </a:pPr>
            <a:r>
              <a:rPr lang="en-US" sz="35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Job!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28312" y="-92075"/>
            <a:ext cx="1583137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Office for Victims of Crime “Sergio’s Story Part 1”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511547" y="9488877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1:19 minutes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85247" y="9757481"/>
            <a:ext cx="551750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3jKG_cbBA3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https://www.youtube.com/watch?v=3jKG_cbBA3Q</a:t>
            </a:r>
          </a:p>
        </p:txBody>
      </p:sp>
      <p:pic>
        <p:nvPicPr>
          <p:cNvPr id="9" name="Online Media 8" title="Sergio's Story: Part 1 – Teachers and Friends Ask Questions">
            <a:hlinkClick r:id="" action="ppaction://media"/>
            <a:extLst>
              <a:ext uri="{FF2B5EF4-FFF2-40B4-BE49-F238E27FC236}">
                <a16:creationId xmlns:a16="http://schemas.microsoft.com/office/drawing/2014/main" id="{1C4E4FC7-98B1-6292-4142-7F077CC421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1200" y="1065609"/>
            <a:ext cx="14630400" cy="826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28312" y="-92075"/>
            <a:ext cx="1583137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Office for Victims of Crime “Sergio’s Story Part 2”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511547" y="9488877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1:42 minutes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70886" y="9757481"/>
            <a:ext cx="5546229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https://www.youtube.com/watch?v=4umJqEip1Gw</a:t>
            </a:r>
          </a:p>
        </p:txBody>
      </p:sp>
      <p:pic>
        <p:nvPicPr>
          <p:cNvPr id="9" name="Online Media 8" title="Sergio’s Story: Part 2 - Sergio’s Coach Checks In">
            <a:hlinkClick r:id="" action="ppaction://media"/>
            <a:extLst>
              <a:ext uri="{FF2B5EF4-FFF2-40B4-BE49-F238E27FC236}">
                <a16:creationId xmlns:a16="http://schemas.microsoft.com/office/drawing/2014/main" id="{CE29D1D4-99E9-A3E3-328B-915F30EAC2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8800" y="1013460"/>
            <a:ext cx="14630400" cy="826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955</Words>
  <Application>Microsoft Office PowerPoint</Application>
  <PresentationFormat>Custom</PresentationFormat>
  <Paragraphs>140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Calibri (MS) Bold</vt:lpstr>
      <vt:lpstr>Arial</vt:lpstr>
      <vt:lpstr>Calibri (MS)</vt:lpstr>
      <vt:lpstr>Calibri (MS)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8th Grade Teacher Lesson Labor Trafficking</dc:title>
  <cp:lastModifiedBy>Megan Wilson</cp:lastModifiedBy>
  <cp:revision>1</cp:revision>
  <dcterms:created xsi:type="dcterms:W3CDTF">2006-08-16T00:00:00Z</dcterms:created>
  <dcterms:modified xsi:type="dcterms:W3CDTF">2025-12-02T20:36:16Z</dcterms:modified>
  <dc:identifier>DAGY6JAx6M8</dc:identifier>
</cp:coreProperties>
</file>