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 (MS)" panose="020B0604020202020204" charset="0"/>
      <p:regular r:id="rId22"/>
    </p:embeddedFont>
    <p:embeddedFont>
      <p:font typeface="Calibri (MS) Bold" panose="020B0604020202020204" charset="0"/>
      <p:regular r:id="rId23"/>
    </p:embeddedFont>
    <p:embeddedFont>
      <p:font typeface="Calibri (MS) Italics" panose="020B0604020202020204" charset="0"/>
      <p:regular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8A19B7-4031-47C9-A1F2-08665BF801AD}" v="6" dt="2025-11-24T18:49:48.8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Wilson" userId="4833c330-bb21-4a51-b524-eef8b134b0b1" providerId="ADAL" clId="{17E34592-B103-4D32-8966-D1DE2E1B8692}"/>
    <pc:docChg chg="undo custSel modSld">
      <pc:chgData name="Megan Wilson" userId="4833c330-bb21-4a51-b524-eef8b134b0b1" providerId="ADAL" clId="{17E34592-B103-4D32-8966-D1DE2E1B8692}" dt="2025-12-02T20:48:53.134" v="129" actId="20577"/>
      <pc:docMkLst>
        <pc:docMk/>
      </pc:docMkLst>
      <pc:sldChg chg="modSp mod">
        <pc:chgData name="Megan Wilson" userId="4833c330-bb21-4a51-b524-eef8b134b0b1" providerId="ADAL" clId="{17E34592-B103-4D32-8966-D1DE2E1B8692}" dt="2025-11-24T18:44:36.734" v="7" actId="1076"/>
        <pc:sldMkLst>
          <pc:docMk/>
          <pc:sldMk cId="0" sldId="256"/>
        </pc:sldMkLst>
        <pc:spChg chg="mod">
          <ac:chgData name="Megan Wilson" userId="4833c330-bb21-4a51-b524-eef8b134b0b1" providerId="ADAL" clId="{17E34592-B103-4D32-8966-D1DE2E1B8692}" dt="2025-11-24T18:44:36.734" v="7" actId="1076"/>
          <ac:spMkLst>
            <pc:docMk/>
            <pc:sldMk cId="0" sldId="256"/>
            <ac:spMk id="9" creationId="{00000000-0000-0000-0000-000000000000}"/>
          </ac:spMkLst>
        </pc:spChg>
        <pc:grpChg chg="mod">
          <ac:chgData name="Megan Wilson" userId="4833c330-bb21-4a51-b524-eef8b134b0b1" providerId="ADAL" clId="{17E34592-B103-4D32-8966-D1DE2E1B8692}" dt="2025-11-24T18:44:33.427" v="6" actId="1076"/>
          <ac:grpSpMkLst>
            <pc:docMk/>
            <pc:sldMk cId="0" sldId="256"/>
            <ac:grpSpMk id="5" creationId="{00000000-0000-0000-0000-000000000000}"/>
          </ac:grpSpMkLst>
        </pc:grpChg>
      </pc:sldChg>
      <pc:sldChg chg="modSp mod">
        <pc:chgData name="Megan Wilson" userId="4833c330-bb21-4a51-b524-eef8b134b0b1" providerId="ADAL" clId="{17E34592-B103-4D32-8966-D1DE2E1B8692}" dt="2025-11-24T18:44:50.089" v="10" actId="255"/>
        <pc:sldMkLst>
          <pc:docMk/>
          <pc:sldMk cId="0" sldId="257"/>
        </pc:sldMkLst>
        <pc:spChg chg="mod">
          <ac:chgData name="Megan Wilson" userId="4833c330-bb21-4a51-b524-eef8b134b0b1" providerId="ADAL" clId="{17E34592-B103-4D32-8966-D1DE2E1B8692}" dt="2025-11-24T18:44:50.089" v="10" actId="255"/>
          <ac:spMkLst>
            <pc:docMk/>
            <pc:sldMk cId="0" sldId="257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44:45.349" v="9" actId="1035"/>
          <ac:spMkLst>
            <pc:docMk/>
            <pc:sldMk cId="0" sldId="257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45:04.685" v="13" actId="255"/>
        <pc:sldMkLst>
          <pc:docMk/>
          <pc:sldMk cId="0" sldId="258"/>
        </pc:sldMkLst>
        <pc:spChg chg="mod">
          <ac:chgData name="Megan Wilson" userId="4833c330-bb21-4a51-b524-eef8b134b0b1" providerId="ADAL" clId="{17E34592-B103-4D32-8966-D1DE2E1B8692}" dt="2025-11-24T18:45:04.685" v="13" actId="255"/>
          <ac:spMkLst>
            <pc:docMk/>
            <pc:sldMk cId="0" sldId="258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44:59.827" v="12" actId="1076"/>
          <ac:spMkLst>
            <pc:docMk/>
            <pc:sldMk cId="0" sldId="258"/>
            <ac:spMk id="9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45:24.684" v="17" actId="207"/>
        <pc:sldMkLst>
          <pc:docMk/>
          <pc:sldMk cId="0" sldId="259"/>
        </pc:sldMkLst>
        <pc:spChg chg="mod">
          <ac:chgData name="Megan Wilson" userId="4833c330-bb21-4a51-b524-eef8b134b0b1" providerId="ADAL" clId="{17E34592-B103-4D32-8966-D1DE2E1B8692}" dt="2025-11-24T18:45:10.354" v="14" actId="255"/>
          <ac:spMkLst>
            <pc:docMk/>
            <pc:sldMk cId="0" sldId="259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45:24.684" v="17" actId="207"/>
          <ac:spMkLst>
            <pc:docMk/>
            <pc:sldMk cId="0" sldId="259"/>
            <ac:spMk id="7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45:18.598" v="16" actId="1076"/>
          <ac:spMkLst>
            <pc:docMk/>
            <pc:sldMk cId="0" sldId="259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45:42.399" v="21" actId="207"/>
        <pc:sldMkLst>
          <pc:docMk/>
          <pc:sldMk cId="0" sldId="260"/>
        </pc:sldMkLst>
        <pc:spChg chg="mod">
          <ac:chgData name="Megan Wilson" userId="4833c330-bb21-4a51-b524-eef8b134b0b1" providerId="ADAL" clId="{17E34592-B103-4D32-8966-D1DE2E1B8692}" dt="2025-11-24T18:45:30.378" v="18" actId="255"/>
          <ac:spMkLst>
            <pc:docMk/>
            <pc:sldMk cId="0" sldId="260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45:37.883" v="20" actId="1076"/>
          <ac:spMkLst>
            <pc:docMk/>
            <pc:sldMk cId="0" sldId="260"/>
            <ac:spMk id="8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45:42.399" v="21" actId="207"/>
          <ac:spMkLst>
            <pc:docMk/>
            <pc:sldMk cId="0" sldId="260"/>
            <ac:spMk id="11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45:51.383" v="23" actId="255"/>
        <pc:sldMkLst>
          <pc:docMk/>
          <pc:sldMk cId="0" sldId="261"/>
        </pc:sldMkLst>
        <pc:spChg chg="mod">
          <ac:chgData name="Megan Wilson" userId="4833c330-bb21-4a51-b524-eef8b134b0b1" providerId="ADAL" clId="{17E34592-B103-4D32-8966-D1DE2E1B8692}" dt="2025-11-24T18:45:51.383" v="23" actId="255"/>
          <ac:spMkLst>
            <pc:docMk/>
            <pc:sldMk cId="0" sldId="261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45:46.529" v="22" actId="207"/>
          <ac:spMkLst>
            <pc:docMk/>
            <pc:sldMk cId="0" sldId="261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46:10.249" v="27" actId="1036"/>
        <pc:sldMkLst>
          <pc:docMk/>
          <pc:sldMk cId="0" sldId="262"/>
        </pc:sldMkLst>
        <pc:spChg chg="mod">
          <ac:chgData name="Megan Wilson" userId="4833c330-bb21-4a51-b524-eef8b134b0b1" providerId="ADAL" clId="{17E34592-B103-4D32-8966-D1DE2E1B8692}" dt="2025-11-24T18:46:10.249" v="27" actId="1036"/>
          <ac:spMkLst>
            <pc:docMk/>
            <pc:sldMk cId="0" sldId="262"/>
            <ac:spMk id="8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45:57.709" v="24" actId="207"/>
          <ac:spMkLst>
            <pc:docMk/>
            <pc:sldMk cId="0" sldId="262"/>
            <ac:spMk id="9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17E34592-B103-4D32-8966-D1DE2E1B8692}" dt="2025-11-24T18:46:48.439" v="36" actId="1076"/>
        <pc:sldMkLst>
          <pc:docMk/>
          <pc:sldMk cId="0" sldId="263"/>
        </pc:sldMkLst>
        <pc:spChg chg="mod">
          <ac:chgData name="Megan Wilson" userId="4833c330-bb21-4a51-b524-eef8b134b0b1" providerId="ADAL" clId="{17E34592-B103-4D32-8966-D1DE2E1B8692}" dt="2025-11-24T18:46:20.713" v="30" actId="1036"/>
          <ac:spMkLst>
            <pc:docMk/>
            <pc:sldMk cId="0" sldId="263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46:24.619" v="31" actId="207"/>
          <ac:spMkLst>
            <pc:docMk/>
            <pc:sldMk cId="0" sldId="263"/>
            <ac:spMk id="7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4T18:46:48.439" v="36" actId="1076"/>
          <ac:picMkLst>
            <pc:docMk/>
            <pc:sldMk cId="0" sldId="263"/>
            <ac:picMk id="9" creationId="{AFE26970-3ACA-A5E6-22E9-778DA64802CB}"/>
          </ac:picMkLst>
        </pc:picChg>
      </pc:sldChg>
      <pc:sldChg chg="addSp delSp modSp mod modAnim">
        <pc:chgData name="Megan Wilson" userId="4833c330-bb21-4a51-b524-eef8b134b0b1" providerId="ADAL" clId="{17E34592-B103-4D32-8966-D1DE2E1B8692}" dt="2025-11-24T18:47:21.468" v="42" actId="1076"/>
        <pc:sldMkLst>
          <pc:docMk/>
          <pc:sldMk cId="0" sldId="264"/>
        </pc:sldMkLst>
        <pc:spChg chg="mod">
          <ac:chgData name="Megan Wilson" userId="4833c330-bb21-4a51-b524-eef8b134b0b1" providerId="ADAL" clId="{17E34592-B103-4D32-8966-D1DE2E1B8692}" dt="2025-11-24T18:46:53.249" v="37" actId="255"/>
          <ac:spMkLst>
            <pc:docMk/>
            <pc:sldMk cId="0" sldId="264"/>
            <ac:spMk id="5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4T18:47:21.468" v="42" actId="1076"/>
          <ac:picMkLst>
            <pc:docMk/>
            <pc:sldMk cId="0" sldId="264"/>
            <ac:picMk id="9" creationId="{7844EAD4-4C14-C2D6-5CDC-A65C1ED3F79B}"/>
          </ac:picMkLst>
        </pc:picChg>
      </pc:sldChg>
      <pc:sldChg chg="addSp delSp modSp mod modAnim">
        <pc:chgData name="Megan Wilson" userId="4833c330-bb21-4a51-b524-eef8b134b0b1" providerId="ADAL" clId="{17E34592-B103-4D32-8966-D1DE2E1B8692}" dt="2025-11-24T18:47:56.968" v="49" actId="1076"/>
        <pc:sldMkLst>
          <pc:docMk/>
          <pc:sldMk cId="0" sldId="265"/>
        </pc:sldMkLst>
        <pc:spChg chg="mod">
          <ac:chgData name="Megan Wilson" userId="4833c330-bb21-4a51-b524-eef8b134b0b1" providerId="ADAL" clId="{17E34592-B103-4D32-8966-D1DE2E1B8692}" dt="2025-11-24T18:47:29.506" v="44" actId="1036"/>
          <ac:spMkLst>
            <pc:docMk/>
            <pc:sldMk cId="0" sldId="265"/>
            <ac:spMk id="5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4T18:47:56.968" v="49" actId="1076"/>
          <ac:picMkLst>
            <pc:docMk/>
            <pc:sldMk cId="0" sldId="265"/>
            <ac:picMk id="9" creationId="{5CD84BBA-CE28-F6D8-5C45-F92A90345E8F}"/>
          </ac:picMkLst>
        </pc:picChg>
      </pc:sldChg>
      <pc:sldChg chg="addSp delSp modSp mod modAnim">
        <pc:chgData name="Megan Wilson" userId="4833c330-bb21-4a51-b524-eef8b134b0b1" providerId="ADAL" clId="{17E34592-B103-4D32-8966-D1DE2E1B8692}" dt="2025-11-24T18:48:35.981" v="56" actId="1035"/>
        <pc:sldMkLst>
          <pc:docMk/>
          <pc:sldMk cId="0" sldId="266"/>
        </pc:sldMkLst>
        <pc:spChg chg="mod">
          <ac:chgData name="Megan Wilson" userId="4833c330-bb21-4a51-b524-eef8b134b0b1" providerId="ADAL" clId="{17E34592-B103-4D32-8966-D1DE2E1B8692}" dt="2025-11-24T18:48:34.039" v="55" actId="1036"/>
          <ac:spMkLst>
            <pc:docMk/>
            <pc:sldMk cId="0" sldId="266"/>
            <ac:spMk id="5" creationId="{00000000-0000-0000-0000-000000000000}"/>
          </ac:spMkLst>
        </pc:spChg>
        <pc:grpChg chg="mod">
          <ac:chgData name="Megan Wilson" userId="4833c330-bb21-4a51-b524-eef8b134b0b1" providerId="ADAL" clId="{17E34592-B103-4D32-8966-D1DE2E1B8692}" dt="2025-11-24T18:48:35.981" v="56" actId="1035"/>
          <ac:grpSpMkLst>
            <pc:docMk/>
            <pc:sldMk cId="0" sldId="266"/>
            <ac:grpSpMk id="2" creationId="{00000000-0000-0000-0000-000000000000}"/>
          </ac:grpSpMkLst>
        </pc:grpChg>
        <pc:picChg chg="add mod">
          <ac:chgData name="Megan Wilson" userId="4833c330-bb21-4a51-b524-eef8b134b0b1" providerId="ADAL" clId="{17E34592-B103-4D32-8966-D1DE2E1B8692}" dt="2025-11-24T18:48:26.192" v="53" actId="14100"/>
          <ac:picMkLst>
            <pc:docMk/>
            <pc:sldMk cId="0" sldId="266"/>
            <ac:picMk id="9" creationId="{1DBC431B-9DE1-EBCD-DA09-09C99FDDAE1F}"/>
          </ac:picMkLst>
        </pc:picChg>
      </pc:sldChg>
      <pc:sldChg chg="modSp mod">
        <pc:chgData name="Megan Wilson" userId="4833c330-bb21-4a51-b524-eef8b134b0b1" providerId="ADAL" clId="{17E34592-B103-4D32-8966-D1DE2E1B8692}" dt="2025-11-24T18:49:20.072" v="65" actId="1076"/>
        <pc:sldMkLst>
          <pc:docMk/>
          <pc:sldMk cId="0" sldId="267"/>
        </pc:sldMkLst>
        <pc:spChg chg="mod">
          <ac:chgData name="Megan Wilson" userId="4833c330-bb21-4a51-b524-eef8b134b0b1" providerId="ADAL" clId="{17E34592-B103-4D32-8966-D1DE2E1B8692}" dt="2025-11-24T18:48:46.632" v="59" actId="1076"/>
          <ac:spMkLst>
            <pc:docMk/>
            <pc:sldMk cId="0" sldId="267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48:49.840" v="60" actId="255"/>
          <ac:spMkLst>
            <pc:docMk/>
            <pc:sldMk cId="0" sldId="267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48:53.414" v="61" actId="255"/>
          <ac:spMkLst>
            <pc:docMk/>
            <pc:sldMk cId="0" sldId="267"/>
            <ac:spMk id="7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49:05.692" v="63" actId="255"/>
          <ac:spMkLst>
            <pc:docMk/>
            <pc:sldMk cId="0" sldId="267"/>
            <ac:spMk id="8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49:20.072" v="65" actId="1076"/>
          <ac:spMkLst>
            <pc:docMk/>
            <pc:sldMk cId="0" sldId="267"/>
            <ac:spMk id="9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49:15.981" v="64" actId="255"/>
          <ac:spMkLst>
            <pc:docMk/>
            <pc:sldMk cId="0" sldId="267"/>
            <ac:spMk id="10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49:32.376" v="68" actId="207"/>
        <pc:sldMkLst>
          <pc:docMk/>
          <pc:sldMk cId="0" sldId="268"/>
        </pc:sldMkLst>
        <pc:spChg chg="mod">
          <ac:chgData name="Megan Wilson" userId="4833c330-bb21-4a51-b524-eef8b134b0b1" providerId="ADAL" clId="{17E34592-B103-4D32-8966-D1DE2E1B8692}" dt="2025-11-24T18:49:28.362" v="67" actId="1076"/>
          <ac:spMkLst>
            <pc:docMk/>
            <pc:sldMk cId="0" sldId="268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49:32.376" v="68" actId="207"/>
          <ac:spMkLst>
            <pc:docMk/>
            <pc:sldMk cId="0" sldId="268"/>
            <ac:spMk id="8" creationId="{00000000-0000-0000-0000-000000000000}"/>
          </ac:spMkLst>
        </pc:spChg>
      </pc:sldChg>
      <pc:sldChg chg="addSp modSp mod">
        <pc:chgData name="Megan Wilson" userId="4833c330-bb21-4a51-b524-eef8b134b0b1" providerId="ADAL" clId="{17E34592-B103-4D32-8966-D1DE2E1B8692}" dt="2025-11-24T18:50:11.228" v="79" actId="255"/>
        <pc:sldMkLst>
          <pc:docMk/>
          <pc:sldMk cId="0" sldId="269"/>
        </pc:sldMkLst>
        <pc:spChg chg="mod">
          <ac:chgData name="Megan Wilson" userId="4833c330-bb21-4a51-b524-eef8b134b0b1" providerId="ADAL" clId="{17E34592-B103-4D32-8966-D1DE2E1B8692}" dt="2025-11-24T18:50:11.228" v="79" actId="255"/>
          <ac:spMkLst>
            <pc:docMk/>
            <pc:sldMk cId="0" sldId="269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50:07.304" v="78" actId="255"/>
          <ac:spMkLst>
            <pc:docMk/>
            <pc:sldMk cId="0" sldId="269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49:37.141" v="69" actId="207"/>
          <ac:spMkLst>
            <pc:docMk/>
            <pc:sldMk cId="0" sldId="269"/>
            <ac:spMk id="7" creationId="{00000000-0000-0000-0000-000000000000}"/>
          </ac:spMkLst>
        </pc:spChg>
        <pc:spChg chg="add mod">
          <ac:chgData name="Megan Wilson" userId="4833c330-bb21-4a51-b524-eef8b134b0b1" providerId="ADAL" clId="{17E34592-B103-4D32-8966-D1DE2E1B8692}" dt="2025-11-24T18:50:00.419" v="77" actId="1035"/>
          <ac:spMkLst>
            <pc:docMk/>
            <pc:sldMk cId="0" sldId="269"/>
            <ac:spMk id="9" creationId="{140259AD-B93D-8E32-B58F-6BF6356AB970}"/>
          </ac:spMkLst>
        </pc:spChg>
        <pc:picChg chg="add mod">
          <ac:chgData name="Megan Wilson" userId="4833c330-bb21-4a51-b524-eef8b134b0b1" providerId="ADAL" clId="{17E34592-B103-4D32-8966-D1DE2E1B8692}" dt="2025-11-24T18:49:53.144" v="72" actId="1076"/>
          <ac:picMkLst>
            <pc:docMk/>
            <pc:sldMk cId="0" sldId="269"/>
            <ac:picMk id="8" creationId="{5BD7639A-EE42-09CB-3CF2-970A32398C36}"/>
          </ac:picMkLst>
        </pc:picChg>
      </pc:sldChg>
      <pc:sldChg chg="modSp mod">
        <pc:chgData name="Megan Wilson" userId="4833c330-bb21-4a51-b524-eef8b134b0b1" providerId="ADAL" clId="{17E34592-B103-4D32-8966-D1DE2E1B8692}" dt="2025-11-24T18:50:19.226" v="81" actId="1076"/>
        <pc:sldMkLst>
          <pc:docMk/>
          <pc:sldMk cId="0" sldId="270"/>
        </pc:sldMkLst>
        <pc:spChg chg="mod">
          <ac:chgData name="Megan Wilson" userId="4833c330-bb21-4a51-b524-eef8b134b0b1" providerId="ADAL" clId="{17E34592-B103-4D32-8966-D1DE2E1B8692}" dt="2025-11-24T18:50:19.226" v="81" actId="1076"/>
          <ac:spMkLst>
            <pc:docMk/>
            <pc:sldMk cId="0" sldId="270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48:47.360" v="104" actId="20577"/>
        <pc:sldMkLst>
          <pc:docMk/>
          <pc:sldMk cId="0" sldId="271"/>
        </pc:sldMkLst>
        <pc:spChg chg="mod">
          <ac:chgData name="Megan Wilson" userId="4833c330-bb21-4a51-b524-eef8b134b0b1" providerId="ADAL" clId="{17E34592-B103-4D32-8966-D1DE2E1B8692}" dt="2025-11-24T18:50:27.620" v="83" actId="1076"/>
          <ac:spMkLst>
            <pc:docMk/>
            <pc:sldMk cId="0" sldId="271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48:47.360" v="104" actId="20577"/>
          <ac:spMkLst>
            <pc:docMk/>
            <pc:sldMk cId="0" sldId="271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50:41.246" v="87" actId="255"/>
        <pc:sldMkLst>
          <pc:docMk/>
          <pc:sldMk cId="0" sldId="273"/>
        </pc:sldMkLst>
        <pc:spChg chg="mod">
          <ac:chgData name="Megan Wilson" userId="4833c330-bb21-4a51-b524-eef8b134b0b1" providerId="ADAL" clId="{17E34592-B103-4D32-8966-D1DE2E1B8692}" dt="2025-11-24T18:50:41.246" v="87" actId="255"/>
          <ac:spMkLst>
            <pc:docMk/>
            <pc:sldMk cId="0" sldId="273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48:53.134" v="129" actId="20577"/>
        <pc:sldMkLst>
          <pc:docMk/>
          <pc:sldMk cId="0" sldId="274"/>
        </pc:sldMkLst>
        <pc:spChg chg="mod">
          <ac:chgData name="Megan Wilson" userId="4833c330-bb21-4a51-b524-eef8b134b0b1" providerId="ADAL" clId="{17E34592-B103-4D32-8966-D1DE2E1B8692}" dt="2025-11-24T18:50:47.905" v="88" actId="255"/>
          <ac:spMkLst>
            <pc:docMk/>
            <pc:sldMk cId="0" sldId="274"/>
            <ac:spMk id="2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50:52.961" v="91" actId="207"/>
          <ac:spMkLst>
            <pc:docMk/>
            <pc:sldMk cId="0" sldId="274"/>
            <ac:spMk id="3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51:12.056" v="99" actId="207"/>
          <ac:spMkLst>
            <pc:docMk/>
            <pc:sldMk cId="0" sldId="274"/>
            <ac:spMk id="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48:53.134" v="129" actId="20577"/>
          <ac:spMkLst>
            <pc:docMk/>
            <pc:sldMk cId="0" sldId="274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50:57.672" v="93" actId="207"/>
          <ac:spMkLst>
            <pc:docMk/>
            <pc:sldMk cId="0" sldId="274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51:02.998" v="95" actId="207"/>
          <ac:spMkLst>
            <pc:docMk/>
            <pc:sldMk cId="0" sldId="274"/>
            <ac:spMk id="7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51:07.491" v="97" actId="207"/>
          <ac:spMkLst>
            <pc:docMk/>
            <pc:sldMk cId="0" sldId="274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51:22.557" v="103" actId="255"/>
        <pc:sldMkLst>
          <pc:docMk/>
          <pc:sldMk cId="0" sldId="275"/>
        </pc:sldMkLst>
        <pc:spChg chg="mod">
          <ac:chgData name="Megan Wilson" userId="4833c330-bb21-4a51-b524-eef8b134b0b1" providerId="ADAL" clId="{17E34592-B103-4D32-8966-D1DE2E1B8692}" dt="2025-11-24T18:51:22.557" v="103" actId="255"/>
          <ac:spMkLst>
            <pc:docMk/>
            <pc:sldMk cId="0" sldId="275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m1BXGBPwMg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rTJNLSmNIw?start=1&amp;feature=oembed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.gov/general/topic/hiring/workersunder18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dol.gov/agencies/whd/state/child-labor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connectforfreedom.org/wp-content/uploads/2025/07/CFF-Labor-Trafficking-Word-Search.pdf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advocacy.org/traffickingsigns.html" TargetMode="External"/><Relationship Id="rId7" Type="http://schemas.openxmlformats.org/officeDocument/2006/relationships/hyperlink" Target="https://www.youtube.com/watch?v=GrTJNLSmNIw&amp;t=2s" TargetMode="External"/><Relationship Id="rId2" Type="http://schemas.openxmlformats.org/officeDocument/2006/relationships/hyperlink" Target="https://www.youtube.com/watch?v=3jKG_cbBA3Q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3m1BXGBPwMg&amp;t=3s" TargetMode="External"/><Relationship Id="rId5" Type="http://schemas.openxmlformats.org/officeDocument/2006/relationships/hyperlink" Target="https://www.youtube.com/watch?v=4umJqEip1Gw&amp;t=1s" TargetMode="External"/><Relationship Id="rId4" Type="http://schemas.openxmlformats.org/officeDocument/2006/relationships/hyperlink" Target="https://connectforfreedom.org/wp-content/uploads/2025/07/CFF-Labor-Trafficking-Word-Search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olarisproject.org/wp-content/uploads/2020/07/Polaris-Analysis-of-2021-Data-from-the-National-Human-Trafficking-Hotline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olarisproject.org/wp-content/uploads/2020/07/Polaris-Analysis-of-2021-Data-from-the-National-Human-Trafficking-Hotline.pdf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polarisproject.org/wp-content/uploads/2020/07/Polaris-Analysis-of-2021-Data-from-the-National-Human-Trafficking-Hotline.pdf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polarisproject.org/wp-content/uploads/2020/07/Polaris-Analysis-of-2021-Data-from-the-National-Human-Trafficking-Hotline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jKG_cbBA3Q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jKG_cbBA3Q?feature=oembed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4umJqEip1Gw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13879" y="9315457"/>
            <a:ext cx="1021887" cy="811934"/>
            <a:chOff x="0" y="0"/>
            <a:chExt cx="269139" cy="2138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139" cy="213843"/>
            </a:xfrm>
            <a:custGeom>
              <a:avLst/>
              <a:gdLst/>
              <a:ahLst/>
              <a:cxnLst/>
              <a:rect l="l" t="t" r="r" b="b"/>
              <a:pathLst>
                <a:path w="269139" h="213843">
                  <a:moveTo>
                    <a:pt x="0" y="0"/>
                  </a:moveTo>
                  <a:lnTo>
                    <a:pt x="269139" y="0"/>
                  </a:lnTo>
                  <a:lnTo>
                    <a:pt x="269139" y="213843"/>
                  </a:lnTo>
                  <a:lnTo>
                    <a:pt x="0" y="21384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69139" cy="290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798787"/>
            <a:ext cx="18288000" cy="4598949"/>
            <a:chOff x="0" y="0"/>
            <a:chExt cx="4816593" cy="12112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211246"/>
            </a:xfrm>
            <a:custGeom>
              <a:avLst/>
              <a:gdLst/>
              <a:ahLst/>
              <a:cxnLst/>
              <a:rect l="l" t="t" r="r" b="b"/>
              <a:pathLst>
                <a:path w="4816592" h="1211246">
                  <a:moveTo>
                    <a:pt x="0" y="0"/>
                  </a:moveTo>
                  <a:lnTo>
                    <a:pt x="4816592" y="0"/>
                  </a:lnTo>
                  <a:lnTo>
                    <a:pt x="4816592" y="1211246"/>
                  </a:lnTo>
                  <a:lnTo>
                    <a:pt x="0" y="1211246"/>
                  </a:lnTo>
                  <a:close/>
                </a:path>
              </a:pathLst>
            </a:custGeom>
            <a:solidFill>
              <a:srgbClr val="3B79AF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1287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808846" y="0"/>
            <a:ext cx="11092254" cy="4263958"/>
          </a:xfrm>
          <a:custGeom>
            <a:avLst/>
            <a:gdLst/>
            <a:ahLst/>
            <a:cxnLst/>
            <a:rect l="l" t="t" r="r" b="b"/>
            <a:pathLst>
              <a:path w="11092254" h="4263958">
                <a:moveTo>
                  <a:pt x="0" y="0"/>
                </a:moveTo>
                <a:lnTo>
                  <a:pt x="11092254" y="0"/>
                </a:lnTo>
                <a:lnTo>
                  <a:pt x="11092254" y="4263958"/>
                </a:lnTo>
                <a:lnTo>
                  <a:pt x="0" y="426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3047913" y="8440427"/>
            <a:ext cx="12192166" cy="1750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5000" b="1" i="0" u="none" strike="noStrike" cap="none" baseline="0" dirty="0">
                <a:solidFill>
                  <a:srgbClr val="FEFEFE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La trata de personas con fines de explotación laboral</a:t>
            </a:r>
            <a:r>
              <a:rPr lang="es-US" sz="5000" b="0" i="0" u="none" strike="noStrike" cap="none" baseline="0" dirty="0">
                <a:solidFill>
                  <a:srgbClr val="FEFEFE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y el sistema legal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16941" y="4674743"/>
            <a:ext cx="12854111" cy="690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s-US" sz="4200" b="1" i="0" u="none" strike="noStrike" cap="none" baseline="0" dirty="0">
                <a:solidFill>
                  <a:srgbClr val="159E9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Compromiso en la escuela secundaria: 8.º grado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3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6124" y="-54455"/>
            <a:ext cx="17933276" cy="778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Video “La historia de Sergio, parte 3” de la Oficina para Víctimas del Delito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163800" y="9488877"/>
            <a:ext cx="2495784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Duración: 2:30 minutos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99411" y="9757481"/>
            <a:ext cx="6289179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</a:rPr>
              <a:t>https://www.youtube.com/watch?v=3m1BXGBPwMg&amp;t=2s</a:t>
            </a:r>
          </a:p>
        </p:txBody>
      </p:sp>
      <p:pic>
        <p:nvPicPr>
          <p:cNvPr id="9" name="Online Media 8" title="Sergio’s Story: Part 3 - Sergio’s Coach Offers to Help">
            <a:hlinkClick r:id="" action="ppaction://media"/>
            <a:extLst>
              <a:ext uri="{FF2B5EF4-FFF2-40B4-BE49-F238E27FC236}">
                <a16:creationId xmlns:a16="http://schemas.microsoft.com/office/drawing/2014/main" id="{5CD84BBA-CE28-F6D8-5C45-F92A90345E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66900" y="1101956"/>
            <a:ext cx="14554200" cy="82170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810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3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167640" y="-66124"/>
            <a:ext cx="18455636" cy="790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Video “La historia de Sergio, parte 4” de la Oficina para Víctimas del Delito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011400" y="9488877"/>
            <a:ext cx="2648184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Duración: 1:25 minutos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76467" y="9757481"/>
            <a:ext cx="5535067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</a:rPr>
              <a:t>https://www.youtube.com/watch?v=GrTJNLSmNIw</a:t>
            </a:r>
          </a:p>
        </p:txBody>
      </p:sp>
      <p:pic>
        <p:nvPicPr>
          <p:cNvPr id="9" name="Online Media 8" title="Sergio’s Story: Part 4 - Sergio Meets With His Victim Advocate">
            <a:hlinkClick r:id="" action="ppaction://media"/>
            <a:extLst>
              <a:ext uri="{FF2B5EF4-FFF2-40B4-BE49-F238E27FC236}">
                <a16:creationId xmlns:a16="http://schemas.microsoft.com/office/drawing/2014/main" id="{1DBC431B-9DE1-EBCD-DA09-09C99FDDAE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57400" y="1333500"/>
            <a:ext cx="14249400" cy="80449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3759"/>
            <a:ext cx="18288000" cy="1066260"/>
            <a:chOff x="0" y="0"/>
            <a:chExt cx="4816593" cy="256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6180"/>
            </a:xfrm>
            <a:custGeom>
              <a:avLst/>
              <a:gdLst/>
              <a:ahLst/>
              <a:cxnLst/>
              <a:rect l="l" t="t" r="r" b="b"/>
              <a:pathLst>
                <a:path w="4816592" h="256180">
                  <a:moveTo>
                    <a:pt x="0" y="0"/>
                  </a:moveTo>
                  <a:lnTo>
                    <a:pt x="4816592" y="0"/>
                  </a:lnTo>
                  <a:lnTo>
                    <a:pt x="4816592" y="256180"/>
                  </a:lnTo>
                  <a:lnTo>
                    <a:pt x="0" y="25618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sz="20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3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 sz="20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15244" y="-137964"/>
            <a:ext cx="18303244" cy="760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0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Preguntas para el debate sobre el “La historia de Sergio” de la Oficina para las Víctimas del Delito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3482" y="1312004"/>
            <a:ext cx="16441037" cy="163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La clase se dividirá en 2 grupos y el docente designará un número a cada grupo. Cada grupo responderá a las preguntas correspondientes a su número y luego presentará las respuestas al resto de la clase.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65635" y="3565413"/>
            <a:ext cx="5872790" cy="56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Preguntas del grupo 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20500" y="3565413"/>
            <a:ext cx="5872790" cy="56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Preguntas del grupo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010150"/>
            <a:ext cx="7146660" cy="455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¿Cuál creen que fue la señal de alarma más clara de que Sergio fue víctima de la trata de personas con fines de explotación laboral?</a:t>
            </a:r>
          </a:p>
          <a:p>
            <a:pPr algn="ctr">
              <a:lnSpc>
                <a:spcPts val="448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48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¿Creen que esto ocurre o podría ocurrir en su vecindario? ¿Por qué sí o por qué no?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54490" y="5010150"/>
            <a:ext cx="7404809" cy="3395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¿Cómo creen que se sentía Sergio durante este proceso? Den ejemplos de por qué.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479"/>
              </a:lnSpc>
              <a:spcBef>
                <a:spcPct val="0"/>
              </a:spcBef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¿Qué harían si ustedes o un amigo se encontraran en una situación similar?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A79FACC-0EA5-BB50-1CF5-F9A2F2407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10" y="2781300"/>
            <a:ext cx="7071973" cy="473090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47476" y="-102903"/>
            <a:ext cx="13193043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Leyes sobre trabajo infantil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10996" y="2447983"/>
            <a:ext cx="7757107" cy="595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En Estados Unidos existen leyes laborales especiales para los menores de 18 años.</a:t>
            </a:r>
          </a:p>
          <a:p>
            <a:pPr algn="ctr">
              <a:lnSpc>
                <a:spcPts val="3919"/>
              </a:lnSpc>
            </a:pPr>
            <a:endParaRPr lang="en-US" sz="2799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Las leyes sobre trabajo infantil están diseñadas para proteger las oportunidades educativas de los jóvenes, así como para prohibir el empleo en trabajos que podrían afectar negativamente su salud y seguridad.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Existen restricciones sobre el número de horas que pueden trabajar, la cantidad de dinero que se les debe pagar y su derecho a dejar de trabajar cuando quieran.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01866" y="9634913"/>
            <a:ext cx="6284268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dol.gov/general/topic/hiring/workersunder18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https://www.dol.gov/general/topic/hiring/workersunder18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F3C0AAF-7BBB-1F1C-188A-E58A2ADC6DDB}"/>
              </a:ext>
            </a:extLst>
          </p:cNvPr>
          <p:cNvSpPr txBox="1"/>
          <p:nvPr/>
        </p:nvSpPr>
        <p:spPr>
          <a:xfrm>
            <a:off x="4188042" y="4655820"/>
            <a:ext cx="422414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2800" b="0" i="0" u="none" strike="noStrike" cap="none" baseline="0" dirty="0">
                <a:solidFill>
                  <a:srgbClr val="DBC77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Times New Roman"/>
                <a:ea typeface="Times New Roman"/>
                <a:cs typeface="Times New Roman"/>
              </a:rPr>
              <a:t>LEYES SOBRE TRABAJO INFANTIL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78537" y="-76942"/>
            <a:ext cx="15130921" cy="801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Consulta las leyes sobre el trabajo infantil de tu estado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44542" y="1328704"/>
            <a:ext cx="11998915" cy="163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Visita el sitio web del Departamento de Trabajo de los Estados Unidos que se indica a continuación y consulta las diversas restricciones de tu estado para cada grupo de edad.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84268" y="9632691"/>
            <a:ext cx="5719465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2" tooltip="https://www.dol.gov/agencies/whd/state/child-labor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https://www.dol.gov/agencies/whd/state/child-labor</a:t>
            </a: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5BD7639A-EE42-09CB-3CF2-970A32398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619500"/>
            <a:ext cx="7071973" cy="473090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40259AD-B93D-8E32-B58F-6BF6356AB970}"/>
              </a:ext>
            </a:extLst>
          </p:cNvPr>
          <p:cNvSpPr txBox="1"/>
          <p:nvPr/>
        </p:nvSpPr>
        <p:spPr>
          <a:xfrm>
            <a:off x="8348859" y="5524500"/>
            <a:ext cx="422414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2800" b="0" i="0" u="none" strike="noStrike" cap="none" baseline="0" dirty="0">
                <a:solidFill>
                  <a:srgbClr val="DBC77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Times New Roman"/>
                <a:ea typeface="Times New Roman"/>
                <a:cs typeface="Times New Roman"/>
              </a:rPr>
              <a:t>LEYES SOBRE TRABAJO INFANTIL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EFE0E5B5-3248-DB57-5D4B-604FAA6420D9}"/>
              </a:ext>
            </a:extLst>
          </p:cNvPr>
          <p:cNvSpPr txBox="1"/>
          <p:nvPr/>
        </p:nvSpPr>
        <p:spPr>
          <a:xfrm>
            <a:off x="2714034" y="9278257"/>
            <a:ext cx="12859928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36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JUGUEMOS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846" y="1907954"/>
            <a:ext cx="9130865" cy="73503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12700" y="0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Actividad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0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Actividad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16919" y="3771900"/>
            <a:ext cx="10254157" cy="2570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0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Recomendamos jugar a </a:t>
            </a:r>
          </a:p>
          <a:p>
            <a:pPr algn="ctr">
              <a:lnSpc>
                <a:spcPts val="7000"/>
              </a:lnSpc>
            </a:pPr>
            <a:r>
              <a:rPr lang="es-US" sz="30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2" tooltip="https://connectforfreedom.org/wp-content/uploads/2025/07/CFF-Labor-Trafficking-Word-Search.pdf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Búsqueda de palabras sobre la trata de personas con fines de explotación laboral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66943" y="1436202"/>
            <a:ext cx="6154114" cy="7414595"/>
          </a:xfrm>
          <a:custGeom>
            <a:avLst/>
            <a:gdLst/>
            <a:ahLst/>
            <a:cxnLst/>
            <a:rect l="l" t="t" r="r" b="b"/>
            <a:pathLst>
              <a:path w="6154114" h="7414595">
                <a:moveTo>
                  <a:pt x="0" y="0"/>
                </a:moveTo>
                <a:lnTo>
                  <a:pt x="6154114" y="0"/>
                </a:lnTo>
                <a:lnTo>
                  <a:pt x="6154114" y="7414596"/>
                </a:lnTo>
                <a:lnTo>
                  <a:pt x="0" y="7414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C3F3D01-7189-7279-2AC4-22A4FD386492}"/>
              </a:ext>
            </a:extLst>
          </p:cNvPr>
          <p:cNvSpPr txBox="1"/>
          <p:nvPr/>
        </p:nvSpPr>
        <p:spPr>
          <a:xfrm>
            <a:off x="2667000" y="9105900"/>
            <a:ext cx="12268200" cy="822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54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FIN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81EA430C-70F6-061D-B073-5B3980634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95" y="854249"/>
            <a:ext cx="7279255" cy="943742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30480" y="-109452"/>
            <a:ext cx="18547079" cy="790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Folleto de la lección del Departamento de Trabajo de los Estados Unidos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DA76AD5-119E-B878-8277-6F7BA2A8C9C2}"/>
              </a:ext>
            </a:extLst>
          </p:cNvPr>
          <p:cNvSpPr txBox="1"/>
          <p:nvPr/>
        </p:nvSpPr>
        <p:spPr>
          <a:xfrm>
            <a:off x="6819898" y="1101664"/>
            <a:ext cx="3962400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20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¿QUÉ PUEDES</a:t>
            </a:r>
          </a:p>
          <a:p>
            <a:pPr algn="ctr"/>
            <a:r>
              <a:rPr lang="es-US" sz="7200" b="1" i="0" u="none" strike="noStrike" cap="none" baseline="0" dirty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HACER</a:t>
            </a:r>
          </a:p>
          <a:p>
            <a:pPr algn="ctr"/>
            <a:r>
              <a:rPr lang="es-US" sz="16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PARA AYUDAR A COMBATIR</a:t>
            </a:r>
          </a:p>
          <a:p>
            <a:pPr algn="ctr"/>
            <a:r>
              <a:rPr lang="es-US" sz="16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 EL TRABAJO INFANTIL Y EL TRABAJO FORZOSO?</a:t>
            </a:r>
            <a:endParaRPr lang="en-US" sz="200" b="1" dirty="0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171F5A5-56DF-23BB-E2EE-56D956CF22FB}"/>
              </a:ext>
            </a:extLst>
          </p:cNvPr>
          <p:cNvSpPr txBox="1"/>
          <p:nvPr/>
        </p:nvSpPr>
        <p:spPr>
          <a:xfrm>
            <a:off x="7924798" y="4957408"/>
            <a:ext cx="24384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600" b="1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HACER PREGUNTAS</a:t>
            </a:r>
          </a:p>
          <a:p>
            <a:pPr algn="ctr"/>
            <a:endParaRPr lang="en-US" sz="1600" b="1">
              <a:solidFill>
                <a:srgbClr val="F0D304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600" b="1">
              <a:solidFill>
                <a:srgbClr val="F0D304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US" sz="1600" b="1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ACTUAR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B7FCCC1-34E1-4207-0628-3FA91300D73B}"/>
              </a:ext>
            </a:extLst>
          </p:cNvPr>
          <p:cNvSpPr txBox="1"/>
          <p:nvPr/>
        </p:nvSpPr>
        <p:spPr>
          <a:xfrm>
            <a:off x="7505698" y="7652981"/>
            <a:ext cx="32766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b="1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EXIGIR CAMBIOS</a:t>
            </a:r>
          </a:p>
          <a:p>
            <a:pPr algn="ctr"/>
            <a:r>
              <a:rPr lang="es-US" sz="1100" b="1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Abogar por un mundo en el que: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2A72956-1D57-543E-9882-2EB4CBDF8AEB}"/>
              </a:ext>
            </a:extLst>
          </p:cNvPr>
          <p:cNvSpPr txBox="1"/>
          <p:nvPr/>
        </p:nvSpPr>
        <p:spPr>
          <a:xfrm>
            <a:off x="6172200" y="6438900"/>
            <a:ext cx="111290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US" sz="700" b="1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Empodérate con conocimientos</a:t>
            </a:r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</a:t>
            </a:r>
            <a:r>
              <a:rPr lang="es-US" sz="7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sobre este problema. Descarga la aplicación </a:t>
            </a:r>
            <a:r>
              <a:rPr lang="es-US" sz="700" b="1" i="1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Sweat &amp; Toil</a:t>
            </a:r>
            <a:r>
              <a:rPr lang="es-US" sz="7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del Departamento de Trabajo de EE. UU.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A7F0B3E-74DA-5860-5CE6-DDC63AFA5EF7}"/>
              </a:ext>
            </a:extLst>
          </p:cNvPr>
          <p:cNvSpPr txBox="1"/>
          <p:nvPr/>
        </p:nvSpPr>
        <p:spPr>
          <a:xfrm>
            <a:off x="5791200" y="8343900"/>
            <a:ext cx="96050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US" sz="700" b="1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Los trabajadores de todo el mundo puedan alzar su voz</a:t>
            </a:r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</a:t>
            </a:r>
            <a:r>
              <a:rPr lang="es-US" sz="7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contra el trabajo infantil, el trabajo forzoso y otros abusos</a:t>
            </a:r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.</a:t>
            </a:r>
            <a:endParaRPr lang="en-US" sz="7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85B262B-D690-4A23-DA33-6E6D01DC0F68}"/>
              </a:ext>
            </a:extLst>
          </p:cNvPr>
          <p:cNvSpPr txBox="1"/>
          <p:nvPr/>
        </p:nvSpPr>
        <p:spPr>
          <a:xfrm>
            <a:off x="6019800" y="4762500"/>
            <a:ext cx="1066800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¿</a:t>
            </a:r>
            <a:r>
              <a:rPr lang="es-US" sz="700" b="1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Tienen los trabajadores voz</a:t>
            </a:r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</a:t>
            </a:r>
            <a:r>
              <a:rPr lang="es-US" sz="7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para denunciar los abusos laborales en los lugares donde se fabrican estos productos?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0F12E1C-F5E2-E1AA-4680-3E01434875B6}"/>
              </a:ext>
            </a:extLst>
          </p:cNvPr>
          <p:cNvSpPr txBox="1"/>
          <p:nvPr/>
        </p:nvSpPr>
        <p:spPr>
          <a:xfrm>
            <a:off x="10134600" y="4227275"/>
            <a:ext cx="914400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¿</a:t>
            </a:r>
            <a:r>
              <a:rPr lang="es-US" sz="700" b="1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Qué están haciendo los gobiernos</a:t>
            </a:r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</a:t>
            </a:r>
            <a:r>
              <a:rPr lang="es-US" sz="7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para combatir el trabajo infantil y el trabajo forzoso?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F2793B7-60B0-F307-0C02-330FB14AE260}"/>
              </a:ext>
            </a:extLst>
          </p:cNvPr>
          <p:cNvSpPr txBox="1"/>
          <p:nvPr/>
        </p:nvSpPr>
        <p:spPr>
          <a:xfrm>
            <a:off x="11277600" y="4611159"/>
            <a:ext cx="9144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¿</a:t>
            </a:r>
            <a:r>
              <a:rPr lang="es-US" sz="700" b="1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Podrían algunos de los productos que compro</a:t>
            </a:r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</a:t>
            </a:r>
            <a:r>
              <a:rPr lang="es-US" sz="7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estar fabricados mediante trabajo infantil o trabajo forzoso?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11049E1-D36D-1908-5AF7-AC819F1B32FB}"/>
              </a:ext>
            </a:extLst>
          </p:cNvPr>
          <p:cNvSpPr txBox="1"/>
          <p:nvPr/>
        </p:nvSpPr>
        <p:spPr>
          <a:xfrm>
            <a:off x="7240204" y="4000500"/>
            <a:ext cx="1066801" cy="754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¿</a:t>
            </a:r>
            <a:r>
              <a:rPr lang="es-US" sz="700" b="1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Qué están haciendo las empresas a las que compro </a:t>
            </a:r>
            <a:r>
              <a:rPr lang="es-US" sz="7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para luchar contra el trabajo infantil y el trabajo forzoso en las cadenas de suministro globales?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57F16FA-EFDF-AD79-1EE8-D5D43ED92637}"/>
              </a:ext>
            </a:extLst>
          </p:cNvPr>
          <p:cNvSpPr txBox="1"/>
          <p:nvPr/>
        </p:nvSpPr>
        <p:spPr>
          <a:xfrm>
            <a:off x="8038721" y="6392521"/>
            <a:ext cx="1112902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US" sz="700" b="1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Haz oír tu voz:</a:t>
            </a:r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</a:t>
            </a:r>
            <a:r>
              <a:rPr lang="es-US" sz="7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difunde el mensaje entre tus amigos, familiares y las empresas a las que compras y en las que inviertes</a:t>
            </a:r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.</a:t>
            </a:r>
            <a:endParaRPr lang="en-US" sz="7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1E73F74-1C19-6812-68E3-7E334753A483}"/>
              </a:ext>
            </a:extLst>
          </p:cNvPr>
          <p:cNvSpPr txBox="1"/>
          <p:nvPr/>
        </p:nvSpPr>
        <p:spPr>
          <a:xfrm>
            <a:off x="9905241" y="6572722"/>
            <a:ext cx="10633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US" sz="700" b="1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Muestra tu apoyo</a:t>
            </a:r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</a:t>
            </a:r>
            <a:r>
              <a:rPr lang="es-US" sz="7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 las organizaciones que trabajan para poner fin a estos abusos</a:t>
            </a:r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.</a:t>
            </a:r>
            <a:endParaRPr lang="en-US" sz="7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98667E8-72E4-E719-C83D-D2332B55A53D}"/>
              </a:ext>
            </a:extLst>
          </p:cNvPr>
          <p:cNvSpPr txBox="1"/>
          <p:nvPr/>
        </p:nvSpPr>
        <p:spPr>
          <a:xfrm>
            <a:off x="7467600" y="8343900"/>
            <a:ext cx="795278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US" sz="700" b="1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Las empresas se comprometan seriamente</a:t>
            </a:r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</a:t>
            </a:r>
            <a:r>
              <a:rPr lang="es-US" sz="7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 abordar estas cuestiones.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2D14D5C-CC88-A9EE-B727-32B61537C762}"/>
              </a:ext>
            </a:extLst>
          </p:cNvPr>
          <p:cNvSpPr txBox="1"/>
          <p:nvPr/>
        </p:nvSpPr>
        <p:spPr>
          <a:xfrm>
            <a:off x="9024398" y="8343900"/>
            <a:ext cx="928434" cy="754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US" sz="700" b="1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Tus inversiones tengan un impacto social positivo</a:t>
            </a:r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</a:t>
            </a:r>
            <a:r>
              <a:rPr lang="es-US" sz="7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al promover prácticas laborales responsables en las cadenas de suministro</a:t>
            </a:r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.</a:t>
            </a:r>
            <a:endParaRPr lang="en-US" sz="7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5C1046B-A7C7-4E45-9608-8F319508B20B}"/>
              </a:ext>
            </a:extLst>
          </p:cNvPr>
          <p:cNvSpPr txBox="1"/>
          <p:nvPr/>
        </p:nvSpPr>
        <p:spPr>
          <a:xfrm>
            <a:off x="10444325" y="8343900"/>
            <a:ext cx="1209350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US" sz="700" b="1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Los gobiernos trabajen enérgicamente</a:t>
            </a:r>
            <a:r>
              <a:rPr lang="es-US" sz="7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para adoptar las medidas sugeridas específicas para cada país en el informe del </a:t>
            </a:r>
            <a:r>
              <a:rPr lang="es-US" sz="700" b="0" i="1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Departamento de Trabajo de los Estados Unidos (Department of Labor, DOL) sobre las peores formas de trabajo infantil</a:t>
            </a:r>
            <a:r>
              <a:rPr lang="es-US" sz="700" b="0" i="0" u="none" strike="noStrike" cap="none" baseline="0">
                <a:solidFill>
                  <a:srgbClr val="F0D30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.</a:t>
            </a:r>
            <a:endParaRPr lang="en-US" sz="7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7D66C97-DF93-914D-7EC5-FEF8C96768BF}"/>
              </a:ext>
            </a:extLst>
          </p:cNvPr>
          <p:cNvSpPr txBox="1"/>
          <p:nvPr/>
        </p:nvSpPr>
        <p:spPr>
          <a:xfrm>
            <a:off x="5867400" y="9618321"/>
            <a:ext cx="369842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US" sz="7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Más información: doLgov/EndChildLabor</a:t>
            </a:r>
            <a:endParaRPr lang="en-US" sz="7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S" sz="7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Para ponerte en contacto con nosotros, envía un correo electrónico a GlobalKids@dol.gov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42742" y="456491"/>
            <a:ext cx="10002515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Enlaces a los materiales de la lección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17017" y="1943100"/>
            <a:ext cx="15053965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2" tooltip="https://www.youtube.com/watch?v=3jKG_cbBA3Q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“La historia de Sergio, parte 1” de la Oficina para Víctimas del Delito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70619" y="7126732"/>
            <a:ext cx="15746760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gsadvocacy.org/traffickingsigns.html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Folleto del Departamento de Trabajo de EE. UU. “Trabajo infantil y trabajo forzoso”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03107" y="8422642"/>
            <a:ext cx="14281785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4" tooltip="https://connectforfreedom.org/wp-content/uploads/2025/07/CFF-Labor-Trafficking-Word-Search.pdf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Búsqueda de palabras sobre la trata de personas con fines de explotación laboral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74217" y="3239008"/>
            <a:ext cx="14139565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5" tooltip="https://www.youtube.com/watch?v=4umJqEip1Gw&amp;t=1s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“La historia de Sergio, parte 2” de la Oficina para Víctimas del Delito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98017" y="4534916"/>
            <a:ext cx="14291965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6" tooltip="https://www.youtube.com/watch?v=3m1BXGBPwMg&amp;t=3s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“La historia de Sergio, parte 3” de la Oficina para Víctimas del Delito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74217" y="5830824"/>
            <a:ext cx="14139565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7" tooltip="https://www.youtube.com/watch?v=GrTJNLSmNIw&amp;t=2s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“La historia de Sergio, parte 4” de la Oficina para Víctimas del Delito 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23971"/>
            <a:chOff x="0" y="0"/>
            <a:chExt cx="4816593" cy="296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6025"/>
            </a:xfrm>
            <a:custGeom>
              <a:avLst/>
              <a:gdLst/>
              <a:ahLst/>
              <a:cxnLst/>
              <a:rect l="l" t="t" r="r" b="b"/>
              <a:pathLst>
                <a:path w="4816592" h="296025">
                  <a:moveTo>
                    <a:pt x="0" y="0"/>
                  </a:moveTo>
                  <a:lnTo>
                    <a:pt x="4816592" y="0"/>
                  </a:lnTo>
                  <a:lnTo>
                    <a:pt x="4816592" y="296025"/>
                  </a:lnTo>
                  <a:lnTo>
                    <a:pt x="0" y="29602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3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86000" y="2552700"/>
            <a:ext cx="13919029" cy="2320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Connect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for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Freedom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es una organización 501(c)(3) sin fines de lucro comprometida a proporcionar materiales gratuitos sobre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seguridad en línea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y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concientización sobre la trata de personas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a aquellas partes que estén interesadas dentro del entorno educativo.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1076" y="114300"/>
            <a:ext cx="17573815" cy="790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LA PREVENCIÓN A TRAVÉS DE LA EDUCACIÓN ES LA SOLUCIÓN</a:t>
            </a:r>
          </a:p>
        </p:txBody>
      </p:sp>
      <p:sp>
        <p:nvSpPr>
          <p:cNvPr id="7" name="Freeform 7"/>
          <p:cNvSpPr/>
          <p:nvPr/>
        </p:nvSpPr>
        <p:spPr>
          <a:xfrm>
            <a:off x="5383103" y="7014298"/>
            <a:ext cx="7521793" cy="2633258"/>
          </a:xfrm>
          <a:custGeom>
            <a:avLst/>
            <a:gdLst/>
            <a:ahLst/>
            <a:cxnLst/>
            <a:rect l="l" t="t" r="r" b="b"/>
            <a:pathLst>
              <a:path w="7521793" h="2633258">
                <a:moveTo>
                  <a:pt x="0" y="0"/>
                </a:moveTo>
                <a:lnTo>
                  <a:pt x="7521794" y="0"/>
                </a:lnTo>
                <a:lnTo>
                  <a:pt x="7521794" y="2633257"/>
                </a:lnTo>
                <a:lnTo>
                  <a:pt x="0" y="2633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-137160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Resumen de la lección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36858" y="1416571"/>
            <a:ext cx="12614279" cy="1206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s-US" sz="23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La trata de personas con fines de explotación laboral</a:t>
            </a:r>
            <a:r>
              <a:rPr lang="es-US" sz="2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</a:t>
            </a:r>
            <a:r>
              <a:rPr lang="es-US" sz="2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es el delito de utilizar la fuerza, el fraude o la coacción para inducir a otra persona a trabajar o prestar servicios. Los tipos más comunes incluyen la agricultura, el trabajo doméstico, la gastronomía, los servicios de limpieza y las ferias.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21120" y="2857500"/>
            <a:ext cx="10445759" cy="84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s-US" sz="24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Métodos de control y abuso en situaciones de trata de personas con fines de explotación laboral: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93073" y="3697529"/>
            <a:ext cx="5101855" cy="4076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s-US" sz="2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Abuso económico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s-US" sz="2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Amenazas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s-US" sz="2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Negación de necesidades o deseos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s-US" sz="2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Destrucción de documentos importantes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s-US" sz="2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Jornadas laborales excesivas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s-US" sz="2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Abuso emocional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s-US" sz="2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Fraude/falsa información del trabajo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s-US" sz="2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Aislamiento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s-US" sz="2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Abuso físico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65309" y="7852763"/>
            <a:ext cx="7757107" cy="2031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s-US" sz="23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Lugares de reclutamiento:</a:t>
            </a:r>
          </a:p>
          <a:p>
            <a:pPr algn="ctr">
              <a:lnSpc>
                <a:spcPts val="3220"/>
              </a:lnSpc>
            </a:pPr>
            <a:r>
              <a:rPr lang="es-US" sz="2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Internet (Facebook y sitios web/aplicaciones de citas)</a:t>
            </a:r>
          </a:p>
          <a:p>
            <a:pPr algn="ctr">
              <a:lnSpc>
                <a:spcPts val="3220"/>
              </a:lnSpc>
            </a:pPr>
            <a:r>
              <a:rPr lang="es-US" sz="2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Refugios institucionales</a:t>
            </a:r>
          </a:p>
          <a:p>
            <a:pPr algn="ctr">
              <a:lnSpc>
                <a:spcPts val="3220"/>
              </a:lnSpc>
            </a:pPr>
            <a:r>
              <a:rPr lang="es-US" sz="2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Escuelas</a:t>
            </a:r>
          </a:p>
          <a:p>
            <a:pPr algn="ctr">
              <a:lnSpc>
                <a:spcPts val="3220"/>
              </a:lnSpc>
            </a:pPr>
            <a:r>
              <a:rPr lang="es-US" sz="23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Centros de detención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67360" y="7852763"/>
            <a:ext cx="7757107" cy="162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s-US" sz="23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Métodos de reclutamiento:</a:t>
            </a:r>
          </a:p>
          <a:p>
            <a:pPr algn="ctr">
              <a:lnSpc>
                <a:spcPts val="3220"/>
              </a:lnSpc>
            </a:pPr>
            <a:r>
              <a:rPr lang="es-US" sz="23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Ofertas de trabajo/anuncios</a:t>
            </a:r>
          </a:p>
          <a:p>
            <a:pPr algn="ctr">
              <a:lnSpc>
                <a:spcPts val="3220"/>
              </a:lnSpc>
            </a:pPr>
            <a:r>
              <a:rPr lang="es-US" sz="23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Falsas promesas/fraude</a:t>
            </a:r>
          </a:p>
          <a:p>
            <a:pPr algn="ctr">
              <a:lnSpc>
                <a:spcPts val="3220"/>
              </a:lnSpc>
            </a:pPr>
            <a:r>
              <a:rPr lang="es-US" sz="23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Relacionado con el tráfico ilegal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48337" cy="10287000"/>
            <a:chOff x="0" y="0"/>
            <a:chExt cx="13559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941" cy="2709333"/>
            </a:xfrm>
            <a:custGeom>
              <a:avLst/>
              <a:gdLst/>
              <a:ahLst/>
              <a:cxnLst/>
              <a:rect l="l" t="t" r="r" b="b"/>
              <a:pathLst>
                <a:path w="1355941" h="2709333">
                  <a:moveTo>
                    <a:pt x="0" y="0"/>
                  </a:moveTo>
                  <a:lnTo>
                    <a:pt x="1355941" y="0"/>
                  </a:lnTo>
                  <a:lnTo>
                    <a:pt x="13559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55941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96200" y="1116129"/>
            <a:ext cx="10161541" cy="876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Introducción a la trata de personas con fines de explotación laboral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Definición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Estadísticas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Factores de riesgo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Reclutamiento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Video “La historia de Sergio” de la Oficina para Víctimas del Delito (7 min.)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Preguntas de debate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Leyes sobre trabajo infantil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Folleto del Departamento de Trabajo de EE. UU.: Trabajo infantil y trabajo forzoso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Actividad</a:t>
            </a:r>
          </a:p>
        </p:txBody>
      </p:sp>
      <p:sp>
        <p:nvSpPr>
          <p:cNvPr id="6" name="Freeform 6"/>
          <p:cNvSpPr/>
          <p:nvPr/>
        </p:nvSpPr>
        <p:spPr>
          <a:xfrm>
            <a:off x="175975" y="4168244"/>
            <a:ext cx="4796386" cy="440304"/>
          </a:xfrm>
          <a:custGeom>
            <a:avLst/>
            <a:gdLst/>
            <a:ahLst/>
            <a:cxnLst/>
            <a:rect l="l" t="t" r="r" b="b"/>
            <a:pathLst>
              <a:path w="4796386" h="440303">
                <a:moveTo>
                  <a:pt x="0" y="0"/>
                </a:moveTo>
                <a:lnTo>
                  <a:pt x="4796387" y="0"/>
                </a:lnTo>
                <a:lnTo>
                  <a:pt x="4796387" y="440304"/>
                </a:lnTo>
                <a:lnTo>
                  <a:pt x="0" y="440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5" t="-740116" r="-2130" b="-430404"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7" name="Freeform 7"/>
          <p:cNvSpPr/>
          <p:nvPr/>
        </p:nvSpPr>
        <p:spPr>
          <a:xfrm>
            <a:off x="175975" y="988172"/>
            <a:ext cx="4770108" cy="3180072"/>
          </a:xfrm>
          <a:custGeom>
            <a:avLst/>
            <a:gdLst/>
            <a:ahLst/>
            <a:cxnLst/>
            <a:rect l="l" t="t" r="r" b="b"/>
            <a:pathLst>
              <a:path w="4770108" h="3180072">
                <a:moveTo>
                  <a:pt x="0" y="0"/>
                </a:moveTo>
                <a:lnTo>
                  <a:pt x="4770108" y="0"/>
                </a:lnTo>
                <a:lnTo>
                  <a:pt x="4770108" y="3180072"/>
                </a:lnTo>
                <a:lnTo>
                  <a:pt x="0" y="31800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990600" y="258127"/>
            <a:ext cx="2152211" cy="541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s-US" sz="32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Lección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89014" y="-163239"/>
            <a:ext cx="7775911" cy="842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s-US" sz="35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Resumen de la lección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02254" y="4608548"/>
            <a:ext cx="4770108" cy="2035391"/>
            <a:chOff x="0" y="0"/>
            <a:chExt cx="1256325" cy="5360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6325" cy="536070"/>
            </a:xfrm>
            <a:custGeom>
              <a:avLst/>
              <a:gdLst/>
              <a:ahLst/>
              <a:cxnLst/>
              <a:rect l="l" t="t" r="r" b="b"/>
              <a:pathLst>
                <a:path w="1256325" h="536070">
                  <a:moveTo>
                    <a:pt x="0" y="0"/>
                  </a:moveTo>
                  <a:lnTo>
                    <a:pt x="1256325" y="0"/>
                  </a:lnTo>
                  <a:lnTo>
                    <a:pt x="1256325" y="536070"/>
                  </a:lnTo>
                  <a:lnTo>
                    <a:pt x="0" y="53607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256325" cy="612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53360" y="4802015"/>
            <a:ext cx="4267895" cy="147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s-US" sz="2800" b="1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La trata de personas con fines de explotación laboral</a:t>
            </a:r>
            <a:r>
              <a:rPr lang="es-US" sz="28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y</a:t>
            </a:r>
          </a:p>
          <a:p>
            <a:pPr algn="ctr">
              <a:lnSpc>
                <a:spcPts val="3920"/>
              </a:lnSpc>
            </a:pPr>
            <a:r>
              <a:rPr lang="es-US" sz="2800" b="1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el sistema jurídico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6D87F92-F537-A03E-972B-8431D1AC1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040" y="4914900"/>
            <a:ext cx="6456224" cy="431024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24814" y="-149976"/>
            <a:ext cx="14038373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Trata de personas con fines de explotación laboral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24814" y="9775190"/>
            <a:ext cx="14030968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polarisproject.org/wp-content/uploads/2020/07/Polaris-Analysis-of-2021-Data-from-the-National-Human-Trafficking-Hotline.pdf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https://polarisproject.org/wp-content/uploads/2020/07/Polaris-Analysis-of-2021-Data-from-the-National-Human-Trafficking-Hotline.pdf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00400" y="1197984"/>
            <a:ext cx="11613903" cy="1970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La trata de personas con fines de explotación laboral</a:t>
            </a: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</a:t>
            </a: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es el delito de utilizar la fuerza, el fraude o la coacción para inducir a otra persona a trabajar o prestar servicios. Los tipos más comunes incluyen la agricultura, el trabajo doméstico, la gastronomía, los servicios de limpieza y las ferias.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21120" y="3733165"/>
            <a:ext cx="10445759" cy="979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Métodos de control y abuso en situaciones de trata de personas con fines de explotación laboral: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41982" y="4630997"/>
            <a:ext cx="6204035" cy="4961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Abuso económico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Amenazas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Negación de necesidades o deseos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Destrucción de documentos importantes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Jornadas laborales excesivas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Abuso emocional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Fraude/falsa información del trabajo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Aislamiento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Abuso físico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D48271F-23EF-F1D5-D4F5-5A120339C4EF}"/>
              </a:ext>
            </a:extLst>
          </p:cNvPr>
          <p:cNvSpPr txBox="1"/>
          <p:nvPr/>
        </p:nvSpPr>
        <p:spPr>
          <a:xfrm rot="363096">
            <a:off x="13975814" y="5025659"/>
            <a:ext cx="1143000" cy="640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4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CONDICIONES DE TRABAJO INSEGURAS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45CF5D5-043F-5678-705B-DECE83ECAC21}"/>
              </a:ext>
            </a:extLst>
          </p:cNvPr>
          <p:cNvSpPr txBox="1"/>
          <p:nvPr/>
        </p:nvSpPr>
        <p:spPr>
          <a:xfrm rot="1492203">
            <a:off x="15033098" y="5176311"/>
            <a:ext cx="1143000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4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ROBO DE IDENTIDAD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2DB4329-286C-0735-D5BE-047ACC9D75DD}"/>
              </a:ext>
            </a:extLst>
          </p:cNvPr>
          <p:cNvSpPr txBox="1"/>
          <p:nvPr/>
        </p:nvSpPr>
        <p:spPr>
          <a:xfrm rot="18332710">
            <a:off x="13046272" y="5673360"/>
            <a:ext cx="1143000" cy="640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4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ACTIVIDAD DELICTIVA IMPUESTA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D6CC254-623A-BD10-A6B4-E2320C3FF948}"/>
              </a:ext>
            </a:extLst>
          </p:cNvPr>
          <p:cNvSpPr txBox="1"/>
          <p:nvPr/>
        </p:nvSpPr>
        <p:spPr>
          <a:xfrm rot="20634928">
            <a:off x="14075276" y="5862107"/>
            <a:ext cx="1295179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4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INCUMPLIMIENTOS A NIVEL DE SALARIOS Y HORAS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D2796C1-CA8F-7D2B-F555-917F31FF4B38}"/>
              </a:ext>
            </a:extLst>
          </p:cNvPr>
          <p:cNvSpPr txBox="1"/>
          <p:nvPr/>
        </p:nvSpPr>
        <p:spPr>
          <a:xfrm>
            <a:off x="15285010" y="5954236"/>
            <a:ext cx="864422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4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AGRESIÓN SEXUAL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D716C94-9BCC-DA4F-C22B-66489708CBDC}"/>
              </a:ext>
            </a:extLst>
          </p:cNvPr>
          <p:cNvSpPr txBox="1"/>
          <p:nvPr/>
        </p:nvSpPr>
        <p:spPr>
          <a:xfrm rot="19599292">
            <a:off x="13126224" y="6599100"/>
            <a:ext cx="1295179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4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DISCRIMINACIÓN RACIAL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63B70C8-08E2-442D-61EE-B6F99235FD76}"/>
              </a:ext>
            </a:extLst>
          </p:cNvPr>
          <p:cNvSpPr txBox="1"/>
          <p:nvPr/>
        </p:nvSpPr>
        <p:spPr>
          <a:xfrm rot="18965524">
            <a:off x="13892802" y="6569151"/>
            <a:ext cx="2155454" cy="213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28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TRATA DE PERSONAS CON FINES DE EXPLOTACIÓN LABORAL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97488" y="2959136"/>
            <a:ext cx="7945661" cy="5293797"/>
          </a:xfrm>
          <a:custGeom>
            <a:avLst/>
            <a:gdLst/>
            <a:ahLst/>
            <a:cxnLst/>
            <a:rect l="l" t="t" r="r" b="b"/>
            <a:pathLst>
              <a:path w="7945661" h="5293797">
                <a:moveTo>
                  <a:pt x="0" y="0"/>
                </a:moveTo>
                <a:lnTo>
                  <a:pt x="7945661" y="0"/>
                </a:lnTo>
                <a:lnTo>
                  <a:pt x="7945661" y="5293797"/>
                </a:lnTo>
                <a:lnTo>
                  <a:pt x="0" y="5293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-15766" y="0"/>
            <a:ext cx="18303766" cy="790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Estadísticas sobre la trata de menores con fines de explotación laboral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28019" y="4747286"/>
            <a:ext cx="8431282" cy="196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30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Entre 2020 y 2021 se produjo un </a:t>
            </a:r>
            <a:r>
              <a:rPr lang="es-US" sz="30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aumento del 30 %</a:t>
            </a:r>
            <a:r>
              <a:rPr lang="es-US" sz="30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en los incidentes de trata de menores con fines de explotación laboral.</a:t>
            </a:r>
          </a:p>
          <a:p>
            <a:pPr algn="ctr">
              <a:lnSpc>
                <a:spcPts val="2940"/>
              </a:lnSpc>
            </a:pPr>
            <a:r>
              <a:rPr lang="es-US" sz="21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Proyecto Polaris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9613" y="1330722"/>
            <a:ext cx="2993008" cy="626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Los datos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28019" y="3002306"/>
            <a:ext cx="8431282" cy="1428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 2021,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310 menores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fueron víctimas de trata de personas con fines de explotación laboral.</a:t>
            </a:r>
          </a:p>
          <a:p>
            <a:pPr algn="ctr">
              <a:lnSpc>
                <a:spcPts val="2940"/>
              </a:lnSpc>
            </a:pPr>
            <a:r>
              <a:rPr lang="es-US" sz="21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Proyecto Polaris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28019" y="7025666"/>
            <a:ext cx="8431282" cy="196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30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El </a:t>
            </a:r>
            <a:r>
              <a:rPr lang="es-US" sz="30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54 %</a:t>
            </a:r>
            <a:r>
              <a:rPr lang="es-US" sz="30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de los incidentes de trata de personas con fines de explotación laboral comenzaron a través de la contratación en línea.</a:t>
            </a:r>
          </a:p>
          <a:p>
            <a:pPr algn="ctr">
              <a:lnSpc>
                <a:spcPts val="2940"/>
              </a:lnSpc>
            </a:pPr>
            <a:r>
              <a:rPr lang="es-US" sz="21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Proyecto Polaris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24814" y="9775190"/>
            <a:ext cx="14030968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polarisproject.org/wp-content/uploads/2020/07/Polaris-Analysis-of-2021-Data-from-the-National-Human-Trafficking-Hotline.pdf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https://polarisproject.org/wp-content/uploads/2020/07/Polaris-Analysis-of-2021-Data-from-the-National-Human-Trafficking-Hotline.pdf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15766" y="-94594"/>
            <a:ext cx="18303766" cy="77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Factores de riesgo de ser víctima de la trata de personas con fines de explotación laboral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32672" y="2331085"/>
            <a:ext cx="6761007" cy="5459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Migración/reubicación reciente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Menor refugiado no acompañado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Vivienda inestable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Problemas de salud mental o física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Dificultades económicas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Experiencia de abusos o violencia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Discapacidad intelectual o del desarrollo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Antecedentes penales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Deudas financieras recientes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Jóvenes fugados/sin hogar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Problemas de consumo de sustancias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24814" y="9775190"/>
            <a:ext cx="14030968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2" tooltip="https://polarisproject.org/wp-content/uploads/2020/07/Polaris-Analysis-of-2021-Data-from-the-National-Human-Trafficking-Hotline.pdf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https://polarisproject.org/wp-content/uploads/2020/07/Polaris-Analysis-of-2021-Data-from-the-National-Human-Trafficking-Hotline.pdf</a:t>
            </a:r>
          </a:p>
        </p:txBody>
      </p:sp>
      <p:sp>
        <p:nvSpPr>
          <p:cNvPr id="8" name="Freeform 8"/>
          <p:cNvSpPr/>
          <p:nvPr/>
        </p:nvSpPr>
        <p:spPr>
          <a:xfrm>
            <a:off x="2124814" y="1965021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6E5ECEF7-206F-CB95-0F05-103C4CA4C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94" y="5530438"/>
            <a:ext cx="2420322" cy="182286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790083" y="4616764"/>
            <a:ext cx="1657105" cy="1729426"/>
          </a:xfrm>
          <a:custGeom>
            <a:avLst/>
            <a:gdLst/>
            <a:ahLst/>
            <a:cxnLst/>
            <a:rect l="l" t="t" r="r" b="b"/>
            <a:pathLst>
              <a:path w="1657104" h="1729426">
                <a:moveTo>
                  <a:pt x="0" y="0"/>
                </a:moveTo>
                <a:lnTo>
                  <a:pt x="1657105" y="0"/>
                </a:lnTo>
                <a:lnTo>
                  <a:pt x="1657105" y="1729426"/>
                </a:lnTo>
                <a:lnTo>
                  <a:pt x="0" y="1729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7" name="Freeform 7"/>
          <p:cNvSpPr/>
          <p:nvPr/>
        </p:nvSpPr>
        <p:spPr>
          <a:xfrm>
            <a:off x="15628103" y="5143500"/>
            <a:ext cx="2204849" cy="1972337"/>
          </a:xfrm>
          <a:custGeom>
            <a:avLst/>
            <a:gdLst/>
            <a:ahLst/>
            <a:cxnLst/>
            <a:rect l="l" t="t" r="r" b="b"/>
            <a:pathLst>
              <a:path w="2204849" h="1972337">
                <a:moveTo>
                  <a:pt x="0" y="0"/>
                </a:moveTo>
                <a:lnTo>
                  <a:pt x="2204849" y="0"/>
                </a:lnTo>
                <a:lnTo>
                  <a:pt x="2204849" y="1972337"/>
                </a:lnTo>
                <a:lnTo>
                  <a:pt x="0" y="19723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2124814" y="-51505"/>
            <a:ext cx="14038373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Lugares y métodos de reclutamiento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4814" y="9775190"/>
            <a:ext cx="14030968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7" tooltip="https://polarisproject.org/wp-content/uploads/2020/07/Polaris-Analysis-of-2021-Data-from-the-National-Human-Trafficking-Hotline.pdf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https://polarisproject.org/wp-content/uploads/2020/07/Polaris-Analysis-of-2021-Data-from-the-National-Human-Trafficking-Hotline.pdf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79233" y="2835910"/>
            <a:ext cx="7757107" cy="531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s-US" sz="29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Lugares de reclutamiento:</a:t>
            </a:r>
          </a:p>
          <a:p>
            <a:pPr algn="ctr">
              <a:lnSpc>
                <a:spcPts val="4199"/>
              </a:lnSpc>
            </a:pPr>
            <a:endParaRPr lang="en-US" sz="2999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s-US" sz="29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Internet (Facebook y sitios web/aplicaciones de citas)</a:t>
            </a:r>
          </a:p>
          <a:p>
            <a:pPr algn="ctr">
              <a:lnSpc>
                <a:spcPts val="4199"/>
              </a:lnSpc>
            </a:pPr>
            <a:endParaRPr lang="en-US" sz="2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199"/>
              </a:lnSpc>
            </a:pPr>
            <a:r>
              <a:rPr lang="es-US" sz="29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Refugios institucionales</a:t>
            </a:r>
          </a:p>
          <a:p>
            <a:pPr algn="ctr">
              <a:lnSpc>
                <a:spcPts val="4199"/>
              </a:lnSpc>
            </a:pPr>
            <a:endParaRPr lang="en-US" sz="2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199"/>
              </a:lnSpc>
            </a:pPr>
            <a:r>
              <a:rPr lang="es-US" sz="29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Escuelas</a:t>
            </a:r>
          </a:p>
          <a:p>
            <a:pPr algn="ctr">
              <a:lnSpc>
                <a:spcPts val="4199"/>
              </a:lnSpc>
            </a:pPr>
            <a:endParaRPr lang="en-US" sz="2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199"/>
              </a:lnSpc>
            </a:pPr>
            <a:r>
              <a:rPr lang="es-US" sz="29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Centros de detención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07294" y="2835910"/>
            <a:ext cx="7757107" cy="3716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s-US" sz="2999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Métodos de reclutamiento:</a:t>
            </a:r>
          </a:p>
          <a:p>
            <a:pPr algn="ctr">
              <a:lnSpc>
                <a:spcPts val="4199"/>
              </a:lnSpc>
            </a:pPr>
            <a:endParaRPr lang="en-US" sz="29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s-US" sz="2999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Ofertas de trabajo/anuncios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199"/>
              </a:lnSpc>
            </a:pPr>
            <a:r>
              <a:rPr lang="es-US" sz="2999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Falsas promesas/fraude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199"/>
              </a:lnSpc>
            </a:pPr>
            <a:r>
              <a:rPr lang="es-US" sz="2999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Relacionado con el tráfico ilegal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383000" y="5676900"/>
            <a:ext cx="1488363" cy="787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5"/>
              </a:lnSpc>
            </a:pPr>
            <a:r>
              <a:rPr lang="es-US" sz="1600" b="1" i="0" u="none" strike="noStrike" cap="none" baseline="0" dirty="0">
                <a:solidFill>
                  <a:srgbClr val="FEFEFE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¡Genial!</a:t>
            </a:r>
          </a:p>
          <a:p>
            <a:pPr algn="ctr">
              <a:lnSpc>
                <a:spcPts val="3255"/>
              </a:lnSpc>
            </a:pPr>
            <a:r>
              <a:rPr lang="es-US" sz="1600" b="1" i="0" u="none" strike="noStrike" cap="none" baseline="0" dirty="0">
                <a:solidFill>
                  <a:srgbClr val="FEFEFE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¡Buen trabajo!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77512AF-6E37-58AE-031C-8E7DEF5967D3}"/>
              </a:ext>
            </a:extLst>
          </p:cNvPr>
          <p:cNvSpPr txBox="1"/>
          <p:nvPr/>
        </p:nvSpPr>
        <p:spPr>
          <a:xfrm>
            <a:off x="1911146" y="6136812"/>
            <a:ext cx="523445" cy="137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900" b="1" i="0" u="none" strike="noStrike" cap="none" baseline="0">
                <a:solidFill>
                  <a:srgbClr val="2B324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ESCUELA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3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220717" y="-66124"/>
            <a:ext cx="18508713" cy="790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Video “La historia de Sergio, parte 1” de la Oficina para Víctimas del Delito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163800" y="9488877"/>
            <a:ext cx="2495784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Duración: 1:19 minutos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85247" y="9757481"/>
            <a:ext cx="5517505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youtube.com/watch?v=3jKG_cbBA3Q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https://www.youtube.com/watch?v=3jKG_cbBA3Q</a:t>
            </a:r>
          </a:p>
        </p:txBody>
      </p:sp>
      <p:pic>
        <p:nvPicPr>
          <p:cNvPr id="9" name="Online Media 8" title="Sergio's Story: Part 1 – Teachers and Friends Ask Questions">
            <a:hlinkClick r:id="" action="ppaction://media"/>
            <a:extLst>
              <a:ext uri="{FF2B5EF4-FFF2-40B4-BE49-F238E27FC236}">
                <a16:creationId xmlns:a16="http://schemas.microsoft.com/office/drawing/2014/main" id="{AFE26970-3ACA-A5E6-22E9-778DA64802C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00200" y="1013460"/>
            <a:ext cx="14630400" cy="82600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3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57200" y="-63062"/>
            <a:ext cx="17330942" cy="778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Video “La historia de Sergio, parte 2” de la Oficina para Víctimas del Delito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087600" y="9488877"/>
            <a:ext cx="2571984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Duración: 1:42 minutos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70886" y="9757481"/>
            <a:ext cx="5546229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</a:rPr>
              <a:t>https://www.youtube.com/watch?v=4umJqEip1Gw</a:t>
            </a:r>
          </a:p>
        </p:txBody>
      </p:sp>
      <p:pic>
        <p:nvPicPr>
          <p:cNvPr id="9" name="Online Media 8" title="Sergio’s Story: Part 2 - Sergio’s Coach Checks In">
            <a:hlinkClick r:id="" action="ppaction://media"/>
            <a:extLst>
              <a:ext uri="{FF2B5EF4-FFF2-40B4-BE49-F238E27FC236}">
                <a16:creationId xmlns:a16="http://schemas.microsoft.com/office/drawing/2014/main" id="{7844EAD4-4C14-C2D6-5CDC-A65C1ED3F7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43100" y="1144984"/>
            <a:ext cx="14401800" cy="81310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.0.1160"/>
  <p:tag name="AS_RELEASE_DATE" val="2024.03.31"/>
  <p:tag name="AS_TITLE" val="Aspose.Slides for Java"/>
  <p:tag name="AS_VERSION" val="2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1575</Words>
  <Application>Microsoft Office PowerPoint</Application>
  <PresentationFormat>Custom</PresentationFormat>
  <Paragraphs>174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Arial</vt:lpstr>
      <vt:lpstr>Calibri (MS) Italics</vt:lpstr>
      <vt:lpstr>Calibri (MS) Bold</vt:lpstr>
      <vt:lpstr>Times New Roman</vt:lpstr>
      <vt:lpstr>Calibri (MS)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8th Grade Teacher Lesson Labor Trafficking</dc:title>
  <dc:creator>Administrator</dc:creator>
  <cp:lastModifiedBy>Megan Wilson</cp:lastModifiedBy>
  <cp:revision>16</cp:revision>
  <dcterms:created xsi:type="dcterms:W3CDTF">2006-08-16T00:00:00Z</dcterms:created>
  <dcterms:modified xsi:type="dcterms:W3CDTF">2025-12-02T20:48:56Z</dcterms:modified>
</cp:coreProperties>
</file>