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Calibri (MS)" panose="020B0604020202020204" charset="0"/>
      <p:regular r:id="rId23"/>
    </p:embeddedFont>
    <p:embeddedFont>
      <p:font typeface="Calibri (MS) Bold" panose="020B0604020202020204" charset="0"/>
      <p:regular r:id="rId24"/>
    </p:embeddedFont>
    <p:embeddedFont>
      <p:font typeface="Calibri (MS) Italics"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BCD31B-D12F-4E44-9F2E-9EF05DCAD14D}" v="3" dt="2025-11-24T20:08:22.7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0" d="100"/>
          <a:sy n="60" d="100"/>
        </p:scale>
        <p:origin x="37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Wilson" userId="4833c330-bb21-4a51-b524-eef8b134b0b1" providerId="ADAL" clId="{17E34592-B103-4D32-8966-D1DE2E1B8692}"/>
    <pc:docChg chg="custSel modSld">
      <pc:chgData name="Megan Wilson" userId="4833c330-bb21-4a51-b524-eef8b134b0b1" providerId="ADAL" clId="{17E34592-B103-4D32-8966-D1DE2E1B8692}" dt="2025-12-02T20:35:25.331" v="86" actId="20577"/>
      <pc:docMkLst>
        <pc:docMk/>
      </pc:docMkLst>
      <pc:sldChg chg="modSp mod">
        <pc:chgData name="Megan Wilson" userId="4833c330-bb21-4a51-b524-eef8b134b0b1" providerId="ADAL" clId="{17E34592-B103-4D32-8966-D1DE2E1B8692}" dt="2025-11-24T20:03:59.030" v="3" actId="1036"/>
        <pc:sldMkLst>
          <pc:docMk/>
          <pc:sldMk cId="0" sldId="257"/>
        </pc:sldMkLst>
        <pc:spChg chg="mod">
          <ac:chgData name="Megan Wilson" userId="4833c330-bb21-4a51-b524-eef8b134b0b1" providerId="ADAL" clId="{17E34592-B103-4D32-8966-D1DE2E1B8692}" dt="2025-11-24T20:03:59.030" v="3" actId="1036"/>
          <ac:spMkLst>
            <pc:docMk/>
            <pc:sldMk cId="0" sldId="257"/>
            <ac:spMk id="6" creationId="{00000000-0000-0000-0000-000000000000}"/>
          </ac:spMkLst>
        </pc:spChg>
      </pc:sldChg>
      <pc:sldChg chg="modSp mod">
        <pc:chgData name="Megan Wilson" userId="4833c330-bb21-4a51-b524-eef8b134b0b1" providerId="ADAL" clId="{17E34592-B103-4D32-8966-D1DE2E1B8692}" dt="2025-11-24T20:03:54.749" v="2" actId="1076"/>
        <pc:sldMkLst>
          <pc:docMk/>
          <pc:sldMk cId="0" sldId="259"/>
        </pc:sldMkLst>
        <pc:spChg chg="mod">
          <ac:chgData name="Megan Wilson" userId="4833c330-bb21-4a51-b524-eef8b134b0b1" providerId="ADAL" clId="{17E34592-B103-4D32-8966-D1DE2E1B8692}" dt="2025-11-24T20:03:54.749" v="2" actId="1076"/>
          <ac:spMkLst>
            <pc:docMk/>
            <pc:sldMk cId="0" sldId="259"/>
            <ac:spMk id="6" creationId="{00000000-0000-0000-0000-000000000000}"/>
          </ac:spMkLst>
        </pc:spChg>
        <pc:spChg chg="mod">
          <ac:chgData name="Megan Wilson" userId="4833c330-bb21-4a51-b524-eef8b134b0b1" providerId="ADAL" clId="{17E34592-B103-4D32-8966-D1DE2E1B8692}" dt="2025-11-24T20:03:49.857" v="1" actId="1076"/>
          <ac:spMkLst>
            <pc:docMk/>
            <pc:sldMk cId="0" sldId="259"/>
            <ac:spMk id="9" creationId="{00000000-0000-0000-0000-000000000000}"/>
          </ac:spMkLst>
        </pc:spChg>
      </pc:sldChg>
      <pc:sldChg chg="modSp mod">
        <pc:chgData name="Megan Wilson" userId="4833c330-bb21-4a51-b524-eef8b134b0b1" providerId="ADAL" clId="{17E34592-B103-4D32-8966-D1DE2E1B8692}" dt="2025-11-24T20:04:08.400" v="5" actId="14100"/>
        <pc:sldMkLst>
          <pc:docMk/>
          <pc:sldMk cId="0" sldId="260"/>
        </pc:sldMkLst>
        <pc:spChg chg="mod">
          <ac:chgData name="Megan Wilson" userId="4833c330-bb21-4a51-b524-eef8b134b0b1" providerId="ADAL" clId="{17E34592-B103-4D32-8966-D1DE2E1B8692}" dt="2025-11-24T20:04:05.101" v="4" actId="1036"/>
          <ac:spMkLst>
            <pc:docMk/>
            <pc:sldMk cId="0" sldId="260"/>
            <ac:spMk id="5" creationId="{00000000-0000-0000-0000-000000000000}"/>
          </ac:spMkLst>
        </pc:spChg>
        <pc:spChg chg="mod">
          <ac:chgData name="Megan Wilson" userId="4833c330-bb21-4a51-b524-eef8b134b0b1" providerId="ADAL" clId="{17E34592-B103-4D32-8966-D1DE2E1B8692}" dt="2025-11-24T20:04:08.400" v="5" actId="14100"/>
          <ac:spMkLst>
            <pc:docMk/>
            <pc:sldMk cId="0" sldId="260"/>
            <ac:spMk id="10" creationId="{00000000-0000-0000-0000-000000000000}"/>
          </ac:spMkLst>
        </pc:spChg>
      </pc:sldChg>
      <pc:sldChg chg="addSp delSp modSp mod modAnim">
        <pc:chgData name="Megan Wilson" userId="4833c330-bb21-4a51-b524-eef8b134b0b1" providerId="ADAL" clId="{17E34592-B103-4D32-8966-D1DE2E1B8692}" dt="2025-11-24T20:06:35.805" v="11" actId="1076"/>
        <pc:sldMkLst>
          <pc:docMk/>
          <pc:sldMk cId="0" sldId="261"/>
        </pc:sldMkLst>
        <pc:spChg chg="mod">
          <ac:chgData name="Megan Wilson" userId="4833c330-bb21-4a51-b524-eef8b134b0b1" providerId="ADAL" clId="{17E34592-B103-4D32-8966-D1DE2E1B8692}" dt="2025-11-24T20:06:02.426" v="6" actId="207"/>
          <ac:spMkLst>
            <pc:docMk/>
            <pc:sldMk cId="0" sldId="261"/>
            <ac:spMk id="6" creationId="{00000000-0000-0000-0000-000000000000}"/>
          </ac:spMkLst>
        </pc:spChg>
        <pc:picChg chg="add mod">
          <ac:chgData name="Megan Wilson" userId="4833c330-bb21-4a51-b524-eef8b134b0b1" providerId="ADAL" clId="{17E34592-B103-4D32-8966-D1DE2E1B8692}" dt="2025-11-24T20:06:35.805" v="11" actId="1076"/>
          <ac:picMkLst>
            <pc:docMk/>
            <pc:sldMk cId="0" sldId="261"/>
            <ac:picMk id="9" creationId="{0B346730-B7FD-5E61-19A5-88ABABAFAD88}"/>
          </ac:picMkLst>
        </pc:picChg>
      </pc:sldChg>
      <pc:sldChg chg="modSp mod">
        <pc:chgData name="Megan Wilson" userId="4833c330-bb21-4a51-b524-eef8b134b0b1" providerId="ADAL" clId="{17E34592-B103-4D32-8966-D1DE2E1B8692}" dt="2025-11-24T20:06:43.092" v="14" actId="1035"/>
        <pc:sldMkLst>
          <pc:docMk/>
          <pc:sldMk cId="0" sldId="262"/>
        </pc:sldMkLst>
        <pc:spChg chg="mod">
          <ac:chgData name="Megan Wilson" userId="4833c330-bb21-4a51-b524-eef8b134b0b1" providerId="ADAL" clId="{17E34592-B103-4D32-8966-D1DE2E1B8692}" dt="2025-11-24T20:06:43.092" v="14" actId="1035"/>
          <ac:spMkLst>
            <pc:docMk/>
            <pc:sldMk cId="0" sldId="262"/>
            <ac:spMk id="7" creationId="{00000000-0000-0000-0000-000000000000}"/>
          </ac:spMkLst>
        </pc:spChg>
      </pc:sldChg>
      <pc:sldChg chg="modSp mod">
        <pc:chgData name="Megan Wilson" userId="4833c330-bb21-4a51-b524-eef8b134b0b1" providerId="ADAL" clId="{17E34592-B103-4D32-8966-D1DE2E1B8692}" dt="2025-11-24T20:06:55.108" v="16" actId="1036"/>
        <pc:sldMkLst>
          <pc:docMk/>
          <pc:sldMk cId="0" sldId="263"/>
        </pc:sldMkLst>
        <pc:spChg chg="mod">
          <ac:chgData name="Megan Wilson" userId="4833c330-bb21-4a51-b524-eef8b134b0b1" providerId="ADAL" clId="{17E34592-B103-4D32-8966-D1DE2E1B8692}" dt="2025-11-24T20:06:55.108" v="16" actId="1036"/>
          <ac:spMkLst>
            <pc:docMk/>
            <pc:sldMk cId="0" sldId="263"/>
            <ac:spMk id="6" creationId="{00000000-0000-0000-0000-000000000000}"/>
          </ac:spMkLst>
        </pc:spChg>
        <pc:spChg chg="mod">
          <ac:chgData name="Megan Wilson" userId="4833c330-bb21-4a51-b524-eef8b134b0b1" providerId="ADAL" clId="{17E34592-B103-4D32-8966-D1DE2E1B8692}" dt="2025-11-24T20:06:48.802" v="15" actId="14100"/>
          <ac:spMkLst>
            <pc:docMk/>
            <pc:sldMk cId="0" sldId="263"/>
            <ac:spMk id="8" creationId="{00000000-0000-0000-0000-000000000000}"/>
          </ac:spMkLst>
        </pc:spChg>
      </pc:sldChg>
      <pc:sldChg chg="modSp mod">
        <pc:chgData name="Megan Wilson" userId="4833c330-bb21-4a51-b524-eef8b134b0b1" providerId="ADAL" clId="{17E34592-B103-4D32-8966-D1DE2E1B8692}" dt="2025-11-24T20:07:03.259" v="20" actId="1035"/>
        <pc:sldMkLst>
          <pc:docMk/>
          <pc:sldMk cId="0" sldId="264"/>
        </pc:sldMkLst>
        <pc:spChg chg="mod">
          <ac:chgData name="Megan Wilson" userId="4833c330-bb21-4a51-b524-eef8b134b0b1" providerId="ADAL" clId="{17E34592-B103-4D32-8966-D1DE2E1B8692}" dt="2025-11-24T20:07:03.259" v="20" actId="1035"/>
          <ac:spMkLst>
            <pc:docMk/>
            <pc:sldMk cId="0" sldId="264"/>
            <ac:spMk id="6" creationId="{00000000-0000-0000-0000-000000000000}"/>
          </ac:spMkLst>
        </pc:spChg>
        <pc:spChg chg="mod">
          <ac:chgData name="Megan Wilson" userId="4833c330-bb21-4a51-b524-eef8b134b0b1" providerId="ADAL" clId="{17E34592-B103-4D32-8966-D1DE2E1B8692}" dt="2025-11-24T20:06:59.471" v="17" actId="14100"/>
          <ac:spMkLst>
            <pc:docMk/>
            <pc:sldMk cId="0" sldId="264"/>
            <ac:spMk id="11" creationId="{00000000-0000-0000-0000-000000000000}"/>
          </ac:spMkLst>
        </pc:spChg>
      </pc:sldChg>
      <pc:sldChg chg="addSp delSp modSp mod modAnim">
        <pc:chgData name="Megan Wilson" userId="4833c330-bb21-4a51-b524-eef8b134b0b1" providerId="ADAL" clId="{17E34592-B103-4D32-8966-D1DE2E1B8692}" dt="2025-11-24T20:07:43.578" v="26" actId="1076"/>
        <pc:sldMkLst>
          <pc:docMk/>
          <pc:sldMk cId="0" sldId="266"/>
        </pc:sldMkLst>
        <pc:spChg chg="mod">
          <ac:chgData name="Megan Wilson" userId="4833c330-bb21-4a51-b524-eef8b134b0b1" providerId="ADAL" clId="{17E34592-B103-4D32-8966-D1DE2E1B8692}" dt="2025-11-24T20:07:12.741" v="21" actId="207"/>
          <ac:spMkLst>
            <pc:docMk/>
            <pc:sldMk cId="0" sldId="266"/>
            <ac:spMk id="6" creationId="{00000000-0000-0000-0000-000000000000}"/>
          </ac:spMkLst>
        </pc:spChg>
        <pc:picChg chg="add mod">
          <ac:chgData name="Megan Wilson" userId="4833c330-bb21-4a51-b524-eef8b134b0b1" providerId="ADAL" clId="{17E34592-B103-4D32-8966-D1DE2E1B8692}" dt="2025-11-24T20:07:43.578" v="26" actId="1076"/>
          <ac:picMkLst>
            <pc:docMk/>
            <pc:sldMk cId="0" sldId="266"/>
            <ac:picMk id="9" creationId="{A7AC119C-1E4B-AF53-640E-D517C09E3340}"/>
          </ac:picMkLst>
        </pc:picChg>
      </pc:sldChg>
      <pc:sldChg chg="modSp mod">
        <pc:chgData name="Megan Wilson" userId="4833c330-bb21-4a51-b524-eef8b134b0b1" providerId="ADAL" clId="{17E34592-B103-4D32-8966-D1DE2E1B8692}" dt="2025-11-24T20:07:53.011" v="29" actId="1036"/>
        <pc:sldMkLst>
          <pc:docMk/>
          <pc:sldMk cId="0" sldId="269"/>
        </pc:sldMkLst>
        <pc:spChg chg="mod">
          <ac:chgData name="Megan Wilson" userId="4833c330-bb21-4a51-b524-eef8b134b0b1" providerId="ADAL" clId="{17E34592-B103-4D32-8966-D1DE2E1B8692}" dt="2025-11-24T20:07:53.011" v="29" actId="1036"/>
          <ac:spMkLst>
            <pc:docMk/>
            <pc:sldMk cId="0" sldId="269"/>
            <ac:spMk id="7" creationId="{00000000-0000-0000-0000-000000000000}"/>
          </ac:spMkLst>
        </pc:spChg>
        <pc:spChg chg="mod">
          <ac:chgData name="Megan Wilson" userId="4833c330-bb21-4a51-b524-eef8b134b0b1" providerId="ADAL" clId="{17E34592-B103-4D32-8966-D1DE2E1B8692}" dt="2025-11-24T20:07:50.655" v="27" actId="207"/>
          <ac:spMkLst>
            <pc:docMk/>
            <pc:sldMk cId="0" sldId="269"/>
            <ac:spMk id="9" creationId="{00000000-0000-0000-0000-000000000000}"/>
          </ac:spMkLst>
        </pc:spChg>
      </pc:sldChg>
      <pc:sldChg chg="addSp delSp modSp mod modAnim">
        <pc:chgData name="Megan Wilson" userId="4833c330-bb21-4a51-b524-eef8b134b0b1" providerId="ADAL" clId="{17E34592-B103-4D32-8966-D1DE2E1B8692}" dt="2025-11-24T20:08:28.301" v="35" actId="1076"/>
        <pc:sldMkLst>
          <pc:docMk/>
          <pc:sldMk cId="0" sldId="270"/>
        </pc:sldMkLst>
        <pc:spChg chg="mod">
          <ac:chgData name="Megan Wilson" userId="4833c330-bb21-4a51-b524-eef8b134b0b1" providerId="ADAL" clId="{17E34592-B103-4D32-8966-D1DE2E1B8692}" dt="2025-11-24T20:07:59.458" v="30" actId="207"/>
          <ac:spMkLst>
            <pc:docMk/>
            <pc:sldMk cId="0" sldId="270"/>
            <ac:spMk id="6" creationId="{00000000-0000-0000-0000-000000000000}"/>
          </ac:spMkLst>
        </pc:spChg>
        <pc:picChg chg="add mod">
          <ac:chgData name="Megan Wilson" userId="4833c330-bb21-4a51-b524-eef8b134b0b1" providerId="ADAL" clId="{17E34592-B103-4D32-8966-D1DE2E1B8692}" dt="2025-11-24T20:08:28.301" v="35" actId="1076"/>
          <ac:picMkLst>
            <pc:docMk/>
            <pc:sldMk cId="0" sldId="270"/>
            <ac:picMk id="9" creationId="{F2BB46F0-CE96-5ACE-B9D7-F8A1CC0C4679}"/>
          </ac:picMkLst>
        </pc:picChg>
      </pc:sldChg>
      <pc:sldChg chg="modSp mod">
        <pc:chgData name="Megan Wilson" userId="4833c330-bb21-4a51-b524-eef8b134b0b1" providerId="ADAL" clId="{17E34592-B103-4D32-8966-D1DE2E1B8692}" dt="2025-11-24T20:08:32.764" v="37" actId="1036"/>
        <pc:sldMkLst>
          <pc:docMk/>
          <pc:sldMk cId="0" sldId="271"/>
        </pc:sldMkLst>
        <pc:spChg chg="mod">
          <ac:chgData name="Megan Wilson" userId="4833c330-bb21-4a51-b524-eef8b134b0b1" providerId="ADAL" clId="{17E34592-B103-4D32-8966-D1DE2E1B8692}" dt="2025-11-24T20:08:32.764" v="37" actId="1036"/>
          <ac:spMkLst>
            <pc:docMk/>
            <pc:sldMk cId="0" sldId="271"/>
            <ac:spMk id="6" creationId="{00000000-0000-0000-0000-000000000000}"/>
          </ac:spMkLst>
        </pc:spChg>
      </pc:sldChg>
      <pc:sldChg chg="modSp mod">
        <pc:chgData name="Megan Wilson" userId="4833c330-bb21-4a51-b524-eef8b134b0b1" providerId="ADAL" clId="{17E34592-B103-4D32-8966-D1DE2E1B8692}" dt="2025-12-02T20:35:20.823" v="66" actId="20577"/>
        <pc:sldMkLst>
          <pc:docMk/>
          <pc:sldMk cId="0" sldId="272"/>
        </pc:sldMkLst>
        <pc:spChg chg="mod">
          <ac:chgData name="Megan Wilson" userId="4833c330-bb21-4a51-b524-eef8b134b0b1" providerId="ADAL" clId="{17E34592-B103-4D32-8966-D1DE2E1B8692}" dt="2025-11-24T20:08:38.259" v="39" actId="1036"/>
          <ac:spMkLst>
            <pc:docMk/>
            <pc:sldMk cId="0" sldId="272"/>
            <ac:spMk id="5" creationId="{00000000-0000-0000-0000-000000000000}"/>
          </ac:spMkLst>
        </pc:spChg>
        <pc:spChg chg="mod">
          <ac:chgData name="Megan Wilson" userId="4833c330-bb21-4a51-b524-eef8b134b0b1" providerId="ADAL" clId="{17E34592-B103-4D32-8966-D1DE2E1B8692}" dt="2025-12-02T20:35:20.823" v="66" actId="20577"/>
          <ac:spMkLst>
            <pc:docMk/>
            <pc:sldMk cId="0" sldId="272"/>
            <ac:spMk id="6" creationId="{00000000-0000-0000-0000-000000000000}"/>
          </ac:spMkLst>
        </pc:spChg>
      </pc:sldChg>
      <pc:sldChg chg="modSp mod">
        <pc:chgData name="Megan Wilson" userId="4833c330-bb21-4a51-b524-eef8b134b0b1" providerId="ADAL" clId="{17E34592-B103-4D32-8966-D1DE2E1B8692}" dt="2025-12-02T20:35:25.331" v="86" actId="20577"/>
        <pc:sldMkLst>
          <pc:docMk/>
          <pc:sldMk cId="0" sldId="275"/>
        </pc:sldMkLst>
        <pc:spChg chg="mod">
          <ac:chgData name="Megan Wilson" userId="4833c330-bb21-4a51-b524-eef8b134b0b1" providerId="ADAL" clId="{17E34592-B103-4D32-8966-D1DE2E1B8692}" dt="2025-11-24T20:08:48.256" v="41" actId="207"/>
          <ac:spMkLst>
            <pc:docMk/>
            <pc:sldMk cId="0" sldId="275"/>
            <ac:spMk id="3" creationId="{00000000-0000-0000-0000-000000000000}"/>
          </ac:spMkLst>
        </pc:spChg>
        <pc:spChg chg="mod">
          <ac:chgData name="Megan Wilson" userId="4833c330-bb21-4a51-b524-eef8b134b0b1" providerId="ADAL" clId="{17E34592-B103-4D32-8966-D1DE2E1B8692}" dt="2025-11-24T20:08:50.764" v="42" actId="207"/>
          <ac:spMkLst>
            <pc:docMk/>
            <pc:sldMk cId="0" sldId="275"/>
            <ac:spMk id="4" creationId="{00000000-0000-0000-0000-000000000000}"/>
          </ac:spMkLst>
        </pc:spChg>
        <pc:spChg chg="mod">
          <ac:chgData name="Megan Wilson" userId="4833c330-bb21-4a51-b524-eef8b134b0b1" providerId="ADAL" clId="{17E34592-B103-4D32-8966-D1DE2E1B8692}" dt="2025-11-24T20:08:53.078" v="43" actId="207"/>
          <ac:spMkLst>
            <pc:docMk/>
            <pc:sldMk cId="0" sldId="275"/>
            <ac:spMk id="5" creationId="{00000000-0000-0000-0000-000000000000}"/>
          </ac:spMkLst>
        </pc:spChg>
        <pc:spChg chg="mod">
          <ac:chgData name="Megan Wilson" userId="4833c330-bb21-4a51-b524-eef8b134b0b1" providerId="ADAL" clId="{17E34592-B103-4D32-8966-D1DE2E1B8692}" dt="2025-11-24T20:08:55.758" v="44" actId="207"/>
          <ac:spMkLst>
            <pc:docMk/>
            <pc:sldMk cId="0" sldId="275"/>
            <ac:spMk id="6" creationId="{00000000-0000-0000-0000-000000000000}"/>
          </ac:spMkLst>
        </pc:spChg>
        <pc:spChg chg="mod">
          <ac:chgData name="Megan Wilson" userId="4833c330-bb21-4a51-b524-eef8b134b0b1" providerId="ADAL" clId="{17E34592-B103-4D32-8966-D1DE2E1B8692}" dt="2025-12-02T20:35:25.331" v="86" actId="20577"/>
          <ac:spMkLst>
            <pc:docMk/>
            <pc:sldMk cId="0" sldId="275"/>
            <ac:spMk id="7" creationId="{00000000-0000-0000-0000-000000000000}"/>
          </ac:spMkLst>
        </pc:spChg>
      </pc:sldChg>
      <pc:sldChg chg="modSp mod">
        <pc:chgData name="Megan Wilson" userId="4833c330-bb21-4a51-b524-eef8b134b0b1" providerId="ADAL" clId="{17E34592-B103-4D32-8966-D1DE2E1B8692}" dt="2025-11-24T20:09:02.636" v="46" actId="1036"/>
        <pc:sldMkLst>
          <pc:docMk/>
          <pc:sldMk cId="0" sldId="276"/>
        </pc:sldMkLst>
        <pc:spChg chg="mod">
          <ac:chgData name="Megan Wilson" userId="4833c330-bb21-4a51-b524-eef8b134b0b1" providerId="ADAL" clId="{17E34592-B103-4D32-8966-D1DE2E1B8692}" dt="2025-11-24T20:09:02.636" v="46" actId="1036"/>
          <ac:spMkLst>
            <pc:docMk/>
            <pc:sldMk cId="0" sldId="276"/>
            <ac:spMk id="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app=desktop&amp;v=liegjyYog3c&amp;t=104s" TargetMode="External"/><Relationship Id="rId2" Type="http://schemas.openxmlformats.org/officeDocument/2006/relationships/slideLayout" Target="../slideLayouts/slideLayout7.xml"/><Relationship Id="rId1" Type="http://schemas.openxmlformats.org/officeDocument/2006/relationships/video" Target="https://www.youtube.com/embed/liegjyYog3c?start=104&amp;feature=oembed" TargetMode="Externa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takeitdown.ncmec.org"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pAaXbBzVdJE" TargetMode="External"/><Relationship Id="rId2" Type="http://schemas.openxmlformats.org/officeDocument/2006/relationships/slideLayout" Target="../slideLayouts/slideLayout7.xml"/><Relationship Id="rId1" Type="http://schemas.openxmlformats.org/officeDocument/2006/relationships/video" Target="https://www.youtube.com/embed/pAaXbBzVdJE?feature=oembed" TargetMode="Externa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connectforfreedom.org/wp-content/uploads/2025/07/CFF-Healthy-vs-Unhealthy-Relationships.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app=desktop&amp;v=liegjyYog3c&amp;t=104s" TargetMode="External"/><Relationship Id="rId2" Type="http://schemas.openxmlformats.org/officeDocument/2006/relationships/hyperlink" Target="https://www.youtube.com/watch?v=AcGXlM7vrMQ" TargetMode="External"/><Relationship Id="rId1" Type="http://schemas.openxmlformats.org/officeDocument/2006/relationships/slideLayout" Target="../slideLayouts/slideLayout7.xml"/><Relationship Id="rId6" Type="http://schemas.openxmlformats.org/officeDocument/2006/relationships/hyperlink" Target="https://connectforfreedom.org/wp-content/uploads/2025/07/CFF-Healthy-vs-Unhealthy-Relationships.pdf" TargetMode="External"/><Relationship Id="rId5" Type="http://schemas.openxmlformats.org/officeDocument/2006/relationships/hyperlink" Target="https://teenpregnancy.acf.hhs.gov/sites/default/files/resource-files/being-tech-smart-dangers-sexting.pdf" TargetMode="External"/><Relationship Id="rId4" Type="http://schemas.openxmlformats.org/officeDocument/2006/relationships/hyperlink" Target="https://www.youtube.com/watch?v=pAaXbBzVdJ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AcGXlM7vrMQ" TargetMode="External"/><Relationship Id="rId2" Type="http://schemas.openxmlformats.org/officeDocument/2006/relationships/slideLayout" Target="../slideLayouts/slideLayout7.xml"/><Relationship Id="rId1" Type="http://schemas.openxmlformats.org/officeDocument/2006/relationships/video" Target="https://www.youtube.com/embed/AcGXlM7vrMQ?feature=oembed"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113880" y="9315457"/>
            <a:ext cx="1021887" cy="811934"/>
            <a:chOff x="0" y="0"/>
            <a:chExt cx="269139" cy="213843"/>
          </a:xfrm>
        </p:grpSpPr>
        <p:sp>
          <p:nvSpPr>
            <p:cNvPr id="3" name="Freeform 3"/>
            <p:cNvSpPr/>
            <p:nvPr/>
          </p:nvSpPr>
          <p:spPr>
            <a:xfrm>
              <a:off x="0" y="0"/>
              <a:ext cx="269139" cy="213843"/>
            </a:xfrm>
            <a:custGeom>
              <a:avLst/>
              <a:gdLst/>
              <a:ahLst/>
              <a:cxnLst/>
              <a:rect l="l" t="t" r="r" b="b"/>
              <a:pathLst>
                <a:path w="269139" h="213843">
                  <a:moveTo>
                    <a:pt x="0" y="0"/>
                  </a:moveTo>
                  <a:lnTo>
                    <a:pt x="269139" y="0"/>
                  </a:lnTo>
                  <a:lnTo>
                    <a:pt x="269139" y="213843"/>
                  </a:lnTo>
                  <a:lnTo>
                    <a:pt x="0" y="213843"/>
                  </a:lnTo>
                  <a:close/>
                </a:path>
              </a:pathLst>
            </a:custGeom>
            <a:solidFill>
              <a:srgbClr val="F6F8F6"/>
            </a:solidFill>
          </p:spPr>
          <p:txBody>
            <a:bodyPr/>
            <a:lstStyle/>
            <a:p>
              <a:endParaRPr lang="en-US"/>
            </a:p>
          </p:txBody>
        </p:sp>
        <p:sp>
          <p:nvSpPr>
            <p:cNvPr id="4" name="TextBox 4"/>
            <p:cNvSpPr txBox="1"/>
            <p:nvPr/>
          </p:nvSpPr>
          <p:spPr>
            <a:xfrm>
              <a:off x="0" y="-76200"/>
              <a:ext cx="269139" cy="29004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5688051"/>
            <a:ext cx="18288000" cy="4598949"/>
            <a:chOff x="0" y="0"/>
            <a:chExt cx="4816593" cy="1211246"/>
          </a:xfrm>
        </p:grpSpPr>
        <p:sp>
          <p:nvSpPr>
            <p:cNvPr id="6" name="Freeform 6"/>
            <p:cNvSpPr/>
            <p:nvPr/>
          </p:nvSpPr>
          <p:spPr>
            <a:xfrm>
              <a:off x="0" y="0"/>
              <a:ext cx="4816592" cy="1211246"/>
            </a:xfrm>
            <a:custGeom>
              <a:avLst/>
              <a:gdLst/>
              <a:ahLst/>
              <a:cxnLst/>
              <a:rect l="l" t="t" r="r" b="b"/>
              <a:pathLst>
                <a:path w="4816592" h="1211246">
                  <a:moveTo>
                    <a:pt x="0" y="0"/>
                  </a:moveTo>
                  <a:lnTo>
                    <a:pt x="4816592" y="0"/>
                  </a:lnTo>
                  <a:lnTo>
                    <a:pt x="4816592" y="1211246"/>
                  </a:lnTo>
                  <a:lnTo>
                    <a:pt x="0" y="1211246"/>
                  </a:lnTo>
                  <a:close/>
                </a:path>
              </a:pathLst>
            </a:custGeom>
            <a:solidFill>
              <a:srgbClr val="3B79AF"/>
            </a:solidFill>
          </p:spPr>
          <p:txBody>
            <a:bodyPr/>
            <a:lstStyle/>
            <a:p>
              <a:endParaRPr lang="en-US"/>
            </a:p>
          </p:txBody>
        </p:sp>
        <p:sp>
          <p:nvSpPr>
            <p:cNvPr id="7" name="TextBox 7"/>
            <p:cNvSpPr txBox="1"/>
            <p:nvPr/>
          </p:nvSpPr>
          <p:spPr>
            <a:xfrm>
              <a:off x="0" y="-76200"/>
              <a:ext cx="4816593" cy="1287446"/>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163686" y="9048750"/>
            <a:ext cx="13960628" cy="968375"/>
          </a:xfrm>
          <a:prstGeom prst="rect">
            <a:avLst/>
          </a:prstGeom>
        </p:spPr>
        <p:txBody>
          <a:bodyPr lIns="0" tIns="0" rIns="0" bIns="0" rtlCol="0" anchor="t">
            <a:spAutoFit/>
          </a:bodyPr>
          <a:lstStyle/>
          <a:p>
            <a:pPr algn="ctr">
              <a:lnSpc>
                <a:spcPts val="7000"/>
              </a:lnSpc>
            </a:pPr>
            <a:r>
              <a:rPr lang="en-US" sz="5000" b="1">
                <a:solidFill>
                  <a:srgbClr val="FEFEFE"/>
                </a:solidFill>
                <a:latin typeface="Calibri (MS) Bold"/>
                <a:ea typeface="Calibri (MS) Bold"/>
                <a:cs typeface="Calibri (MS) Bold"/>
                <a:sym typeface="Calibri (MS) Bold"/>
              </a:rPr>
              <a:t>Healthy Relationships Lead to Safe Decision Making</a:t>
            </a:r>
          </a:p>
        </p:txBody>
      </p:sp>
      <p:sp>
        <p:nvSpPr>
          <p:cNvPr id="9" name="TextBox 9"/>
          <p:cNvSpPr txBox="1"/>
          <p:nvPr/>
        </p:nvSpPr>
        <p:spPr>
          <a:xfrm>
            <a:off x="5102429" y="4889856"/>
            <a:ext cx="8056483" cy="798195"/>
          </a:xfrm>
          <a:prstGeom prst="rect">
            <a:avLst/>
          </a:prstGeom>
        </p:spPr>
        <p:txBody>
          <a:bodyPr lIns="0" tIns="0" rIns="0" bIns="0" rtlCol="0" anchor="t">
            <a:spAutoFit/>
          </a:bodyPr>
          <a:lstStyle/>
          <a:p>
            <a:pPr algn="ctr">
              <a:lnSpc>
                <a:spcPts val="5880"/>
              </a:lnSpc>
            </a:pPr>
            <a:r>
              <a:rPr lang="en-US" sz="4200" b="1">
                <a:solidFill>
                  <a:srgbClr val="159E99"/>
                </a:solidFill>
                <a:latin typeface="Calibri (MS) Bold"/>
                <a:ea typeface="Calibri (MS) Bold"/>
                <a:cs typeface="Calibri (MS) Bold"/>
                <a:sym typeface="Calibri (MS) Bold"/>
              </a:rPr>
              <a:t>Middle School Engagement- Grade 8</a:t>
            </a:r>
          </a:p>
        </p:txBody>
      </p:sp>
      <p:sp>
        <p:nvSpPr>
          <p:cNvPr id="10" name="Freeform 10"/>
          <p:cNvSpPr/>
          <p:nvPr/>
        </p:nvSpPr>
        <p:spPr>
          <a:xfrm>
            <a:off x="3808846" y="0"/>
            <a:ext cx="11092254" cy="4263958"/>
          </a:xfrm>
          <a:custGeom>
            <a:avLst/>
            <a:gdLst/>
            <a:ahLst/>
            <a:cxnLst/>
            <a:rect l="l" t="t" r="r" b="b"/>
            <a:pathLst>
              <a:path w="11092254" h="4263958">
                <a:moveTo>
                  <a:pt x="0" y="0"/>
                </a:moveTo>
                <a:lnTo>
                  <a:pt x="11092254" y="0"/>
                </a:lnTo>
                <a:lnTo>
                  <a:pt x="11092254" y="4263958"/>
                </a:lnTo>
                <a:lnTo>
                  <a:pt x="0" y="4263958"/>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2500" y="1325648"/>
            <a:ext cx="4686609" cy="712161"/>
            <a:chOff x="0" y="0"/>
            <a:chExt cx="1234333" cy="187565"/>
          </a:xfrm>
        </p:grpSpPr>
        <p:sp>
          <p:nvSpPr>
            <p:cNvPr id="3" name="Freeform 3"/>
            <p:cNvSpPr/>
            <p:nvPr/>
          </p:nvSpPr>
          <p:spPr>
            <a:xfrm>
              <a:off x="0" y="0"/>
              <a:ext cx="1234333" cy="187565"/>
            </a:xfrm>
            <a:custGeom>
              <a:avLst/>
              <a:gdLst/>
              <a:ahLst/>
              <a:cxnLst/>
              <a:rect l="l" t="t" r="r" b="b"/>
              <a:pathLst>
                <a:path w="1234333" h="187565">
                  <a:moveTo>
                    <a:pt x="0" y="0"/>
                  </a:moveTo>
                  <a:lnTo>
                    <a:pt x="1234333" y="0"/>
                  </a:lnTo>
                  <a:lnTo>
                    <a:pt x="1234333" y="187565"/>
                  </a:lnTo>
                  <a:lnTo>
                    <a:pt x="0" y="187565"/>
                  </a:lnTo>
                  <a:close/>
                </a:path>
              </a:pathLst>
            </a:custGeom>
            <a:solidFill>
              <a:srgbClr val="FEFEFE"/>
            </a:solidFill>
          </p:spPr>
          <p:txBody>
            <a:bodyPr/>
            <a:lstStyle/>
            <a:p>
              <a:endParaRPr lang="en-US"/>
            </a:p>
          </p:txBody>
        </p:sp>
        <p:sp>
          <p:nvSpPr>
            <p:cNvPr id="4" name="TextBox 4"/>
            <p:cNvSpPr txBox="1"/>
            <p:nvPr/>
          </p:nvSpPr>
          <p:spPr>
            <a:xfrm>
              <a:off x="0" y="-76200"/>
              <a:ext cx="1234333" cy="26376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18288000" cy="824865"/>
            <a:chOff x="0" y="0"/>
            <a:chExt cx="4816593" cy="217248"/>
          </a:xfrm>
        </p:grpSpPr>
        <p:sp>
          <p:nvSpPr>
            <p:cNvPr id="6" name="Freeform 6"/>
            <p:cNvSpPr/>
            <p:nvPr/>
          </p:nvSpPr>
          <p:spPr>
            <a:xfrm>
              <a:off x="0" y="0"/>
              <a:ext cx="4816592" cy="217248"/>
            </a:xfrm>
            <a:custGeom>
              <a:avLst/>
              <a:gdLst/>
              <a:ahLst/>
              <a:cxnLst/>
              <a:rect l="l" t="t" r="r" b="b"/>
              <a:pathLst>
                <a:path w="4816592" h="217248">
                  <a:moveTo>
                    <a:pt x="0" y="0"/>
                  </a:moveTo>
                  <a:lnTo>
                    <a:pt x="4816592" y="0"/>
                  </a:lnTo>
                  <a:lnTo>
                    <a:pt x="4816592" y="217248"/>
                  </a:lnTo>
                  <a:lnTo>
                    <a:pt x="0" y="217248"/>
                  </a:lnTo>
                  <a:close/>
                </a:path>
              </a:pathLst>
            </a:custGeom>
            <a:solidFill>
              <a:srgbClr val="0C938B"/>
            </a:solidFill>
          </p:spPr>
          <p:txBody>
            <a:bodyPr/>
            <a:lstStyle/>
            <a:p>
              <a:endParaRPr lang="en-US"/>
            </a:p>
          </p:txBody>
        </p:sp>
        <p:sp>
          <p:nvSpPr>
            <p:cNvPr id="7" name="TextBox 7"/>
            <p:cNvSpPr txBox="1"/>
            <p:nvPr/>
          </p:nvSpPr>
          <p:spPr>
            <a:xfrm>
              <a:off x="0" y="-76200"/>
              <a:ext cx="4816593" cy="293448"/>
            </a:xfrm>
            <a:prstGeom prst="rect">
              <a:avLst/>
            </a:prstGeom>
          </p:spPr>
          <p:txBody>
            <a:bodyPr lIns="50800" tIns="50800" rIns="50800" bIns="50800" rtlCol="0" anchor="ctr"/>
            <a:lstStyle/>
            <a:p>
              <a:pPr algn="ctr">
                <a:lnSpc>
                  <a:spcPts val="2884"/>
                </a:lnSpc>
              </a:pPr>
              <a:endParaRPr/>
            </a:p>
          </p:txBody>
        </p:sp>
      </p:grpSp>
      <p:sp>
        <p:nvSpPr>
          <p:cNvPr id="8" name="Freeform 8"/>
          <p:cNvSpPr/>
          <p:nvPr/>
        </p:nvSpPr>
        <p:spPr>
          <a:xfrm>
            <a:off x="651030" y="3257009"/>
            <a:ext cx="4363112" cy="3424808"/>
          </a:xfrm>
          <a:custGeom>
            <a:avLst/>
            <a:gdLst/>
            <a:ahLst/>
            <a:cxnLst/>
            <a:rect l="l" t="t" r="r" b="b"/>
            <a:pathLst>
              <a:path w="4363112" h="3424808">
                <a:moveTo>
                  <a:pt x="0" y="0"/>
                </a:moveTo>
                <a:lnTo>
                  <a:pt x="4363112" y="0"/>
                </a:lnTo>
                <a:lnTo>
                  <a:pt x="4363112" y="3424808"/>
                </a:lnTo>
                <a:lnTo>
                  <a:pt x="0" y="3424808"/>
                </a:lnTo>
                <a:lnTo>
                  <a:pt x="0" y="0"/>
                </a:lnTo>
                <a:close/>
              </a:path>
            </a:pathLst>
          </a:custGeom>
          <a:blipFill>
            <a:blip r:embed="rId2"/>
            <a:stretch>
              <a:fillRect/>
            </a:stretch>
          </a:blipFill>
        </p:spPr>
        <p:txBody>
          <a:bodyPr/>
          <a:lstStyle/>
          <a:p>
            <a:endParaRPr lang="en-US"/>
          </a:p>
        </p:txBody>
      </p:sp>
      <p:sp>
        <p:nvSpPr>
          <p:cNvPr id="9" name="Freeform 9"/>
          <p:cNvSpPr/>
          <p:nvPr/>
        </p:nvSpPr>
        <p:spPr>
          <a:xfrm>
            <a:off x="12738899" y="3435426"/>
            <a:ext cx="5454176" cy="3067974"/>
          </a:xfrm>
          <a:custGeom>
            <a:avLst/>
            <a:gdLst/>
            <a:ahLst/>
            <a:cxnLst/>
            <a:rect l="l" t="t" r="r" b="b"/>
            <a:pathLst>
              <a:path w="5454176" h="3067974">
                <a:moveTo>
                  <a:pt x="0" y="0"/>
                </a:moveTo>
                <a:lnTo>
                  <a:pt x="5454176" y="0"/>
                </a:lnTo>
                <a:lnTo>
                  <a:pt x="5454176" y="3067974"/>
                </a:lnTo>
                <a:lnTo>
                  <a:pt x="0" y="3067974"/>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0" y="-150194"/>
            <a:ext cx="18288000" cy="968375"/>
          </a:xfrm>
          <a:prstGeom prst="rect">
            <a:avLst/>
          </a:prstGeom>
        </p:spPr>
        <p:txBody>
          <a:bodyPr lIns="0" tIns="0" rIns="0" bIns="0" rtlCol="0" anchor="t">
            <a:spAutoFit/>
          </a:bodyPr>
          <a:lstStyle/>
          <a:p>
            <a:pPr algn="ctr">
              <a:lnSpc>
                <a:spcPts val="7000"/>
              </a:lnSpc>
              <a:spcBef>
                <a:spcPct val="0"/>
              </a:spcBef>
            </a:pPr>
            <a:r>
              <a:rPr lang="en-US" sz="5000" b="1">
                <a:solidFill>
                  <a:srgbClr val="FFFFFF"/>
                </a:solidFill>
                <a:latin typeface="Calibri (MS) Bold"/>
                <a:ea typeface="Calibri (MS) Bold"/>
                <a:cs typeface="Calibri (MS) Bold"/>
                <a:sym typeface="Calibri (MS) Bold"/>
              </a:rPr>
              <a:t>Consent</a:t>
            </a:r>
          </a:p>
        </p:txBody>
      </p:sp>
      <p:sp>
        <p:nvSpPr>
          <p:cNvPr id="11" name="TextBox 11"/>
          <p:cNvSpPr txBox="1"/>
          <p:nvPr/>
        </p:nvSpPr>
        <p:spPr>
          <a:xfrm>
            <a:off x="5549101" y="9858375"/>
            <a:ext cx="7189798" cy="344805"/>
          </a:xfrm>
          <a:prstGeom prst="rect">
            <a:avLst/>
          </a:prstGeom>
        </p:spPr>
        <p:txBody>
          <a:bodyPr lIns="0" tIns="0" rIns="0" bIns="0" rtlCol="0" anchor="t">
            <a:spAutoFit/>
          </a:bodyPr>
          <a:lstStyle/>
          <a:p>
            <a:pPr algn="ctr">
              <a:lnSpc>
                <a:spcPts val="2520"/>
              </a:lnSpc>
            </a:pPr>
            <a:r>
              <a:rPr lang="en-US" sz="1800">
                <a:solidFill>
                  <a:srgbClr val="000000"/>
                </a:solidFill>
                <a:latin typeface="Calibri (MS)"/>
                <a:ea typeface="Calibri (MS)"/>
                <a:cs typeface="Calibri (MS)"/>
                <a:sym typeface="Calibri (MS)"/>
              </a:rPr>
              <a:t>Source: </a:t>
            </a:r>
            <a:r>
              <a:rPr lang="en-US" sz="1800" u="sng">
                <a:solidFill>
                  <a:srgbClr val="000000"/>
                </a:solidFill>
                <a:latin typeface="Calibri (MS)"/>
                <a:ea typeface="Calibri (MS)"/>
                <a:cs typeface="Calibri (MS)"/>
                <a:sym typeface="Calibri (MS)"/>
              </a:rPr>
              <a:t>https://rainn.org/articles/what-is-consent</a:t>
            </a:r>
          </a:p>
        </p:txBody>
      </p:sp>
      <p:sp>
        <p:nvSpPr>
          <p:cNvPr id="12" name="TextBox 12"/>
          <p:cNvSpPr txBox="1"/>
          <p:nvPr/>
        </p:nvSpPr>
        <p:spPr>
          <a:xfrm>
            <a:off x="4073583" y="1685384"/>
            <a:ext cx="10140834" cy="581025"/>
          </a:xfrm>
          <a:prstGeom prst="rect">
            <a:avLst/>
          </a:prstGeom>
        </p:spPr>
        <p:txBody>
          <a:bodyPr lIns="0" tIns="0" rIns="0" bIns="0" rtlCol="0" anchor="t">
            <a:spAutoFit/>
          </a:bodyPr>
          <a:lstStyle/>
          <a:p>
            <a:pPr algn="ctr">
              <a:lnSpc>
                <a:spcPts val="4200"/>
              </a:lnSpc>
            </a:pPr>
            <a:r>
              <a:rPr lang="en-US" sz="3000" b="1">
                <a:solidFill>
                  <a:srgbClr val="000000"/>
                </a:solidFill>
                <a:latin typeface="Calibri (MS) Bold"/>
                <a:ea typeface="Calibri (MS) Bold"/>
                <a:cs typeface="Calibri (MS) Bold"/>
                <a:sym typeface="Calibri (MS) Bold"/>
              </a:rPr>
              <a:t>Consent </a:t>
            </a:r>
            <a:r>
              <a:rPr lang="en-US" sz="3000">
                <a:solidFill>
                  <a:srgbClr val="000000"/>
                </a:solidFill>
                <a:latin typeface="Calibri (MS)"/>
                <a:ea typeface="Calibri (MS)"/>
                <a:cs typeface="Calibri (MS)"/>
                <a:sym typeface="Calibri (MS)"/>
              </a:rPr>
              <a:t>is when two people agree to engage in a sexual act.</a:t>
            </a:r>
          </a:p>
        </p:txBody>
      </p:sp>
      <p:sp>
        <p:nvSpPr>
          <p:cNvPr id="13" name="TextBox 13"/>
          <p:cNvSpPr txBox="1"/>
          <p:nvPr/>
        </p:nvSpPr>
        <p:spPr>
          <a:xfrm>
            <a:off x="4073583" y="3342890"/>
            <a:ext cx="10140834" cy="581025"/>
          </a:xfrm>
          <a:prstGeom prst="rect">
            <a:avLst/>
          </a:prstGeom>
        </p:spPr>
        <p:txBody>
          <a:bodyPr lIns="0" tIns="0" rIns="0" bIns="0" rtlCol="0" anchor="t">
            <a:spAutoFit/>
          </a:bodyPr>
          <a:lstStyle/>
          <a:p>
            <a:pPr algn="ctr">
              <a:lnSpc>
                <a:spcPts val="4200"/>
              </a:lnSpc>
            </a:pPr>
            <a:r>
              <a:rPr lang="en-US" sz="3000">
                <a:solidFill>
                  <a:srgbClr val="000000"/>
                </a:solidFill>
                <a:latin typeface="Calibri (MS)"/>
                <a:ea typeface="Calibri (MS)"/>
                <a:cs typeface="Calibri (MS)"/>
                <a:sym typeface="Calibri (MS)"/>
              </a:rPr>
              <a:t>Consent cannot be given if someone is:</a:t>
            </a:r>
          </a:p>
        </p:txBody>
      </p:sp>
      <p:sp>
        <p:nvSpPr>
          <p:cNvPr id="14" name="TextBox 14"/>
          <p:cNvSpPr txBox="1"/>
          <p:nvPr/>
        </p:nvSpPr>
        <p:spPr>
          <a:xfrm>
            <a:off x="5549101" y="4442012"/>
            <a:ext cx="7011637" cy="1647825"/>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Pressured or threatened to do so</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Under the influence of drugs or alcohol</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Asleep or unconscious</a:t>
            </a:r>
          </a:p>
        </p:txBody>
      </p:sp>
      <p:sp>
        <p:nvSpPr>
          <p:cNvPr id="15" name="TextBox 15"/>
          <p:cNvSpPr txBox="1"/>
          <p:nvPr/>
        </p:nvSpPr>
        <p:spPr>
          <a:xfrm>
            <a:off x="3495805" y="7393081"/>
            <a:ext cx="11058981" cy="1114425"/>
          </a:xfrm>
          <a:prstGeom prst="rect">
            <a:avLst/>
          </a:prstGeom>
        </p:spPr>
        <p:txBody>
          <a:bodyPr lIns="0" tIns="0" rIns="0" bIns="0" rtlCol="0" anchor="t">
            <a:spAutoFit/>
          </a:bodyPr>
          <a:lstStyle/>
          <a:p>
            <a:pPr algn="ctr">
              <a:lnSpc>
                <a:spcPts val="4200"/>
              </a:lnSpc>
            </a:pPr>
            <a:r>
              <a:rPr lang="en-US" sz="3000" b="1">
                <a:solidFill>
                  <a:srgbClr val="000000"/>
                </a:solidFill>
                <a:latin typeface="Calibri (MS) Bold"/>
                <a:ea typeface="Calibri (MS) Bold"/>
                <a:cs typeface="Calibri (MS) Bold"/>
                <a:sym typeface="Calibri (MS) Bold"/>
              </a:rPr>
              <a:t>Consent can be revoked at any time during a sexual encounter.</a:t>
            </a:r>
            <a:r>
              <a:rPr lang="en-US" sz="3000">
                <a:solidFill>
                  <a:srgbClr val="000000"/>
                </a:solidFill>
                <a:latin typeface="Calibri (MS)"/>
                <a:ea typeface="Calibri (MS)"/>
                <a:cs typeface="Calibri (MS)"/>
                <a:sym typeface="Calibri (MS)"/>
              </a:rPr>
              <a:t> A sexual act without consent from both parties is </a:t>
            </a:r>
            <a:r>
              <a:rPr lang="en-US" sz="3000" b="1">
                <a:solidFill>
                  <a:srgbClr val="000000"/>
                </a:solidFill>
                <a:latin typeface="Calibri (MS) Bold"/>
                <a:ea typeface="Calibri (MS) Bold"/>
                <a:cs typeface="Calibri (MS) Bold"/>
                <a:sym typeface="Calibri (MS) Bold"/>
              </a:rPr>
              <a:t>sexual assault</a:t>
            </a:r>
            <a:r>
              <a:rPr lang="en-US" sz="3000">
                <a:solidFill>
                  <a:srgbClr val="000000"/>
                </a:solidFill>
                <a:latin typeface="Calibri (MS)"/>
                <a:ea typeface="Calibri (MS)"/>
                <a:cs typeface="Calibri (MS)"/>
                <a:sym typeface="Calibri (MS)"/>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2" y="0"/>
            <a:ext cx="18288000" cy="785615"/>
            <a:chOff x="0" y="0"/>
            <a:chExt cx="4816593" cy="206911"/>
          </a:xfrm>
        </p:grpSpPr>
        <p:sp>
          <p:nvSpPr>
            <p:cNvPr id="3" name="Freeform 3"/>
            <p:cNvSpPr/>
            <p:nvPr/>
          </p:nvSpPr>
          <p:spPr>
            <a:xfrm>
              <a:off x="0" y="0"/>
              <a:ext cx="4816592" cy="206911"/>
            </a:xfrm>
            <a:custGeom>
              <a:avLst/>
              <a:gdLst/>
              <a:ahLst/>
              <a:cxnLst/>
              <a:rect l="l" t="t" r="r" b="b"/>
              <a:pathLst>
                <a:path w="4816592" h="206911">
                  <a:moveTo>
                    <a:pt x="0" y="0"/>
                  </a:moveTo>
                  <a:lnTo>
                    <a:pt x="4816592" y="0"/>
                  </a:lnTo>
                  <a:lnTo>
                    <a:pt x="4816592" y="206911"/>
                  </a:lnTo>
                  <a:lnTo>
                    <a:pt x="0" y="206911"/>
                  </a:lnTo>
                  <a:close/>
                </a:path>
              </a:pathLst>
            </a:custGeom>
            <a:solidFill>
              <a:srgbClr val="0C938B"/>
            </a:solidFill>
          </p:spPr>
          <p:txBody>
            <a:bodyPr/>
            <a:lstStyle/>
            <a:p>
              <a:endParaRPr lang="en-US"/>
            </a:p>
          </p:txBody>
        </p:sp>
        <p:sp>
          <p:nvSpPr>
            <p:cNvPr id="4" name="TextBox 4"/>
            <p:cNvSpPr txBox="1"/>
            <p:nvPr/>
          </p:nvSpPr>
          <p:spPr>
            <a:xfrm>
              <a:off x="0" y="-76200"/>
              <a:ext cx="4816593" cy="28311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95998" y="-27939"/>
            <a:ext cx="16886480" cy="739139"/>
          </a:xfrm>
          <a:prstGeom prst="rect">
            <a:avLst/>
          </a:prstGeom>
        </p:spPr>
        <p:txBody>
          <a:bodyPr lIns="0" tIns="0" rIns="0" bIns="0" rtlCol="0" anchor="t">
            <a:spAutoFit/>
          </a:bodyPr>
          <a:lstStyle/>
          <a:p>
            <a:pPr algn="ctr">
              <a:lnSpc>
                <a:spcPts val="5460"/>
              </a:lnSpc>
            </a:pPr>
            <a:r>
              <a:rPr lang="en-US" sz="3900" b="1">
                <a:solidFill>
                  <a:srgbClr val="FFFFFF"/>
                </a:solidFill>
                <a:latin typeface="Calibri (MS) Bold"/>
                <a:ea typeface="Calibri (MS) Bold"/>
                <a:cs typeface="Calibri (MS) Bold"/>
                <a:sym typeface="Calibri (MS) Bold"/>
              </a:rPr>
              <a:t>American Academy of Pediatrics “Teen &amp; Why Consent is Important?” Video</a:t>
            </a:r>
          </a:p>
        </p:txBody>
      </p:sp>
      <p:sp>
        <p:nvSpPr>
          <p:cNvPr id="6" name="TextBox 6"/>
          <p:cNvSpPr txBox="1"/>
          <p:nvPr/>
        </p:nvSpPr>
        <p:spPr>
          <a:xfrm>
            <a:off x="5783016" y="9757481"/>
            <a:ext cx="7410688" cy="301365"/>
          </a:xfrm>
          <a:prstGeom prst="rect">
            <a:avLst/>
          </a:prstGeom>
        </p:spPr>
        <p:txBody>
          <a:bodyPr lIns="0" tIns="0" rIns="0" bIns="0" rtlCol="0" anchor="t">
            <a:spAutoFit/>
          </a:bodyPr>
          <a:lstStyle/>
          <a:p>
            <a:pPr algn="l">
              <a:lnSpc>
                <a:spcPts val="2520"/>
              </a:lnSpc>
            </a:pPr>
            <a:r>
              <a:rPr lang="en-US" sz="1800" u="sng" dirty="0">
                <a:latin typeface="Calibri (MS)"/>
                <a:ea typeface="Calibri (MS)"/>
                <a:cs typeface="Calibri (MS)"/>
                <a:sym typeface="Calibri (MS)"/>
                <a:hlinkClick r:id="rId3" tooltip="https://www.youtube.com/watch?app=desktop&amp;v=liegjyYog3c&amp;t=104s">
                  <a:extLst>
                    <a:ext uri="{A12FA001-AC4F-418D-AE19-62706E023703}">
                      <ahyp:hlinkClr xmlns:ahyp="http://schemas.microsoft.com/office/drawing/2018/hyperlinkcolor" val="tx"/>
                    </a:ext>
                  </a:extLst>
                </a:hlinkClick>
              </a:rPr>
              <a:t>Source: https://www.youtube.com/watch?app=desktop&amp;v=liegjyYog3c&amp;t=104s</a:t>
            </a:r>
          </a:p>
        </p:txBody>
      </p:sp>
      <p:sp>
        <p:nvSpPr>
          <p:cNvPr id="7" name="TextBox 7"/>
          <p:cNvSpPr txBox="1"/>
          <p:nvPr/>
        </p:nvSpPr>
        <p:spPr>
          <a:xfrm>
            <a:off x="15657994" y="9488877"/>
            <a:ext cx="1855143" cy="344804"/>
          </a:xfrm>
          <a:prstGeom prst="rect">
            <a:avLst/>
          </a:prstGeom>
        </p:spPr>
        <p:txBody>
          <a:bodyPr lIns="0" tIns="0" rIns="0" bIns="0" rtlCol="0" anchor="t">
            <a:spAutoFit/>
          </a:bodyPr>
          <a:lstStyle/>
          <a:p>
            <a:pPr algn="ctr">
              <a:lnSpc>
                <a:spcPts val="2520"/>
              </a:lnSpc>
            </a:pPr>
            <a:r>
              <a:rPr lang="en-US" sz="1800">
                <a:solidFill>
                  <a:srgbClr val="000000"/>
                </a:solidFill>
                <a:latin typeface="Calibri (MS)"/>
                <a:ea typeface="Calibri (MS)"/>
                <a:cs typeface="Calibri (MS)"/>
                <a:sym typeface="Calibri (MS)"/>
              </a:rPr>
              <a:t>Duration: 6 minutes</a:t>
            </a:r>
          </a:p>
        </p:txBody>
      </p:sp>
      <p:pic>
        <p:nvPicPr>
          <p:cNvPr id="9" name="Online Media 8" title="Teens &amp; Why Consent is Important? | #BodyOfKnowledge | AAP">
            <a:hlinkClick r:id="" action="ppaction://media"/>
            <a:extLst>
              <a:ext uri="{FF2B5EF4-FFF2-40B4-BE49-F238E27FC236}">
                <a16:creationId xmlns:a16="http://schemas.microsoft.com/office/drawing/2014/main" id="{A7AC119C-1E4B-AF53-640E-D517C09E3340}"/>
              </a:ext>
            </a:extLst>
          </p:cNvPr>
          <p:cNvPicPr>
            <a:picLocks noRot="1" noChangeAspect="1"/>
          </p:cNvPicPr>
          <p:nvPr>
            <a:videoFile r:link="rId1"/>
          </p:nvPr>
        </p:nvPicPr>
        <p:blipFill>
          <a:blip r:embed="rId4"/>
          <a:stretch>
            <a:fillRect/>
          </a:stretch>
        </p:blipFill>
        <p:spPr>
          <a:xfrm>
            <a:off x="1638300" y="951976"/>
            <a:ext cx="15011400" cy="84751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3" y="0"/>
            <a:ext cx="18288000" cy="893762"/>
            <a:chOff x="0" y="0"/>
            <a:chExt cx="4816593" cy="235394"/>
          </a:xfrm>
        </p:grpSpPr>
        <p:sp>
          <p:nvSpPr>
            <p:cNvPr id="3" name="Freeform 3"/>
            <p:cNvSpPr/>
            <p:nvPr/>
          </p:nvSpPr>
          <p:spPr>
            <a:xfrm>
              <a:off x="0" y="0"/>
              <a:ext cx="4816592" cy="235394"/>
            </a:xfrm>
            <a:custGeom>
              <a:avLst/>
              <a:gdLst/>
              <a:ahLst/>
              <a:cxnLst/>
              <a:rect l="l" t="t" r="r" b="b"/>
              <a:pathLst>
                <a:path w="4816592" h="235394">
                  <a:moveTo>
                    <a:pt x="0" y="0"/>
                  </a:moveTo>
                  <a:lnTo>
                    <a:pt x="4816592" y="0"/>
                  </a:lnTo>
                  <a:lnTo>
                    <a:pt x="4816592" y="235394"/>
                  </a:lnTo>
                  <a:lnTo>
                    <a:pt x="0" y="235394"/>
                  </a:lnTo>
                  <a:close/>
                </a:path>
              </a:pathLst>
            </a:custGeom>
            <a:solidFill>
              <a:srgbClr val="0C938B"/>
            </a:solidFill>
          </p:spPr>
          <p:txBody>
            <a:bodyPr/>
            <a:lstStyle/>
            <a:p>
              <a:endParaRPr lang="en-US"/>
            </a:p>
          </p:txBody>
        </p:sp>
        <p:sp>
          <p:nvSpPr>
            <p:cNvPr id="4" name="TextBox 4"/>
            <p:cNvSpPr txBox="1"/>
            <p:nvPr/>
          </p:nvSpPr>
          <p:spPr>
            <a:xfrm>
              <a:off x="0" y="-76200"/>
              <a:ext cx="4816593" cy="31159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9139238" y="4652327"/>
            <a:ext cx="9525" cy="887095"/>
          </a:xfrm>
          <a:prstGeom prst="rect">
            <a:avLst/>
          </a:prstGeom>
        </p:spPr>
        <p:txBody>
          <a:bodyPr lIns="0" tIns="0" rIns="0" bIns="0" rtlCol="0" anchor="t">
            <a:spAutoFit/>
          </a:bodyPr>
          <a:lstStyle/>
          <a:p>
            <a:pPr algn="ctr">
              <a:lnSpc>
                <a:spcPts val="7279"/>
              </a:lnSpc>
            </a:pPr>
            <a:endParaRPr/>
          </a:p>
        </p:txBody>
      </p:sp>
      <p:sp>
        <p:nvSpPr>
          <p:cNvPr id="6" name="TextBox 6"/>
          <p:cNvSpPr txBox="1"/>
          <p:nvPr/>
        </p:nvSpPr>
        <p:spPr>
          <a:xfrm>
            <a:off x="2396362" y="2917825"/>
            <a:ext cx="13485750" cy="4289425"/>
          </a:xfrm>
          <a:prstGeom prst="rect">
            <a:avLst/>
          </a:prstGeom>
        </p:spPr>
        <p:txBody>
          <a:bodyPr lIns="0" tIns="0" rIns="0" bIns="0" rtlCol="0" anchor="t">
            <a:spAutoFit/>
          </a:bodyPr>
          <a:lstStyle/>
          <a:p>
            <a:pPr algn="ctr">
              <a:lnSpc>
                <a:spcPts val="5599"/>
              </a:lnSpc>
            </a:pPr>
            <a:r>
              <a:rPr lang="en-US" sz="3999" i="1">
                <a:solidFill>
                  <a:srgbClr val="000000"/>
                </a:solidFill>
                <a:latin typeface="Calibri (MS) Italics"/>
                <a:ea typeface="Calibri (MS) Italics"/>
                <a:cs typeface="Calibri (MS) Italics"/>
                <a:sym typeface="Calibri (MS) Italics"/>
              </a:rPr>
              <a:t>Do you think most of your peers think that sexting is normal?</a:t>
            </a:r>
          </a:p>
          <a:p>
            <a:pPr algn="ctr">
              <a:lnSpc>
                <a:spcPts val="5599"/>
              </a:lnSpc>
            </a:pPr>
            <a:endParaRPr lang="en-US" sz="3999" i="1">
              <a:solidFill>
                <a:srgbClr val="000000"/>
              </a:solidFill>
              <a:latin typeface="Calibri (MS) Italics"/>
              <a:ea typeface="Calibri (MS) Italics"/>
              <a:cs typeface="Calibri (MS) Italics"/>
              <a:sym typeface="Calibri (MS) Italics"/>
            </a:endParaRPr>
          </a:p>
          <a:p>
            <a:pPr algn="ctr">
              <a:lnSpc>
                <a:spcPts val="5599"/>
              </a:lnSpc>
            </a:pPr>
            <a:r>
              <a:rPr lang="en-US" sz="3999" i="1">
                <a:solidFill>
                  <a:srgbClr val="000000"/>
                </a:solidFill>
                <a:latin typeface="Calibri (MS) Italics"/>
                <a:ea typeface="Calibri (MS) Italics"/>
                <a:cs typeface="Calibri (MS) Italics"/>
                <a:sym typeface="Calibri (MS) Italics"/>
              </a:rPr>
              <a:t>Do you feel that there is a societal pressure to engage in sexting?</a:t>
            </a:r>
          </a:p>
          <a:p>
            <a:pPr algn="ctr">
              <a:lnSpc>
                <a:spcPts val="5599"/>
              </a:lnSpc>
            </a:pPr>
            <a:endParaRPr lang="en-US" sz="3999" i="1">
              <a:solidFill>
                <a:srgbClr val="000000"/>
              </a:solidFill>
              <a:latin typeface="Calibri (MS) Italics"/>
              <a:ea typeface="Calibri (MS) Italics"/>
              <a:cs typeface="Calibri (MS) Italics"/>
              <a:sym typeface="Calibri (MS) Italics"/>
            </a:endParaRPr>
          </a:p>
          <a:p>
            <a:pPr algn="ctr">
              <a:lnSpc>
                <a:spcPts val="5599"/>
              </a:lnSpc>
            </a:pPr>
            <a:r>
              <a:rPr lang="en-US" sz="3999" i="1">
                <a:solidFill>
                  <a:srgbClr val="000000"/>
                </a:solidFill>
                <a:latin typeface="Calibri (MS) Italics"/>
                <a:ea typeface="Calibri (MS) Italics"/>
                <a:cs typeface="Calibri (MS) Italics"/>
                <a:sym typeface="Calibri (MS) Italics"/>
              </a:rPr>
              <a:t>What advice would you give a friend if they feel pressured to send their significant other a sext but they don’t really want to?</a:t>
            </a:r>
          </a:p>
        </p:txBody>
      </p:sp>
      <p:sp>
        <p:nvSpPr>
          <p:cNvPr id="7" name="TextBox 7"/>
          <p:cNvSpPr txBox="1"/>
          <p:nvPr/>
        </p:nvSpPr>
        <p:spPr>
          <a:xfrm>
            <a:off x="69759" y="38894"/>
            <a:ext cx="18138957" cy="673099"/>
          </a:xfrm>
          <a:prstGeom prst="rect">
            <a:avLst/>
          </a:prstGeom>
        </p:spPr>
        <p:txBody>
          <a:bodyPr lIns="0" tIns="0" rIns="0" bIns="0" rtlCol="0" anchor="t">
            <a:spAutoFit/>
          </a:bodyPr>
          <a:lstStyle/>
          <a:p>
            <a:pPr algn="ctr">
              <a:lnSpc>
                <a:spcPts val="4900"/>
              </a:lnSpc>
            </a:pPr>
            <a:r>
              <a:rPr lang="en-US" sz="3500" b="1">
                <a:solidFill>
                  <a:srgbClr val="FFFFFF"/>
                </a:solidFill>
                <a:latin typeface="Calibri (MS) Bold"/>
                <a:ea typeface="Calibri (MS) Bold"/>
                <a:cs typeface="Calibri (MS) Bold"/>
                <a:sym typeface="Calibri (MS) Bold"/>
              </a:rPr>
              <a:t>American Academy of Pediatrics “Teen &amp; Why Consent is Important?” Discussion Questions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2500" y="1325648"/>
            <a:ext cx="4686609" cy="712161"/>
            <a:chOff x="0" y="0"/>
            <a:chExt cx="1234333" cy="187565"/>
          </a:xfrm>
        </p:grpSpPr>
        <p:sp>
          <p:nvSpPr>
            <p:cNvPr id="3" name="Freeform 3"/>
            <p:cNvSpPr/>
            <p:nvPr/>
          </p:nvSpPr>
          <p:spPr>
            <a:xfrm>
              <a:off x="0" y="0"/>
              <a:ext cx="1234333" cy="187565"/>
            </a:xfrm>
            <a:custGeom>
              <a:avLst/>
              <a:gdLst/>
              <a:ahLst/>
              <a:cxnLst/>
              <a:rect l="l" t="t" r="r" b="b"/>
              <a:pathLst>
                <a:path w="1234333" h="187565">
                  <a:moveTo>
                    <a:pt x="0" y="0"/>
                  </a:moveTo>
                  <a:lnTo>
                    <a:pt x="1234333" y="0"/>
                  </a:lnTo>
                  <a:lnTo>
                    <a:pt x="1234333" y="187565"/>
                  </a:lnTo>
                  <a:lnTo>
                    <a:pt x="0" y="187565"/>
                  </a:lnTo>
                  <a:close/>
                </a:path>
              </a:pathLst>
            </a:custGeom>
            <a:solidFill>
              <a:srgbClr val="FEFEFE"/>
            </a:solidFill>
          </p:spPr>
          <p:txBody>
            <a:bodyPr/>
            <a:lstStyle/>
            <a:p>
              <a:endParaRPr lang="en-US"/>
            </a:p>
          </p:txBody>
        </p:sp>
        <p:sp>
          <p:nvSpPr>
            <p:cNvPr id="4" name="TextBox 4"/>
            <p:cNvSpPr txBox="1"/>
            <p:nvPr/>
          </p:nvSpPr>
          <p:spPr>
            <a:xfrm>
              <a:off x="0" y="-76200"/>
              <a:ext cx="1234333" cy="26376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18288000" cy="824865"/>
            <a:chOff x="0" y="0"/>
            <a:chExt cx="4816593" cy="217248"/>
          </a:xfrm>
        </p:grpSpPr>
        <p:sp>
          <p:nvSpPr>
            <p:cNvPr id="6" name="Freeform 6"/>
            <p:cNvSpPr/>
            <p:nvPr/>
          </p:nvSpPr>
          <p:spPr>
            <a:xfrm>
              <a:off x="0" y="0"/>
              <a:ext cx="4816592" cy="217248"/>
            </a:xfrm>
            <a:custGeom>
              <a:avLst/>
              <a:gdLst/>
              <a:ahLst/>
              <a:cxnLst/>
              <a:rect l="l" t="t" r="r" b="b"/>
              <a:pathLst>
                <a:path w="4816592" h="217248">
                  <a:moveTo>
                    <a:pt x="0" y="0"/>
                  </a:moveTo>
                  <a:lnTo>
                    <a:pt x="4816592" y="0"/>
                  </a:lnTo>
                  <a:lnTo>
                    <a:pt x="4816592" y="217248"/>
                  </a:lnTo>
                  <a:lnTo>
                    <a:pt x="0" y="217248"/>
                  </a:lnTo>
                  <a:close/>
                </a:path>
              </a:pathLst>
            </a:custGeom>
            <a:solidFill>
              <a:srgbClr val="0C938B"/>
            </a:solidFill>
          </p:spPr>
          <p:txBody>
            <a:bodyPr/>
            <a:lstStyle/>
            <a:p>
              <a:endParaRPr lang="en-US"/>
            </a:p>
          </p:txBody>
        </p:sp>
        <p:sp>
          <p:nvSpPr>
            <p:cNvPr id="7" name="TextBox 7"/>
            <p:cNvSpPr txBox="1"/>
            <p:nvPr/>
          </p:nvSpPr>
          <p:spPr>
            <a:xfrm>
              <a:off x="0" y="-76200"/>
              <a:ext cx="4816593" cy="293448"/>
            </a:xfrm>
            <a:prstGeom prst="rect">
              <a:avLst/>
            </a:prstGeom>
          </p:spPr>
          <p:txBody>
            <a:bodyPr lIns="50800" tIns="50800" rIns="50800" bIns="50800" rtlCol="0" anchor="ctr"/>
            <a:lstStyle/>
            <a:p>
              <a:pPr algn="ctr">
                <a:lnSpc>
                  <a:spcPts val="2884"/>
                </a:lnSpc>
              </a:pPr>
              <a:endParaRPr/>
            </a:p>
          </p:txBody>
        </p:sp>
      </p:grpSp>
      <p:sp>
        <p:nvSpPr>
          <p:cNvPr id="8" name="Freeform 8"/>
          <p:cNvSpPr/>
          <p:nvPr/>
        </p:nvSpPr>
        <p:spPr>
          <a:xfrm>
            <a:off x="337127" y="3145836"/>
            <a:ext cx="8440645" cy="4737312"/>
          </a:xfrm>
          <a:custGeom>
            <a:avLst/>
            <a:gdLst/>
            <a:ahLst/>
            <a:cxnLst/>
            <a:rect l="l" t="t" r="r" b="b"/>
            <a:pathLst>
              <a:path w="8440645" h="4737312">
                <a:moveTo>
                  <a:pt x="0" y="0"/>
                </a:moveTo>
                <a:lnTo>
                  <a:pt x="8440645" y="0"/>
                </a:lnTo>
                <a:lnTo>
                  <a:pt x="8440645" y="4737312"/>
                </a:lnTo>
                <a:lnTo>
                  <a:pt x="0" y="4737312"/>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0" y="-150194"/>
            <a:ext cx="18288000" cy="968375"/>
          </a:xfrm>
          <a:prstGeom prst="rect">
            <a:avLst/>
          </a:prstGeom>
        </p:spPr>
        <p:txBody>
          <a:bodyPr lIns="0" tIns="0" rIns="0" bIns="0" rtlCol="0" anchor="t">
            <a:spAutoFit/>
          </a:bodyPr>
          <a:lstStyle/>
          <a:p>
            <a:pPr algn="ctr">
              <a:lnSpc>
                <a:spcPts val="7000"/>
              </a:lnSpc>
              <a:spcBef>
                <a:spcPct val="0"/>
              </a:spcBef>
            </a:pPr>
            <a:r>
              <a:rPr lang="en-US" sz="5000" b="1">
                <a:solidFill>
                  <a:srgbClr val="FFFFFF"/>
                </a:solidFill>
                <a:latin typeface="Calibri (MS) Bold"/>
                <a:ea typeface="Calibri (MS) Bold"/>
                <a:cs typeface="Calibri (MS) Bold"/>
                <a:sym typeface="Calibri (MS) Bold"/>
              </a:rPr>
              <a:t>Sexting</a:t>
            </a:r>
          </a:p>
        </p:txBody>
      </p:sp>
      <p:sp>
        <p:nvSpPr>
          <p:cNvPr id="10" name="TextBox 10"/>
          <p:cNvSpPr txBox="1"/>
          <p:nvPr/>
        </p:nvSpPr>
        <p:spPr>
          <a:xfrm>
            <a:off x="5549101" y="9858375"/>
            <a:ext cx="7189798" cy="344805"/>
          </a:xfrm>
          <a:prstGeom prst="rect">
            <a:avLst/>
          </a:prstGeom>
        </p:spPr>
        <p:txBody>
          <a:bodyPr lIns="0" tIns="0" rIns="0" bIns="0" rtlCol="0" anchor="t">
            <a:spAutoFit/>
          </a:bodyPr>
          <a:lstStyle/>
          <a:p>
            <a:pPr algn="ctr">
              <a:lnSpc>
                <a:spcPts val="2520"/>
              </a:lnSpc>
            </a:pPr>
            <a:r>
              <a:rPr lang="en-US" sz="1800">
                <a:solidFill>
                  <a:srgbClr val="000000"/>
                </a:solidFill>
                <a:latin typeface="Calibri (MS)"/>
                <a:ea typeface="Calibri (MS)"/>
                <a:cs typeface="Calibri (MS)"/>
                <a:sym typeface="Calibri (MS)"/>
              </a:rPr>
              <a:t>Source: </a:t>
            </a:r>
            <a:r>
              <a:rPr lang="en-US" sz="1800" u="sng">
                <a:solidFill>
                  <a:srgbClr val="000000"/>
                </a:solidFill>
                <a:latin typeface="Calibri (MS)"/>
                <a:ea typeface="Calibri (MS)"/>
                <a:cs typeface="Calibri (MS)"/>
                <a:sym typeface="Calibri (MS)"/>
              </a:rPr>
              <a:t>https://www.missingkids.org/netsmartz/topics/sexting</a:t>
            </a:r>
          </a:p>
        </p:txBody>
      </p:sp>
      <p:sp>
        <p:nvSpPr>
          <p:cNvPr id="11" name="TextBox 11"/>
          <p:cNvSpPr txBox="1"/>
          <p:nvPr/>
        </p:nvSpPr>
        <p:spPr>
          <a:xfrm>
            <a:off x="9339526" y="2064281"/>
            <a:ext cx="8203668" cy="1647825"/>
          </a:xfrm>
          <a:prstGeom prst="rect">
            <a:avLst/>
          </a:prstGeom>
        </p:spPr>
        <p:txBody>
          <a:bodyPr lIns="0" tIns="0" rIns="0" bIns="0" rtlCol="0" anchor="t">
            <a:spAutoFit/>
          </a:bodyPr>
          <a:lstStyle/>
          <a:p>
            <a:pPr algn="ctr">
              <a:lnSpc>
                <a:spcPts val="4200"/>
              </a:lnSpc>
            </a:pPr>
            <a:r>
              <a:rPr lang="en-US" sz="3000" b="1">
                <a:solidFill>
                  <a:srgbClr val="000000"/>
                </a:solidFill>
                <a:latin typeface="Calibri (MS) Bold"/>
                <a:ea typeface="Calibri (MS) Bold"/>
                <a:cs typeface="Calibri (MS) Bold"/>
                <a:sym typeface="Calibri (MS) Bold"/>
              </a:rPr>
              <a:t>Sexting </a:t>
            </a:r>
            <a:r>
              <a:rPr lang="en-US" sz="3000">
                <a:solidFill>
                  <a:srgbClr val="000000"/>
                </a:solidFill>
                <a:latin typeface="Calibri (MS)"/>
                <a:ea typeface="Calibri (MS)"/>
                <a:cs typeface="Calibri (MS)"/>
                <a:sym typeface="Calibri (MS)"/>
              </a:rPr>
              <a:t>is the sharing and receiving of sexually explicit messages and nude or partially nude images via cell phones.</a:t>
            </a:r>
          </a:p>
        </p:txBody>
      </p:sp>
      <p:sp>
        <p:nvSpPr>
          <p:cNvPr id="12" name="TextBox 12"/>
          <p:cNvSpPr txBox="1"/>
          <p:nvPr/>
        </p:nvSpPr>
        <p:spPr>
          <a:xfrm>
            <a:off x="9389962" y="4257675"/>
            <a:ext cx="8153233" cy="1647825"/>
          </a:xfrm>
          <a:prstGeom prst="rect">
            <a:avLst/>
          </a:prstGeom>
        </p:spPr>
        <p:txBody>
          <a:bodyPr lIns="0" tIns="0" rIns="0" bIns="0" rtlCol="0" anchor="t">
            <a:spAutoFit/>
          </a:bodyPr>
          <a:lstStyle/>
          <a:p>
            <a:pPr algn="ctr">
              <a:lnSpc>
                <a:spcPts val="4200"/>
              </a:lnSpc>
            </a:pPr>
            <a:r>
              <a:rPr lang="en-US" sz="3000" b="1">
                <a:solidFill>
                  <a:srgbClr val="000000"/>
                </a:solidFill>
                <a:latin typeface="Calibri (MS) Bold"/>
                <a:ea typeface="Calibri (MS) Bold"/>
                <a:cs typeface="Calibri (MS) Bold"/>
                <a:sym typeface="Calibri (MS) Bold"/>
              </a:rPr>
              <a:t>Once a sext is shared, there is no guaranteed privacy to that image.</a:t>
            </a:r>
            <a:r>
              <a:rPr lang="en-US" sz="3000">
                <a:solidFill>
                  <a:srgbClr val="000000"/>
                </a:solidFill>
                <a:latin typeface="Calibri (MS)"/>
                <a:ea typeface="Calibri (MS)"/>
                <a:cs typeface="Calibri (MS)"/>
                <a:sym typeface="Calibri (MS)"/>
              </a:rPr>
              <a:t> The other person can choose to share that image with others.</a:t>
            </a:r>
          </a:p>
        </p:txBody>
      </p:sp>
      <p:sp>
        <p:nvSpPr>
          <p:cNvPr id="13" name="TextBox 13"/>
          <p:cNvSpPr txBox="1"/>
          <p:nvPr/>
        </p:nvSpPr>
        <p:spPr>
          <a:xfrm>
            <a:off x="9846462" y="6448425"/>
            <a:ext cx="7189798" cy="1647825"/>
          </a:xfrm>
          <a:prstGeom prst="rect">
            <a:avLst/>
          </a:prstGeom>
        </p:spPr>
        <p:txBody>
          <a:bodyPr lIns="0" tIns="0" rIns="0" bIns="0" rtlCol="0" anchor="t">
            <a:spAutoFit/>
          </a:bodyPr>
          <a:lstStyle/>
          <a:p>
            <a:pPr algn="ctr">
              <a:lnSpc>
                <a:spcPts val="4200"/>
              </a:lnSpc>
            </a:pPr>
            <a:r>
              <a:rPr lang="en-US" sz="3000" b="1">
                <a:solidFill>
                  <a:srgbClr val="000000"/>
                </a:solidFill>
                <a:latin typeface="Calibri (MS) Bold"/>
                <a:ea typeface="Calibri (MS) Bold"/>
                <a:cs typeface="Calibri (MS) Bold"/>
                <a:sym typeface="Calibri (MS) Bold"/>
              </a:rPr>
              <a:t>If you sext, you may be at risk of sextortion, getting in trouble at school, being bullied or harassed, or getting into legal trouble.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9246" y="0"/>
            <a:ext cx="18743647" cy="1028700"/>
            <a:chOff x="0" y="0"/>
            <a:chExt cx="4936598" cy="270933"/>
          </a:xfrm>
        </p:grpSpPr>
        <p:sp>
          <p:nvSpPr>
            <p:cNvPr id="3" name="Freeform 3"/>
            <p:cNvSpPr/>
            <p:nvPr/>
          </p:nvSpPr>
          <p:spPr>
            <a:xfrm>
              <a:off x="0" y="0"/>
              <a:ext cx="4936598" cy="270933"/>
            </a:xfrm>
            <a:custGeom>
              <a:avLst/>
              <a:gdLst/>
              <a:ahLst/>
              <a:cxnLst/>
              <a:rect l="l" t="t" r="r" b="b"/>
              <a:pathLst>
                <a:path w="4936598" h="270933">
                  <a:moveTo>
                    <a:pt x="0" y="0"/>
                  </a:moveTo>
                  <a:lnTo>
                    <a:pt x="4936598" y="0"/>
                  </a:lnTo>
                  <a:lnTo>
                    <a:pt x="4936598" y="270933"/>
                  </a:lnTo>
                  <a:lnTo>
                    <a:pt x="0" y="270933"/>
                  </a:lnTo>
                  <a:close/>
                </a:path>
              </a:pathLst>
            </a:custGeom>
            <a:solidFill>
              <a:srgbClr val="0C938B"/>
            </a:solidFill>
          </p:spPr>
          <p:txBody>
            <a:bodyPr/>
            <a:lstStyle/>
            <a:p>
              <a:endParaRPr lang="en-US"/>
            </a:p>
          </p:txBody>
        </p:sp>
        <p:sp>
          <p:nvSpPr>
            <p:cNvPr id="4" name="TextBox 4"/>
            <p:cNvSpPr txBox="1"/>
            <p:nvPr/>
          </p:nvSpPr>
          <p:spPr>
            <a:xfrm>
              <a:off x="0" y="-76200"/>
              <a:ext cx="4936598" cy="34713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690843" y="3088543"/>
            <a:ext cx="8760948" cy="4928033"/>
          </a:xfrm>
          <a:custGeom>
            <a:avLst/>
            <a:gdLst/>
            <a:ahLst/>
            <a:cxnLst/>
            <a:rect l="l" t="t" r="r" b="b"/>
            <a:pathLst>
              <a:path w="8760948" h="4928033">
                <a:moveTo>
                  <a:pt x="0" y="0"/>
                </a:moveTo>
                <a:lnTo>
                  <a:pt x="8760948" y="0"/>
                </a:lnTo>
                <a:lnTo>
                  <a:pt x="8760948" y="4928033"/>
                </a:lnTo>
                <a:lnTo>
                  <a:pt x="0" y="4928033"/>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899617" y="2368987"/>
            <a:ext cx="7924731" cy="6233795"/>
          </a:xfrm>
          <a:prstGeom prst="rect">
            <a:avLst/>
          </a:prstGeom>
        </p:spPr>
        <p:txBody>
          <a:bodyPr lIns="0" tIns="0" rIns="0" bIns="0" rtlCol="0" anchor="t">
            <a:spAutoFit/>
          </a:bodyPr>
          <a:lstStyle/>
          <a:p>
            <a:pPr algn="ctr">
              <a:lnSpc>
                <a:spcPts val="4479"/>
              </a:lnSpc>
            </a:pPr>
            <a:r>
              <a:rPr lang="en-US" sz="3199">
                <a:solidFill>
                  <a:srgbClr val="000000"/>
                </a:solidFill>
                <a:latin typeface="Calibri (MS)"/>
                <a:ea typeface="Calibri (MS)"/>
                <a:cs typeface="Calibri (MS)"/>
                <a:sym typeface="Calibri (MS)"/>
              </a:rPr>
              <a:t>A free service that can help you remove or stop the online sharing of nude, partially nude, or sexually explicit images or videos taken of you when you were under 18 years old. </a:t>
            </a:r>
          </a:p>
          <a:p>
            <a:pPr algn="ctr">
              <a:lnSpc>
                <a:spcPts val="4479"/>
              </a:lnSpc>
            </a:pPr>
            <a:endParaRPr lang="en-US" sz="3199">
              <a:solidFill>
                <a:srgbClr val="000000"/>
              </a:solidFill>
              <a:latin typeface="Calibri (MS)"/>
              <a:ea typeface="Calibri (MS)"/>
              <a:cs typeface="Calibri (MS)"/>
              <a:sym typeface="Calibri (MS)"/>
            </a:endParaRPr>
          </a:p>
          <a:p>
            <a:pPr algn="ctr">
              <a:lnSpc>
                <a:spcPts val="4479"/>
              </a:lnSpc>
            </a:pPr>
            <a:r>
              <a:rPr lang="en-US" sz="3199">
                <a:solidFill>
                  <a:srgbClr val="000000"/>
                </a:solidFill>
                <a:latin typeface="Calibri (MS)"/>
                <a:ea typeface="Calibri (MS)"/>
                <a:cs typeface="Calibri (MS)"/>
                <a:sym typeface="Calibri (MS)"/>
              </a:rPr>
              <a:t>You can remain anonymous while using the service and you won’t have to send your images or videos to anyone. </a:t>
            </a:r>
          </a:p>
          <a:p>
            <a:pPr algn="ctr">
              <a:lnSpc>
                <a:spcPts val="4479"/>
              </a:lnSpc>
            </a:pPr>
            <a:endParaRPr lang="en-US" sz="3199">
              <a:solidFill>
                <a:srgbClr val="000000"/>
              </a:solidFill>
              <a:latin typeface="Calibri (MS)"/>
              <a:ea typeface="Calibri (MS)"/>
              <a:cs typeface="Calibri (MS)"/>
              <a:sym typeface="Calibri (MS)"/>
            </a:endParaRPr>
          </a:p>
          <a:p>
            <a:pPr algn="ctr">
              <a:lnSpc>
                <a:spcPts val="4479"/>
              </a:lnSpc>
            </a:pPr>
            <a:r>
              <a:rPr lang="en-US" sz="3199">
                <a:solidFill>
                  <a:srgbClr val="000000"/>
                </a:solidFill>
                <a:latin typeface="Calibri (MS)"/>
                <a:ea typeface="Calibri (MS)"/>
                <a:cs typeface="Calibri (MS)"/>
                <a:sym typeface="Calibri (MS)"/>
              </a:rPr>
              <a:t>It will work on public or unencrypted online platforms that have agreed to participate.</a:t>
            </a:r>
          </a:p>
        </p:txBody>
      </p:sp>
      <p:sp>
        <p:nvSpPr>
          <p:cNvPr id="7" name="TextBox 7"/>
          <p:cNvSpPr txBox="1"/>
          <p:nvPr/>
        </p:nvSpPr>
        <p:spPr>
          <a:xfrm>
            <a:off x="6076236" y="-15875"/>
            <a:ext cx="6135529" cy="968375"/>
          </a:xfrm>
          <a:prstGeom prst="rect">
            <a:avLst/>
          </a:prstGeom>
        </p:spPr>
        <p:txBody>
          <a:bodyPr lIns="0" tIns="0" rIns="0" bIns="0" rtlCol="0" anchor="t">
            <a:spAutoFit/>
          </a:bodyPr>
          <a:lstStyle/>
          <a:p>
            <a:pPr algn="ctr">
              <a:lnSpc>
                <a:spcPts val="7000"/>
              </a:lnSpc>
            </a:pPr>
            <a:r>
              <a:rPr lang="en-US" sz="5000" b="1" dirty="0">
                <a:solidFill>
                  <a:srgbClr val="FFFFFF"/>
                </a:solidFill>
                <a:latin typeface="Calibri (MS) Bold"/>
                <a:ea typeface="Calibri (MS) Bold"/>
                <a:cs typeface="Calibri (MS) Bold"/>
                <a:sym typeface="Calibri (MS) Bold"/>
              </a:rPr>
              <a:t>NCMEC “Take It Down”</a:t>
            </a:r>
          </a:p>
        </p:txBody>
      </p:sp>
      <p:sp>
        <p:nvSpPr>
          <p:cNvPr id="8" name="TextBox 8"/>
          <p:cNvSpPr txBox="1"/>
          <p:nvPr/>
        </p:nvSpPr>
        <p:spPr>
          <a:xfrm>
            <a:off x="7871685" y="1166734"/>
            <a:ext cx="2027932" cy="680085"/>
          </a:xfrm>
          <a:prstGeom prst="rect">
            <a:avLst/>
          </a:prstGeom>
        </p:spPr>
        <p:txBody>
          <a:bodyPr lIns="0" tIns="0" rIns="0" bIns="0" rtlCol="0" anchor="t">
            <a:spAutoFit/>
          </a:bodyPr>
          <a:lstStyle/>
          <a:p>
            <a:pPr algn="ctr">
              <a:lnSpc>
                <a:spcPts val="5040"/>
              </a:lnSpc>
            </a:pPr>
            <a:r>
              <a:rPr lang="en-US" sz="3600" b="1">
                <a:solidFill>
                  <a:srgbClr val="000000"/>
                </a:solidFill>
                <a:latin typeface="Calibri (MS) Bold"/>
                <a:ea typeface="Calibri (MS) Bold"/>
                <a:cs typeface="Calibri (MS) Bold"/>
                <a:sym typeface="Calibri (MS) Bold"/>
              </a:rPr>
              <a:t>What is it?</a:t>
            </a:r>
          </a:p>
        </p:txBody>
      </p:sp>
      <p:sp>
        <p:nvSpPr>
          <p:cNvPr id="9" name="TextBox 9"/>
          <p:cNvSpPr txBox="1"/>
          <p:nvPr/>
        </p:nvSpPr>
        <p:spPr>
          <a:xfrm>
            <a:off x="5508976" y="9754180"/>
            <a:ext cx="7270047" cy="301365"/>
          </a:xfrm>
          <a:prstGeom prst="rect">
            <a:avLst/>
          </a:prstGeom>
        </p:spPr>
        <p:txBody>
          <a:bodyPr lIns="0" tIns="0" rIns="0" bIns="0" rtlCol="0" anchor="t">
            <a:spAutoFit/>
          </a:bodyPr>
          <a:lstStyle/>
          <a:p>
            <a:pPr algn="ctr">
              <a:lnSpc>
                <a:spcPts val="2520"/>
              </a:lnSpc>
            </a:pPr>
            <a:r>
              <a:rPr lang="en-US" sz="1800" dirty="0">
                <a:latin typeface="Calibri (MS)"/>
                <a:ea typeface="Calibri (MS)"/>
                <a:cs typeface="Calibri (MS)"/>
                <a:sym typeface="Calibri (MS)"/>
              </a:rPr>
              <a:t>Source: </a:t>
            </a:r>
            <a:r>
              <a:rPr lang="en-US" sz="1800" u="sng" dirty="0">
                <a:latin typeface="Calibri (MS)"/>
                <a:ea typeface="Calibri (MS)"/>
                <a:cs typeface="Calibri (MS)"/>
                <a:sym typeface="Calibri (MS)"/>
                <a:hlinkClick r:id="rId3" tooltip="https://takeitdown.ncmec.org">
                  <a:extLst>
                    <a:ext uri="{A12FA001-AC4F-418D-AE19-62706E023703}">
                      <ahyp:hlinkClr xmlns:ahyp="http://schemas.microsoft.com/office/drawing/2018/hyperlinkcolor" val="tx"/>
                    </a:ext>
                  </a:extLst>
                </a:hlinkClick>
              </a:rPr>
              <a:t>https://takeitdown.ncmec.org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2" y="0"/>
            <a:ext cx="18288000" cy="785615"/>
            <a:chOff x="0" y="0"/>
            <a:chExt cx="4816593" cy="206911"/>
          </a:xfrm>
        </p:grpSpPr>
        <p:sp>
          <p:nvSpPr>
            <p:cNvPr id="3" name="Freeform 3"/>
            <p:cNvSpPr/>
            <p:nvPr/>
          </p:nvSpPr>
          <p:spPr>
            <a:xfrm>
              <a:off x="0" y="0"/>
              <a:ext cx="4816592" cy="206911"/>
            </a:xfrm>
            <a:custGeom>
              <a:avLst/>
              <a:gdLst/>
              <a:ahLst/>
              <a:cxnLst/>
              <a:rect l="l" t="t" r="r" b="b"/>
              <a:pathLst>
                <a:path w="4816592" h="206911">
                  <a:moveTo>
                    <a:pt x="0" y="0"/>
                  </a:moveTo>
                  <a:lnTo>
                    <a:pt x="4816592" y="0"/>
                  </a:lnTo>
                  <a:lnTo>
                    <a:pt x="4816592" y="206911"/>
                  </a:lnTo>
                  <a:lnTo>
                    <a:pt x="0" y="206911"/>
                  </a:lnTo>
                  <a:close/>
                </a:path>
              </a:pathLst>
            </a:custGeom>
            <a:solidFill>
              <a:srgbClr val="0C938B"/>
            </a:solidFill>
          </p:spPr>
          <p:txBody>
            <a:bodyPr/>
            <a:lstStyle/>
            <a:p>
              <a:endParaRPr lang="en-US"/>
            </a:p>
          </p:txBody>
        </p:sp>
        <p:sp>
          <p:nvSpPr>
            <p:cNvPr id="4" name="TextBox 4"/>
            <p:cNvSpPr txBox="1"/>
            <p:nvPr/>
          </p:nvSpPr>
          <p:spPr>
            <a:xfrm>
              <a:off x="0" y="-76200"/>
              <a:ext cx="4816593" cy="28311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95998" y="-27939"/>
            <a:ext cx="16886480" cy="739139"/>
          </a:xfrm>
          <a:prstGeom prst="rect">
            <a:avLst/>
          </a:prstGeom>
        </p:spPr>
        <p:txBody>
          <a:bodyPr lIns="0" tIns="0" rIns="0" bIns="0" rtlCol="0" anchor="t">
            <a:spAutoFit/>
          </a:bodyPr>
          <a:lstStyle/>
          <a:p>
            <a:pPr algn="ctr">
              <a:lnSpc>
                <a:spcPts val="5460"/>
              </a:lnSpc>
            </a:pPr>
            <a:r>
              <a:rPr lang="en-US" sz="3900" b="1">
                <a:solidFill>
                  <a:srgbClr val="FFFFFF"/>
                </a:solidFill>
                <a:latin typeface="Calibri (MS) Bold"/>
                <a:ea typeface="Calibri (MS) Bold"/>
                <a:cs typeface="Calibri (MS) Bold"/>
                <a:sym typeface="Calibri (MS) Bold"/>
              </a:rPr>
              <a:t>NCMEC “Rewind” Video</a:t>
            </a:r>
          </a:p>
        </p:txBody>
      </p:sp>
      <p:sp>
        <p:nvSpPr>
          <p:cNvPr id="6" name="TextBox 6"/>
          <p:cNvSpPr txBox="1"/>
          <p:nvPr/>
        </p:nvSpPr>
        <p:spPr>
          <a:xfrm>
            <a:off x="5783016" y="9757481"/>
            <a:ext cx="5476518" cy="301365"/>
          </a:xfrm>
          <a:prstGeom prst="rect">
            <a:avLst/>
          </a:prstGeom>
        </p:spPr>
        <p:txBody>
          <a:bodyPr lIns="0" tIns="0" rIns="0" bIns="0" rtlCol="0" anchor="t">
            <a:spAutoFit/>
          </a:bodyPr>
          <a:lstStyle/>
          <a:p>
            <a:pPr algn="l">
              <a:lnSpc>
                <a:spcPts val="2520"/>
              </a:lnSpc>
            </a:pPr>
            <a:r>
              <a:rPr lang="en-US" sz="1800" u="sng" dirty="0">
                <a:latin typeface="Calibri (MS)"/>
                <a:ea typeface="Calibri (MS)"/>
                <a:cs typeface="Calibri (MS)"/>
                <a:sym typeface="Calibri (MS)"/>
                <a:hlinkClick r:id="rId3" tooltip="https://www.youtube.com/watch?v=pAaXbBzVdJE">
                  <a:extLst>
                    <a:ext uri="{A12FA001-AC4F-418D-AE19-62706E023703}">
                      <ahyp:hlinkClr xmlns:ahyp="http://schemas.microsoft.com/office/drawing/2018/hyperlinkcolor" val="tx"/>
                    </a:ext>
                  </a:extLst>
                </a:hlinkClick>
              </a:rPr>
              <a:t>Source: https://www.youtube.com/watch?v=pAaXbBzVdJE</a:t>
            </a:r>
          </a:p>
        </p:txBody>
      </p:sp>
      <p:sp>
        <p:nvSpPr>
          <p:cNvPr id="7" name="TextBox 7"/>
          <p:cNvSpPr txBox="1"/>
          <p:nvPr/>
        </p:nvSpPr>
        <p:spPr>
          <a:xfrm>
            <a:off x="15571227" y="9488877"/>
            <a:ext cx="2028676" cy="344804"/>
          </a:xfrm>
          <a:prstGeom prst="rect">
            <a:avLst/>
          </a:prstGeom>
        </p:spPr>
        <p:txBody>
          <a:bodyPr lIns="0" tIns="0" rIns="0" bIns="0" rtlCol="0" anchor="t">
            <a:spAutoFit/>
          </a:bodyPr>
          <a:lstStyle/>
          <a:p>
            <a:pPr algn="ctr">
              <a:lnSpc>
                <a:spcPts val="2520"/>
              </a:lnSpc>
            </a:pPr>
            <a:r>
              <a:rPr lang="en-US" sz="1800">
                <a:solidFill>
                  <a:srgbClr val="000000"/>
                </a:solidFill>
                <a:latin typeface="Calibri (MS)"/>
                <a:ea typeface="Calibri (MS)"/>
                <a:cs typeface="Calibri (MS)"/>
                <a:sym typeface="Calibri (MS)"/>
              </a:rPr>
              <a:t>Duration: 0.5 minutes</a:t>
            </a:r>
          </a:p>
        </p:txBody>
      </p:sp>
      <p:pic>
        <p:nvPicPr>
          <p:cNvPr id="9" name="Online Media 8" title="Take It Down: Rewind (Full Trailer)">
            <a:hlinkClick r:id="" action="ppaction://media"/>
            <a:extLst>
              <a:ext uri="{FF2B5EF4-FFF2-40B4-BE49-F238E27FC236}">
                <a16:creationId xmlns:a16="http://schemas.microsoft.com/office/drawing/2014/main" id="{F2BB46F0-CE96-5ACE-B9D7-F8A1CC0C4679}"/>
              </a:ext>
            </a:extLst>
          </p:cNvPr>
          <p:cNvPicPr>
            <a:picLocks noRot="1" noChangeAspect="1"/>
          </p:cNvPicPr>
          <p:nvPr>
            <a:videoFile r:link="rId1"/>
          </p:nvPr>
        </p:nvPicPr>
        <p:blipFill>
          <a:blip r:embed="rId4"/>
          <a:stretch>
            <a:fillRect/>
          </a:stretch>
        </p:blipFill>
        <p:spPr>
          <a:xfrm>
            <a:off x="1828800" y="1000522"/>
            <a:ext cx="14630400" cy="826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
            <a:chOff x="0" y="0"/>
            <a:chExt cx="4816593" cy="270933"/>
          </a:xfrm>
        </p:grpSpPr>
        <p:sp>
          <p:nvSpPr>
            <p:cNvPr id="3" name="Freeform 3"/>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0C938B"/>
            </a:solidFill>
          </p:spPr>
          <p:txBody>
            <a:bodyPr/>
            <a:lstStyle/>
            <a:p>
              <a:endParaRPr lang="en-US"/>
            </a:p>
          </p:txBody>
        </p:sp>
        <p:sp>
          <p:nvSpPr>
            <p:cNvPr id="4" name="TextBox 4"/>
            <p:cNvSpPr txBox="1"/>
            <p:nvPr/>
          </p:nvSpPr>
          <p:spPr>
            <a:xfrm>
              <a:off x="0" y="-76200"/>
              <a:ext cx="4816593" cy="347133"/>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2"/>
          <a:srcRect/>
          <a:stretch>
            <a:fillRect/>
          </a:stretch>
        </p:blipFill>
        <p:spPr>
          <a:xfrm>
            <a:off x="4710846" y="1907954"/>
            <a:ext cx="9130865" cy="7350346"/>
          </a:xfrm>
          <a:prstGeom prst="rect">
            <a:avLst/>
          </a:prstGeom>
        </p:spPr>
      </p:pic>
      <p:sp>
        <p:nvSpPr>
          <p:cNvPr id="6" name="TextBox 6"/>
          <p:cNvSpPr txBox="1"/>
          <p:nvPr/>
        </p:nvSpPr>
        <p:spPr>
          <a:xfrm>
            <a:off x="0" y="-15875"/>
            <a:ext cx="18288000" cy="968375"/>
          </a:xfrm>
          <a:prstGeom prst="rect">
            <a:avLst/>
          </a:prstGeom>
        </p:spPr>
        <p:txBody>
          <a:bodyPr lIns="0" tIns="0" rIns="0" bIns="0" rtlCol="0" anchor="t">
            <a:spAutoFit/>
          </a:bodyPr>
          <a:lstStyle/>
          <a:p>
            <a:pPr algn="ctr">
              <a:lnSpc>
                <a:spcPts val="7000"/>
              </a:lnSpc>
            </a:pPr>
            <a:r>
              <a:rPr lang="en-US" sz="5000" b="1" dirty="0">
                <a:solidFill>
                  <a:srgbClr val="FFFFFF"/>
                </a:solidFill>
                <a:latin typeface="Calibri (MS) Bold"/>
                <a:ea typeface="Calibri (MS) Bold"/>
                <a:cs typeface="Calibri (MS) Bold"/>
                <a:sym typeface="Calibri (MS) Bold"/>
              </a:rPr>
              <a:t>Activity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
            <a:chOff x="0" y="0"/>
            <a:chExt cx="4816593" cy="270933"/>
          </a:xfrm>
        </p:grpSpPr>
        <p:sp>
          <p:nvSpPr>
            <p:cNvPr id="3" name="Freeform 3"/>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0C938B"/>
            </a:solidFill>
          </p:spPr>
          <p:txBody>
            <a:bodyPr/>
            <a:lstStyle/>
            <a:p>
              <a:endParaRPr lang="en-US"/>
            </a:p>
          </p:txBody>
        </p:sp>
        <p:sp>
          <p:nvSpPr>
            <p:cNvPr id="4" name="TextBox 4"/>
            <p:cNvSpPr txBox="1"/>
            <p:nvPr/>
          </p:nvSpPr>
          <p:spPr>
            <a:xfrm>
              <a:off x="0" y="-76200"/>
              <a:ext cx="4816593" cy="34713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0" y="-15875"/>
            <a:ext cx="18288000" cy="968375"/>
          </a:xfrm>
          <a:prstGeom prst="rect">
            <a:avLst/>
          </a:prstGeom>
        </p:spPr>
        <p:txBody>
          <a:bodyPr lIns="0" tIns="0" rIns="0" bIns="0" rtlCol="0" anchor="t">
            <a:spAutoFit/>
          </a:bodyPr>
          <a:lstStyle/>
          <a:p>
            <a:pPr algn="ctr">
              <a:lnSpc>
                <a:spcPts val="7000"/>
              </a:lnSpc>
            </a:pPr>
            <a:r>
              <a:rPr lang="en-US" sz="5000" b="1" dirty="0">
                <a:solidFill>
                  <a:srgbClr val="FFFFFF"/>
                </a:solidFill>
                <a:latin typeface="Calibri (MS) Bold"/>
                <a:ea typeface="Calibri (MS) Bold"/>
                <a:cs typeface="Calibri (MS) Bold"/>
                <a:sym typeface="Calibri (MS) Bold"/>
              </a:rPr>
              <a:t>Activity</a:t>
            </a:r>
          </a:p>
        </p:txBody>
      </p:sp>
      <p:sp>
        <p:nvSpPr>
          <p:cNvPr id="6" name="TextBox 6"/>
          <p:cNvSpPr txBox="1"/>
          <p:nvPr/>
        </p:nvSpPr>
        <p:spPr>
          <a:xfrm>
            <a:off x="3911390" y="3668713"/>
            <a:ext cx="10465220" cy="1740220"/>
          </a:xfrm>
          <a:prstGeom prst="rect">
            <a:avLst/>
          </a:prstGeom>
        </p:spPr>
        <p:txBody>
          <a:bodyPr lIns="0" tIns="0" rIns="0" bIns="0" rtlCol="0" anchor="t">
            <a:spAutoFit/>
          </a:bodyPr>
          <a:lstStyle/>
          <a:p>
            <a:pPr algn="ctr">
              <a:lnSpc>
                <a:spcPts val="7000"/>
              </a:lnSpc>
            </a:pPr>
            <a:r>
              <a:rPr lang="en-US" sz="5000" dirty="0">
                <a:latin typeface="Calibri (MS)"/>
                <a:ea typeface="Calibri (MS)"/>
                <a:cs typeface="Calibri (MS)"/>
                <a:sym typeface="Calibri (MS)"/>
              </a:rPr>
              <a:t>We recommend playing </a:t>
            </a:r>
          </a:p>
          <a:p>
            <a:pPr algn="ctr">
              <a:lnSpc>
                <a:spcPts val="7000"/>
              </a:lnSpc>
            </a:pPr>
            <a:r>
              <a:rPr lang="en-US" sz="5000" u="sng" dirty="0">
                <a:latin typeface="Calibri (MS)"/>
                <a:ea typeface="Calibri (MS)"/>
                <a:cs typeface="Calibri (MS)"/>
                <a:sym typeface="Calibri (MS)"/>
                <a:hlinkClick r:id="rId2" tooltip="https://connectforfreedom.org/wp-content/uploads/2025/07/CFF-Healthy-vs-Unhealthy-Relationships.pdf">
                  <a:extLst>
                    <a:ext uri="{A12FA001-AC4F-418D-AE19-62706E023703}">
                      <ahyp:hlinkClr xmlns:ahyp="http://schemas.microsoft.com/office/drawing/2018/hyperlinkcolor" val="tx"/>
                    </a:ext>
                  </a:extLst>
                </a:hlinkClick>
              </a:rPr>
              <a:t>Healthy vs. Unhealthy Relationships.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09191" y="1848550"/>
            <a:ext cx="5469618" cy="6589901"/>
          </a:xfrm>
          <a:custGeom>
            <a:avLst/>
            <a:gdLst/>
            <a:ahLst/>
            <a:cxnLst/>
            <a:rect l="l" t="t" r="r" b="b"/>
            <a:pathLst>
              <a:path w="5469618" h="6589901">
                <a:moveTo>
                  <a:pt x="0" y="0"/>
                </a:moveTo>
                <a:lnTo>
                  <a:pt x="5469618" y="0"/>
                </a:lnTo>
                <a:lnTo>
                  <a:pt x="5469618" y="6589900"/>
                </a:lnTo>
                <a:lnTo>
                  <a:pt x="0" y="658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3" y="0"/>
            <a:ext cx="18288000" cy="1028700"/>
            <a:chOff x="0" y="0"/>
            <a:chExt cx="4816593" cy="270933"/>
          </a:xfrm>
        </p:grpSpPr>
        <p:sp>
          <p:nvSpPr>
            <p:cNvPr id="3" name="Freeform 3"/>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0C938B"/>
            </a:solidFill>
          </p:spPr>
          <p:txBody>
            <a:bodyPr/>
            <a:lstStyle/>
            <a:p>
              <a:endParaRPr lang="en-US"/>
            </a:p>
          </p:txBody>
        </p:sp>
        <p:sp>
          <p:nvSpPr>
            <p:cNvPr id="4" name="TextBox 4"/>
            <p:cNvSpPr txBox="1"/>
            <p:nvPr/>
          </p:nvSpPr>
          <p:spPr>
            <a:xfrm>
              <a:off x="0" y="-76200"/>
              <a:ext cx="4816593" cy="34713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5573022" y="1028700"/>
            <a:ext cx="7151481" cy="9258300"/>
          </a:xfrm>
          <a:custGeom>
            <a:avLst/>
            <a:gdLst/>
            <a:ahLst/>
            <a:cxnLst/>
            <a:rect l="l" t="t" r="r" b="b"/>
            <a:pathLst>
              <a:path w="7151481" h="9258300">
                <a:moveTo>
                  <a:pt x="0" y="0"/>
                </a:moveTo>
                <a:lnTo>
                  <a:pt x="7151481" y="0"/>
                </a:lnTo>
                <a:lnTo>
                  <a:pt x="7151481" y="9258300"/>
                </a:lnTo>
                <a:lnTo>
                  <a:pt x="0" y="9258300"/>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271418" y="-36515"/>
            <a:ext cx="17745165" cy="847729"/>
          </a:xfrm>
          <a:prstGeom prst="rect">
            <a:avLst/>
          </a:prstGeom>
        </p:spPr>
        <p:txBody>
          <a:bodyPr lIns="0" tIns="0" rIns="0" bIns="0" rtlCol="0" anchor="t">
            <a:spAutoFit/>
          </a:bodyPr>
          <a:lstStyle/>
          <a:p>
            <a:pPr algn="ctr">
              <a:lnSpc>
                <a:spcPts val="6299"/>
              </a:lnSpc>
            </a:pPr>
            <a:r>
              <a:rPr lang="en-US" sz="4499" b="1">
                <a:solidFill>
                  <a:srgbClr val="FFFFFF"/>
                </a:solidFill>
                <a:latin typeface="Calibri (MS) Bold"/>
                <a:ea typeface="Calibri (MS) Bold"/>
                <a:cs typeface="Calibri (MS) Bold"/>
                <a:sym typeface="Calibri (MS) Bold"/>
              </a:rPr>
              <a:t>Lesson Handout from U.S. Department of Health and Human Services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123971"/>
            <a:chOff x="0" y="0"/>
            <a:chExt cx="4816593" cy="296025"/>
          </a:xfrm>
        </p:grpSpPr>
        <p:sp>
          <p:nvSpPr>
            <p:cNvPr id="3" name="Freeform 3"/>
            <p:cNvSpPr/>
            <p:nvPr/>
          </p:nvSpPr>
          <p:spPr>
            <a:xfrm>
              <a:off x="0" y="0"/>
              <a:ext cx="4816592" cy="296025"/>
            </a:xfrm>
            <a:custGeom>
              <a:avLst/>
              <a:gdLst/>
              <a:ahLst/>
              <a:cxnLst/>
              <a:rect l="l" t="t" r="r" b="b"/>
              <a:pathLst>
                <a:path w="4816592" h="296025">
                  <a:moveTo>
                    <a:pt x="0" y="0"/>
                  </a:moveTo>
                  <a:lnTo>
                    <a:pt x="4816592" y="0"/>
                  </a:lnTo>
                  <a:lnTo>
                    <a:pt x="4816592" y="296025"/>
                  </a:lnTo>
                  <a:lnTo>
                    <a:pt x="0" y="296025"/>
                  </a:lnTo>
                  <a:close/>
                </a:path>
              </a:pathLst>
            </a:custGeom>
            <a:solidFill>
              <a:srgbClr val="0C938B"/>
            </a:solidFill>
          </p:spPr>
          <p:txBody>
            <a:bodyPr/>
            <a:lstStyle/>
            <a:p>
              <a:endParaRPr lang="en-US"/>
            </a:p>
          </p:txBody>
        </p:sp>
        <p:sp>
          <p:nvSpPr>
            <p:cNvPr id="4" name="TextBox 4"/>
            <p:cNvSpPr txBox="1"/>
            <p:nvPr/>
          </p:nvSpPr>
          <p:spPr>
            <a:xfrm>
              <a:off x="0" y="-85725"/>
              <a:ext cx="4816593" cy="381750"/>
            </a:xfrm>
            <a:prstGeom prst="rect">
              <a:avLst/>
            </a:prstGeom>
          </p:spPr>
          <p:txBody>
            <a:bodyPr lIns="50800" tIns="50800" rIns="50800" bIns="50800" rtlCol="0" anchor="ctr"/>
            <a:lstStyle/>
            <a:p>
              <a:pPr algn="ctr">
                <a:lnSpc>
                  <a:spcPts val="2666"/>
                </a:lnSpc>
              </a:pPr>
              <a:endParaRPr/>
            </a:p>
          </p:txBody>
        </p:sp>
      </p:grpSp>
      <p:sp>
        <p:nvSpPr>
          <p:cNvPr id="5" name="TextBox 5"/>
          <p:cNvSpPr txBox="1"/>
          <p:nvPr/>
        </p:nvSpPr>
        <p:spPr>
          <a:xfrm>
            <a:off x="2540169" y="3110214"/>
            <a:ext cx="13207661" cy="2466974"/>
          </a:xfrm>
          <a:prstGeom prst="rect">
            <a:avLst/>
          </a:prstGeom>
        </p:spPr>
        <p:txBody>
          <a:bodyPr lIns="0" tIns="0" rIns="0" bIns="0" rtlCol="0" anchor="t">
            <a:spAutoFit/>
          </a:bodyPr>
          <a:lstStyle/>
          <a:p>
            <a:pPr algn="ctr">
              <a:lnSpc>
                <a:spcPts val="6300"/>
              </a:lnSpc>
            </a:pPr>
            <a:r>
              <a:rPr lang="en-US" sz="4500">
                <a:solidFill>
                  <a:srgbClr val="000000"/>
                </a:solidFill>
                <a:latin typeface="Calibri (MS)"/>
                <a:ea typeface="Calibri (MS)"/>
                <a:cs typeface="Calibri (MS)"/>
                <a:sym typeface="Calibri (MS)"/>
              </a:rPr>
              <a:t>Connect for Freedom is a 501(c)(3) nonprofit committed to providing free </a:t>
            </a:r>
            <a:r>
              <a:rPr lang="en-US" sz="4500" b="1">
                <a:solidFill>
                  <a:srgbClr val="000000"/>
                </a:solidFill>
                <a:latin typeface="Calibri (MS) Bold"/>
                <a:ea typeface="Calibri (MS) Bold"/>
                <a:cs typeface="Calibri (MS) Bold"/>
                <a:sym typeface="Calibri (MS) Bold"/>
              </a:rPr>
              <a:t>online safety</a:t>
            </a:r>
            <a:r>
              <a:rPr lang="en-US" sz="4500">
                <a:solidFill>
                  <a:srgbClr val="000000"/>
                </a:solidFill>
                <a:latin typeface="Calibri (MS)"/>
                <a:ea typeface="Calibri (MS)"/>
                <a:cs typeface="Calibri (MS)"/>
                <a:sym typeface="Calibri (MS)"/>
              </a:rPr>
              <a:t> and </a:t>
            </a:r>
            <a:r>
              <a:rPr lang="en-US" sz="4500" b="1">
                <a:solidFill>
                  <a:srgbClr val="000000"/>
                </a:solidFill>
                <a:latin typeface="Calibri (MS) Bold"/>
                <a:ea typeface="Calibri (MS) Bold"/>
                <a:cs typeface="Calibri (MS) Bold"/>
                <a:sym typeface="Calibri (MS) Bold"/>
              </a:rPr>
              <a:t>human trafficking awareness</a:t>
            </a:r>
            <a:r>
              <a:rPr lang="en-US" sz="4500">
                <a:solidFill>
                  <a:srgbClr val="000000"/>
                </a:solidFill>
                <a:latin typeface="Calibri (MS)"/>
                <a:ea typeface="Calibri (MS)"/>
                <a:cs typeface="Calibri (MS)"/>
                <a:sym typeface="Calibri (MS)"/>
              </a:rPr>
              <a:t> materials to education stakeholders.</a:t>
            </a:r>
          </a:p>
        </p:txBody>
      </p:sp>
      <p:sp>
        <p:nvSpPr>
          <p:cNvPr id="6" name="TextBox 6"/>
          <p:cNvSpPr txBox="1"/>
          <p:nvPr/>
        </p:nvSpPr>
        <p:spPr>
          <a:xfrm>
            <a:off x="1463996" y="60325"/>
            <a:ext cx="16057791" cy="968375"/>
          </a:xfrm>
          <a:prstGeom prst="rect">
            <a:avLst/>
          </a:prstGeom>
        </p:spPr>
        <p:txBody>
          <a:bodyPr lIns="0" tIns="0" rIns="0" bIns="0" rtlCol="0" anchor="t">
            <a:spAutoFit/>
          </a:bodyPr>
          <a:lstStyle/>
          <a:p>
            <a:pPr algn="ctr">
              <a:lnSpc>
                <a:spcPts val="7000"/>
              </a:lnSpc>
            </a:pPr>
            <a:r>
              <a:rPr lang="en-US" sz="5000" b="1" dirty="0">
                <a:solidFill>
                  <a:srgbClr val="FFFFFF"/>
                </a:solidFill>
                <a:latin typeface="Calibri (MS) Bold"/>
                <a:ea typeface="Calibri (MS) Bold"/>
                <a:cs typeface="Calibri (MS) Bold"/>
                <a:sym typeface="Calibri (MS) Bold"/>
              </a:rPr>
              <a:t>PREVENTION THROUGH EDUCATION IS THE SOLUTION</a:t>
            </a:r>
          </a:p>
        </p:txBody>
      </p:sp>
      <p:sp>
        <p:nvSpPr>
          <p:cNvPr id="7" name="Freeform 7"/>
          <p:cNvSpPr/>
          <p:nvPr/>
        </p:nvSpPr>
        <p:spPr>
          <a:xfrm>
            <a:off x="5383103" y="7014298"/>
            <a:ext cx="7521793" cy="2633258"/>
          </a:xfrm>
          <a:custGeom>
            <a:avLst/>
            <a:gdLst/>
            <a:ahLst/>
            <a:cxnLst/>
            <a:rect l="l" t="t" r="r" b="b"/>
            <a:pathLst>
              <a:path w="7521793" h="2633258">
                <a:moveTo>
                  <a:pt x="0" y="0"/>
                </a:moveTo>
                <a:lnTo>
                  <a:pt x="7521794" y="0"/>
                </a:lnTo>
                <a:lnTo>
                  <a:pt x="7521794" y="2633257"/>
                </a:lnTo>
                <a:lnTo>
                  <a:pt x="0" y="2633257"/>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847085" y="308230"/>
            <a:ext cx="6593830" cy="968375"/>
          </a:xfrm>
          <a:prstGeom prst="rect">
            <a:avLst/>
          </a:prstGeom>
        </p:spPr>
        <p:txBody>
          <a:bodyPr lIns="0" tIns="0" rIns="0" bIns="0" rtlCol="0" anchor="t">
            <a:spAutoFit/>
          </a:bodyPr>
          <a:lstStyle/>
          <a:p>
            <a:pPr algn="ctr">
              <a:lnSpc>
                <a:spcPts val="7000"/>
              </a:lnSpc>
            </a:pPr>
            <a:r>
              <a:rPr lang="en-US" sz="5000">
                <a:solidFill>
                  <a:srgbClr val="000000"/>
                </a:solidFill>
                <a:latin typeface="Calibri (MS)"/>
                <a:ea typeface="Calibri (MS)"/>
                <a:cs typeface="Calibri (MS)"/>
                <a:sym typeface="Calibri (MS)"/>
              </a:rPr>
              <a:t>Links to Lesson Materials </a:t>
            </a:r>
          </a:p>
        </p:txBody>
      </p:sp>
      <p:sp>
        <p:nvSpPr>
          <p:cNvPr id="3" name="TextBox 3"/>
          <p:cNvSpPr txBox="1"/>
          <p:nvPr/>
        </p:nvSpPr>
        <p:spPr>
          <a:xfrm>
            <a:off x="2204963" y="1943276"/>
            <a:ext cx="13878074" cy="602794"/>
          </a:xfrm>
          <a:prstGeom prst="rect">
            <a:avLst/>
          </a:prstGeom>
        </p:spPr>
        <p:txBody>
          <a:bodyPr lIns="0" tIns="0" rIns="0" bIns="0" rtlCol="0" anchor="t">
            <a:spAutoFit/>
          </a:bodyPr>
          <a:lstStyle/>
          <a:p>
            <a:pPr algn="ctr">
              <a:lnSpc>
                <a:spcPts val="5040"/>
              </a:lnSpc>
            </a:pPr>
            <a:r>
              <a:rPr lang="en-US" sz="3600" u="sng" dirty="0">
                <a:latin typeface="Calibri (MS)"/>
                <a:ea typeface="Calibri (MS)"/>
                <a:cs typeface="Calibri (MS)"/>
                <a:sym typeface="Calibri (MS)"/>
                <a:hlinkClick r:id="rId2" tooltip="https://www.youtube.com/watch?v=AcGXlM7vrMQ">
                  <a:extLst>
                    <a:ext uri="{A12FA001-AC4F-418D-AE19-62706E023703}">
                      <ahyp:hlinkClr xmlns:ahyp="http://schemas.microsoft.com/office/drawing/2018/hyperlinkcolor" val="tx"/>
                    </a:ext>
                  </a:extLst>
                </a:hlinkClick>
              </a:rPr>
              <a:t>Always “Healthy and Unhealthy Behaviors in Teenage Relationships” Video</a:t>
            </a:r>
          </a:p>
        </p:txBody>
      </p:sp>
      <p:sp>
        <p:nvSpPr>
          <p:cNvPr id="4" name="TextBox 4"/>
          <p:cNvSpPr txBox="1"/>
          <p:nvPr/>
        </p:nvSpPr>
        <p:spPr>
          <a:xfrm>
            <a:off x="1704498" y="3290111"/>
            <a:ext cx="15182191" cy="602794"/>
          </a:xfrm>
          <a:prstGeom prst="rect">
            <a:avLst/>
          </a:prstGeom>
        </p:spPr>
        <p:txBody>
          <a:bodyPr lIns="0" tIns="0" rIns="0" bIns="0" rtlCol="0" anchor="t">
            <a:spAutoFit/>
          </a:bodyPr>
          <a:lstStyle/>
          <a:p>
            <a:pPr algn="ctr">
              <a:lnSpc>
                <a:spcPts val="5040"/>
              </a:lnSpc>
            </a:pPr>
            <a:r>
              <a:rPr lang="en-US" sz="3600" u="sng" dirty="0">
                <a:latin typeface="Calibri (MS)"/>
                <a:ea typeface="Calibri (MS)"/>
                <a:cs typeface="Calibri (MS)"/>
                <a:sym typeface="Calibri (MS)"/>
                <a:hlinkClick r:id="rId3" tooltip="https://www.youtube.com/watch?app=desktop&amp;v=liegjyYog3c&amp;t=104s">
                  <a:extLst>
                    <a:ext uri="{A12FA001-AC4F-418D-AE19-62706E023703}">
                      <ahyp:hlinkClr xmlns:ahyp="http://schemas.microsoft.com/office/drawing/2018/hyperlinkcolor" val="tx"/>
                    </a:ext>
                  </a:extLst>
                </a:hlinkClick>
              </a:rPr>
              <a:t>American Academy of Pediatrics “Teens &amp; Why Consent is Important?” Video</a:t>
            </a:r>
          </a:p>
        </p:txBody>
      </p:sp>
      <p:sp>
        <p:nvSpPr>
          <p:cNvPr id="5" name="TextBox 5"/>
          <p:cNvSpPr txBox="1"/>
          <p:nvPr/>
        </p:nvSpPr>
        <p:spPr>
          <a:xfrm>
            <a:off x="6920359" y="4644035"/>
            <a:ext cx="4447282" cy="602794"/>
          </a:xfrm>
          <a:prstGeom prst="rect">
            <a:avLst/>
          </a:prstGeom>
        </p:spPr>
        <p:txBody>
          <a:bodyPr lIns="0" tIns="0" rIns="0" bIns="0" rtlCol="0" anchor="t">
            <a:spAutoFit/>
          </a:bodyPr>
          <a:lstStyle/>
          <a:p>
            <a:pPr algn="ctr">
              <a:lnSpc>
                <a:spcPts val="5040"/>
              </a:lnSpc>
            </a:pPr>
            <a:r>
              <a:rPr lang="en-US" sz="3600" u="sng" dirty="0">
                <a:latin typeface="Calibri (MS)"/>
                <a:ea typeface="Calibri (MS)"/>
                <a:cs typeface="Calibri (MS)"/>
                <a:sym typeface="Calibri (MS)"/>
                <a:hlinkClick r:id="rId4" tooltip="https://www.youtube.com/watch?v=pAaXbBzVdJE">
                  <a:extLst>
                    <a:ext uri="{A12FA001-AC4F-418D-AE19-62706E023703}">
                      <ahyp:hlinkClr xmlns:ahyp="http://schemas.microsoft.com/office/drawing/2018/hyperlinkcolor" val="tx"/>
                    </a:ext>
                  </a:extLst>
                </a:hlinkClick>
              </a:rPr>
              <a:t>NCMEC “Rewind” Video</a:t>
            </a:r>
          </a:p>
        </p:txBody>
      </p:sp>
      <p:sp>
        <p:nvSpPr>
          <p:cNvPr id="6" name="TextBox 6"/>
          <p:cNvSpPr txBox="1"/>
          <p:nvPr/>
        </p:nvSpPr>
        <p:spPr>
          <a:xfrm>
            <a:off x="2907593" y="6000395"/>
            <a:ext cx="12776002" cy="602794"/>
          </a:xfrm>
          <a:prstGeom prst="rect">
            <a:avLst/>
          </a:prstGeom>
        </p:spPr>
        <p:txBody>
          <a:bodyPr lIns="0" tIns="0" rIns="0" bIns="0" rtlCol="0" anchor="t">
            <a:spAutoFit/>
          </a:bodyPr>
          <a:lstStyle/>
          <a:p>
            <a:pPr algn="ctr">
              <a:lnSpc>
                <a:spcPts val="5040"/>
              </a:lnSpc>
            </a:pPr>
            <a:r>
              <a:rPr lang="en-US" sz="3600" u="sng" dirty="0">
                <a:latin typeface="Calibri (MS)"/>
                <a:ea typeface="Calibri (MS)"/>
                <a:cs typeface="Calibri (MS)"/>
                <a:sym typeface="Calibri (MS)"/>
                <a:hlinkClick r:id="rId5" tooltip="https://teenpregnancy.acf.hhs.gov/sites/default/files/resource-files/being-tech-smart-dangers-sexting.pdf">
                  <a:extLst>
                    <a:ext uri="{A12FA001-AC4F-418D-AE19-62706E023703}">
                      <ahyp:hlinkClr xmlns:ahyp="http://schemas.microsoft.com/office/drawing/2018/hyperlinkcolor" val="tx"/>
                    </a:ext>
                  </a:extLst>
                </a:hlinkClick>
              </a:rPr>
              <a:t>U.S. Department of Health and Human Services Lesson Plan Handout</a:t>
            </a:r>
          </a:p>
        </p:txBody>
      </p:sp>
      <p:sp>
        <p:nvSpPr>
          <p:cNvPr id="7" name="TextBox 7"/>
          <p:cNvSpPr txBox="1"/>
          <p:nvPr/>
        </p:nvSpPr>
        <p:spPr>
          <a:xfrm>
            <a:off x="3786366" y="7356755"/>
            <a:ext cx="10715268" cy="602794"/>
          </a:xfrm>
          <a:prstGeom prst="rect">
            <a:avLst/>
          </a:prstGeom>
        </p:spPr>
        <p:txBody>
          <a:bodyPr lIns="0" tIns="0" rIns="0" bIns="0" rtlCol="0" anchor="t">
            <a:spAutoFit/>
          </a:bodyPr>
          <a:lstStyle/>
          <a:p>
            <a:pPr algn="ctr">
              <a:lnSpc>
                <a:spcPts val="5040"/>
              </a:lnSpc>
            </a:pPr>
            <a:r>
              <a:rPr lang="en-US" sz="3600" u="sng" dirty="0">
                <a:latin typeface="Calibri (MS)"/>
                <a:ea typeface="Calibri (MS)"/>
                <a:cs typeface="Calibri (MS)"/>
                <a:sym typeface="Calibri (MS)"/>
                <a:hlinkClick r:id="rId6" tooltip="https://connectforfreedom.org/wp-content/uploads/2025/07/CFF-Healthy-vs-Unhealthy-Relationships.pdf">
                  <a:extLst>
                    <a:ext uri="{A12FA001-AC4F-418D-AE19-62706E023703}">
                      <ahyp:hlinkClr xmlns:ahyp="http://schemas.microsoft.com/office/drawing/2018/hyperlinkcolor" val="tx"/>
                    </a:ext>
                  </a:extLst>
                </a:hlinkClick>
              </a:rPr>
              <a:t>Healthy vs. Unhealthy Relationships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2500" y="1325648"/>
            <a:ext cx="4686609" cy="712161"/>
            <a:chOff x="0" y="0"/>
            <a:chExt cx="1234333" cy="187565"/>
          </a:xfrm>
        </p:grpSpPr>
        <p:sp>
          <p:nvSpPr>
            <p:cNvPr id="3" name="Freeform 3"/>
            <p:cNvSpPr/>
            <p:nvPr/>
          </p:nvSpPr>
          <p:spPr>
            <a:xfrm>
              <a:off x="0" y="0"/>
              <a:ext cx="1234333" cy="187565"/>
            </a:xfrm>
            <a:custGeom>
              <a:avLst/>
              <a:gdLst/>
              <a:ahLst/>
              <a:cxnLst/>
              <a:rect l="l" t="t" r="r" b="b"/>
              <a:pathLst>
                <a:path w="1234333" h="187565">
                  <a:moveTo>
                    <a:pt x="0" y="0"/>
                  </a:moveTo>
                  <a:lnTo>
                    <a:pt x="1234333" y="0"/>
                  </a:lnTo>
                  <a:lnTo>
                    <a:pt x="1234333" y="187565"/>
                  </a:lnTo>
                  <a:lnTo>
                    <a:pt x="0" y="187565"/>
                  </a:lnTo>
                  <a:close/>
                </a:path>
              </a:pathLst>
            </a:custGeom>
            <a:solidFill>
              <a:srgbClr val="FEFEFE"/>
            </a:solidFill>
          </p:spPr>
          <p:txBody>
            <a:bodyPr/>
            <a:lstStyle/>
            <a:p>
              <a:endParaRPr lang="en-US"/>
            </a:p>
          </p:txBody>
        </p:sp>
        <p:sp>
          <p:nvSpPr>
            <p:cNvPr id="4" name="TextBox 4"/>
            <p:cNvSpPr txBox="1"/>
            <p:nvPr/>
          </p:nvSpPr>
          <p:spPr>
            <a:xfrm>
              <a:off x="0" y="-76200"/>
              <a:ext cx="1234333" cy="26376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18288000" cy="824865"/>
            <a:chOff x="0" y="0"/>
            <a:chExt cx="4816593" cy="217248"/>
          </a:xfrm>
        </p:grpSpPr>
        <p:sp>
          <p:nvSpPr>
            <p:cNvPr id="6" name="Freeform 6"/>
            <p:cNvSpPr/>
            <p:nvPr/>
          </p:nvSpPr>
          <p:spPr>
            <a:xfrm>
              <a:off x="0" y="0"/>
              <a:ext cx="4816592" cy="217248"/>
            </a:xfrm>
            <a:custGeom>
              <a:avLst/>
              <a:gdLst/>
              <a:ahLst/>
              <a:cxnLst/>
              <a:rect l="l" t="t" r="r" b="b"/>
              <a:pathLst>
                <a:path w="4816592" h="217248">
                  <a:moveTo>
                    <a:pt x="0" y="0"/>
                  </a:moveTo>
                  <a:lnTo>
                    <a:pt x="4816592" y="0"/>
                  </a:lnTo>
                  <a:lnTo>
                    <a:pt x="4816592" y="217248"/>
                  </a:lnTo>
                  <a:lnTo>
                    <a:pt x="0" y="217248"/>
                  </a:lnTo>
                  <a:close/>
                </a:path>
              </a:pathLst>
            </a:custGeom>
            <a:solidFill>
              <a:srgbClr val="0C938B"/>
            </a:solidFill>
          </p:spPr>
          <p:txBody>
            <a:bodyPr/>
            <a:lstStyle/>
            <a:p>
              <a:endParaRPr lang="en-US"/>
            </a:p>
          </p:txBody>
        </p:sp>
        <p:sp>
          <p:nvSpPr>
            <p:cNvPr id="7" name="TextBox 7"/>
            <p:cNvSpPr txBox="1"/>
            <p:nvPr/>
          </p:nvSpPr>
          <p:spPr>
            <a:xfrm>
              <a:off x="0" y="-76200"/>
              <a:ext cx="4816593" cy="293448"/>
            </a:xfrm>
            <a:prstGeom prst="rect">
              <a:avLst/>
            </a:prstGeom>
          </p:spPr>
          <p:txBody>
            <a:bodyPr lIns="50800" tIns="50800" rIns="50800" bIns="50800" rtlCol="0" anchor="ctr"/>
            <a:lstStyle/>
            <a:p>
              <a:pPr algn="ctr">
                <a:lnSpc>
                  <a:spcPts val="2884"/>
                </a:lnSpc>
              </a:pPr>
              <a:endParaRPr/>
            </a:p>
          </p:txBody>
        </p:sp>
      </p:grpSp>
      <p:sp>
        <p:nvSpPr>
          <p:cNvPr id="8" name="TextBox 8"/>
          <p:cNvSpPr txBox="1"/>
          <p:nvPr/>
        </p:nvSpPr>
        <p:spPr>
          <a:xfrm>
            <a:off x="0" y="-92075"/>
            <a:ext cx="18288000" cy="968375"/>
          </a:xfrm>
          <a:prstGeom prst="rect">
            <a:avLst/>
          </a:prstGeom>
        </p:spPr>
        <p:txBody>
          <a:bodyPr lIns="0" tIns="0" rIns="0" bIns="0" rtlCol="0" anchor="t">
            <a:spAutoFit/>
          </a:bodyPr>
          <a:lstStyle/>
          <a:p>
            <a:pPr algn="ctr">
              <a:lnSpc>
                <a:spcPts val="7000"/>
              </a:lnSpc>
              <a:spcBef>
                <a:spcPct val="0"/>
              </a:spcBef>
            </a:pPr>
            <a:r>
              <a:rPr lang="en-US" sz="5000" b="1" dirty="0">
                <a:solidFill>
                  <a:srgbClr val="FFFFFF"/>
                </a:solidFill>
                <a:latin typeface="Calibri (MS) Bold"/>
                <a:ea typeface="Calibri (MS) Bold"/>
                <a:cs typeface="Calibri (MS) Bold"/>
                <a:sym typeface="Calibri (MS) Bold"/>
              </a:rPr>
              <a:t>Recap of Lesson</a:t>
            </a:r>
          </a:p>
        </p:txBody>
      </p:sp>
      <p:sp>
        <p:nvSpPr>
          <p:cNvPr id="9" name="TextBox 9"/>
          <p:cNvSpPr txBox="1"/>
          <p:nvPr/>
        </p:nvSpPr>
        <p:spPr>
          <a:xfrm>
            <a:off x="717955" y="2437859"/>
            <a:ext cx="7483558" cy="528954"/>
          </a:xfrm>
          <a:prstGeom prst="rect">
            <a:avLst/>
          </a:prstGeom>
        </p:spPr>
        <p:txBody>
          <a:bodyPr lIns="0" tIns="0" rIns="0" bIns="0" rtlCol="0" anchor="t">
            <a:spAutoFit/>
          </a:bodyPr>
          <a:lstStyle/>
          <a:p>
            <a:pPr algn="ctr">
              <a:lnSpc>
                <a:spcPts val="3920"/>
              </a:lnSpc>
            </a:pPr>
            <a:r>
              <a:rPr lang="en-US" sz="2800" b="1">
                <a:solidFill>
                  <a:srgbClr val="000000"/>
                </a:solidFill>
                <a:latin typeface="Calibri (MS) Bold"/>
                <a:ea typeface="Calibri (MS) Bold"/>
                <a:cs typeface="Calibri (MS) Bold"/>
                <a:sym typeface="Calibri (MS) Bold"/>
              </a:rPr>
              <a:t>Healthy Relationship:</a:t>
            </a:r>
          </a:p>
        </p:txBody>
      </p:sp>
      <p:sp>
        <p:nvSpPr>
          <p:cNvPr id="10" name="TextBox 10"/>
          <p:cNvSpPr txBox="1"/>
          <p:nvPr/>
        </p:nvSpPr>
        <p:spPr>
          <a:xfrm>
            <a:off x="1603039" y="3395438"/>
            <a:ext cx="6698672" cy="4491355"/>
          </a:xfrm>
          <a:prstGeom prst="rect">
            <a:avLst/>
          </a:prstGeom>
        </p:spPr>
        <p:txBody>
          <a:bodyPr lIns="0" tIns="0" rIns="0" bIns="0" rtlCol="0" anchor="t">
            <a:spAutoFit/>
          </a:bodyPr>
          <a:lstStyle/>
          <a:p>
            <a:pPr marL="604521" lvl="1" indent="-302261" algn="l">
              <a:lnSpc>
                <a:spcPts val="3920"/>
              </a:lnSpc>
              <a:buFont typeface="Arial"/>
              <a:buChar char="•"/>
            </a:pPr>
            <a:r>
              <a:rPr lang="en-US" sz="2800">
                <a:solidFill>
                  <a:srgbClr val="000000"/>
                </a:solidFill>
                <a:latin typeface="Calibri (MS)"/>
                <a:ea typeface="Calibri (MS)"/>
                <a:cs typeface="Calibri (MS)"/>
                <a:sym typeface="Calibri (MS)"/>
              </a:rPr>
              <a:t>Respect one another</a:t>
            </a:r>
          </a:p>
          <a:p>
            <a:pPr marL="604521" lvl="1" indent="-302261" algn="l">
              <a:lnSpc>
                <a:spcPts val="3920"/>
              </a:lnSpc>
              <a:buFont typeface="Arial"/>
              <a:buChar char="•"/>
            </a:pPr>
            <a:r>
              <a:rPr lang="en-US" sz="2800">
                <a:solidFill>
                  <a:srgbClr val="000000"/>
                </a:solidFill>
                <a:latin typeface="Calibri (MS)"/>
                <a:ea typeface="Calibri (MS)"/>
                <a:cs typeface="Calibri (MS)"/>
                <a:sym typeface="Calibri (MS)"/>
              </a:rPr>
              <a:t>Honest communication</a:t>
            </a:r>
          </a:p>
          <a:p>
            <a:pPr marL="604521" lvl="1" indent="-302261" algn="l">
              <a:lnSpc>
                <a:spcPts val="3920"/>
              </a:lnSpc>
              <a:buFont typeface="Arial"/>
              <a:buChar char="•"/>
            </a:pPr>
            <a:r>
              <a:rPr lang="en-US" sz="2800">
                <a:solidFill>
                  <a:srgbClr val="000000"/>
                </a:solidFill>
                <a:latin typeface="Calibri (MS)"/>
                <a:ea typeface="Calibri (MS)"/>
                <a:cs typeface="Calibri (MS)"/>
                <a:sym typeface="Calibri (MS)"/>
              </a:rPr>
              <a:t>Open to positive change</a:t>
            </a:r>
          </a:p>
          <a:p>
            <a:pPr marL="604521" lvl="1" indent="-302261" algn="l">
              <a:lnSpc>
                <a:spcPts val="3920"/>
              </a:lnSpc>
              <a:buFont typeface="Arial"/>
              <a:buChar char="•"/>
            </a:pPr>
            <a:r>
              <a:rPr lang="en-US" sz="2800">
                <a:solidFill>
                  <a:srgbClr val="000000"/>
                </a:solidFill>
                <a:latin typeface="Calibri (MS)"/>
                <a:ea typeface="Calibri (MS)"/>
                <a:cs typeface="Calibri (MS)"/>
                <a:sym typeface="Calibri (MS)"/>
              </a:rPr>
              <a:t>Supportive during difficult times</a:t>
            </a:r>
          </a:p>
          <a:p>
            <a:pPr marL="604521" lvl="1" indent="-302261" algn="l">
              <a:lnSpc>
                <a:spcPts val="3920"/>
              </a:lnSpc>
              <a:buFont typeface="Arial"/>
              <a:buChar char="•"/>
            </a:pPr>
            <a:r>
              <a:rPr lang="en-US" sz="2800">
                <a:solidFill>
                  <a:srgbClr val="000000"/>
                </a:solidFill>
                <a:latin typeface="Calibri (MS)"/>
                <a:ea typeface="Calibri (MS)"/>
                <a:cs typeface="Calibri (MS)"/>
                <a:sym typeface="Calibri (MS)"/>
              </a:rPr>
              <a:t>Kind and caring</a:t>
            </a:r>
          </a:p>
          <a:p>
            <a:pPr marL="604521" lvl="1" indent="-302261" algn="l">
              <a:lnSpc>
                <a:spcPts val="3920"/>
              </a:lnSpc>
              <a:buFont typeface="Arial"/>
              <a:buChar char="•"/>
            </a:pPr>
            <a:r>
              <a:rPr lang="en-US" sz="2800">
                <a:solidFill>
                  <a:srgbClr val="000000"/>
                </a:solidFill>
                <a:latin typeface="Calibri (MS)"/>
                <a:ea typeface="Calibri (MS)"/>
                <a:cs typeface="Calibri (MS)"/>
                <a:sym typeface="Calibri (MS)"/>
              </a:rPr>
              <a:t>Want the best for one another</a:t>
            </a:r>
          </a:p>
          <a:p>
            <a:pPr marL="604521" lvl="1" indent="-302261" algn="l">
              <a:lnSpc>
                <a:spcPts val="3920"/>
              </a:lnSpc>
              <a:buFont typeface="Arial"/>
              <a:buChar char="•"/>
            </a:pPr>
            <a:r>
              <a:rPr lang="en-US" sz="2800">
                <a:solidFill>
                  <a:srgbClr val="000000"/>
                </a:solidFill>
                <a:latin typeface="Calibri (MS)"/>
                <a:ea typeface="Calibri (MS)"/>
                <a:cs typeface="Calibri (MS)"/>
                <a:sym typeface="Calibri (MS)"/>
              </a:rPr>
              <a:t>Respect one another’s boundaries/space</a:t>
            </a:r>
          </a:p>
          <a:p>
            <a:pPr marL="604521" lvl="1" indent="-302261" algn="l">
              <a:lnSpc>
                <a:spcPts val="3920"/>
              </a:lnSpc>
              <a:buFont typeface="Arial"/>
              <a:buChar char="•"/>
            </a:pPr>
            <a:r>
              <a:rPr lang="en-US" sz="2800">
                <a:solidFill>
                  <a:srgbClr val="000000"/>
                </a:solidFill>
                <a:latin typeface="Calibri (MS)"/>
                <a:ea typeface="Calibri (MS)"/>
                <a:cs typeface="Calibri (MS)"/>
                <a:sym typeface="Calibri (MS)"/>
              </a:rPr>
              <a:t>Loyalty and trust</a:t>
            </a:r>
          </a:p>
          <a:p>
            <a:pPr marL="604521" lvl="1" indent="-302261" algn="l">
              <a:lnSpc>
                <a:spcPts val="3920"/>
              </a:lnSpc>
              <a:buFont typeface="Arial"/>
              <a:buChar char="•"/>
            </a:pPr>
            <a:r>
              <a:rPr lang="en-US" sz="2800">
                <a:solidFill>
                  <a:srgbClr val="000000"/>
                </a:solidFill>
                <a:latin typeface="Calibri (MS)"/>
                <a:ea typeface="Calibri (MS)"/>
                <a:cs typeface="Calibri (MS)"/>
                <a:sym typeface="Calibri (MS)"/>
              </a:rPr>
              <a:t>Feel safe and secure</a:t>
            </a:r>
          </a:p>
        </p:txBody>
      </p:sp>
      <p:sp>
        <p:nvSpPr>
          <p:cNvPr id="11" name="TextBox 11"/>
          <p:cNvSpPr txBox="1"/>
          <p:nvPr/>
        </p:nvSpPr>
        <p:spPr>
          <a:xfrm>
            <a:off x="9562567" y="5456210"/>
            <a:ext cx="8203668" cy="1519555"/>
          </a:xfrm>
          <a:prstGeom prst="rect">
            <a:avLst/>
          </a:prstGeom>
        </p:spPr>
        <p:txBody>
          <a:bodyPr lIns="0" tIns="0" rIns="0" bIns="0" rtlCol="0" anchor="t">
            <a:spAutoFit/>
          </a:bodyPr>
          <a:lstStyle/>
          <a:p>
            <a:pPr algn="ctr">
              <a:lnSpc>
                <a:spcPts val="3920"/>
              </a:lnSpc>
            </a:pPr>
            <a:r>
              <a:rPr lang="en-US" sz="2800" b="1">
                <a:solidFill>
                  <a:srgbClr val="000000"/>
                </a:solidFill>
                <a:latin typeface="Calibri (MS) Bold"/>
                <a:ea typeface="Calibri (MS) Bold"/>
                <a:cs typeface="Calibri (MS) Bold"/>
                <a:sym typeface="Calibri (MS) Bold"/>
              </a:rPr>
              <a:t>Sexting </a:t>
            </a:r>
            <a:r>
              <a:rPr lang="en-US" sz="2800">
                <a:solidFill>
                  <a:srgbClr val="000000"/>
                </a:solidFill>
                <a:latin typeface="Calibri (MS)"/>
                <a:ea typeface="Calibri (MS)"/>
                <a:cs typeface="Calibri (MS)"/>
                <a:sym typeface="Calibri (MS)"/>
              </a:rPr>
              <a:t>is the sharing and receiving of sexually explicit messages and nude or partially nude images via cell phones.</a:t>
            </a:r>
          </a:p>
        </p:txBody>
      </p:sp>
      <p:sp>
        <p:nvSpPr>
          <p:cNvPr id="12" name="TextBox 12"/>
          <p:cNvSpPr txBox="1"/>
          <p:nvPr/>
        </p:nvSpPr>
        <p:spPr>
          <a:xfrm>
            <a:off x="9895049" y="7594890"/>
            <a:ext cx="7189798" cy="1519555"/>
          </a:xfrm>
          <a:prstGeom prst="rect">
            <a:avLst/>
          </a:prstGeom>
        </p:spPr>
        <p:txBody>
          <a:bodyPr lIns="0" tIns="0" rIns="0" bIns="0" rtlCol="0" anchor="t">
            <a:spAutoFit/>
          </a:bodyPr>
          <a:lstStyle/>
          <a:p>
            <a:pPr algn="ctr">
              <a:lnSpc>
                <a:spcPts val="3920"/>
              </a:lnSpc>
            </a:pPr>
            <a:r>
              <a:rPr lang="en-US" sz="2800" b="1">
                <a:solidFill>
                  <a:srgbClr val="000000"/>
                </a:solidFill>
                <a:latin typeface="Calibri (MS) Bold"/>
                <a:ea typeface="Calibri (MS) Bold"/>
                <a:cs typeface="Calibri (MS) Bold"/>
                <a:sym typeface="Calibri (MS) Bold"/>
              </a:rPr>
              <a:t>If you sext, you may be at risk of sextortion, getting in trouble at school, being bullied or harassed, or getting into legal trouble.</a:t>
            </a:r>
          </a:p>
        </p:txBody>
      </p:sp>
      <p:sp>
        <p:nvSpPr>
          <p:cNvPr id="13" name="TextBox 13"/>
          <p:cNvSpPr txBox="1"/>
          <p:nvPr/>
        </p:nvSpPr>
        <p:spPr>
          <a:xfrm>
            <a:off x="10069502" y="1674566"/>
            <a:ext cx="6400101" cy="1024255"/>
          </a:xfrm>
          <a:prstGeom prst="rect">
            <a:avLst/>
          </a:prstGeom>
        </p:spPr>
        <p:txBody>
          <a:bodyPr lIns="0" tIns="0" rIns="0" bIns="0" rtlCol="0" anchor="t">
            <a:spAutoFit/>
          </a:bodyPr>
          <a:lstStyle/>
          <a:p>
            <a:pPr algn="ctr">
              <a:lnSpc>
                <a:spcPts val="3920"/>
              </a:lnSpc>
            </a:pPr>
            <a:r>
              <a:rPr lang="en-US" sz="2800" b="1">
                <a:solidFill>
                  <a:srgbClr val="000000"/>
                </a:solidFill>
                <a:latin typeface="Calibri (MS) Bold"/>
                <a:ea typeface="Calibri (MS) Bold"/>
                <a:cs typeface="Calibri (MS) Bold"/>
                <a:sym typeface="Calibri (MS) Bold"/>
              </a:rPr>
              <a:t>Consent </a:t>
            </a:r>
            <a:r>
              <a:rPr lang="en-US" sz="2800">
                <a:solidFill>
                  <a:srgbClr val="000000"/>
                </a:solidFill>
                <a:latin typeface="Calibri (MS)"/>
                <a:ea typeface="Calibri (MS)"/>
                <a:cs typeface="Calibri (MS)"/>
                <a:sym typeface="Calibri (MS)"/>
              </a:rPr>
              <a:t>is when two people agree to engage in a sexual act.</a:t>
            </a:r>
          </a:p>
        </p:txBody>
      </p:sp>
      <p:sp>
        <p:nvSpPr>
          <p:cNvPr id="14" name="TextBox 14"/>
          <p:cNvSpPr txBox="1"/>
          <p:nvPr/>
        </p:nvSpPr>
        <p:spPr>
          <a:xfrm>
            <a:off x="10203099" y="3317531"/>
            <a:ext cx="6573697" cy="1519555"/>
          </a:xfrm>
          <a:prstGeom prst="rect">
            <a:avLst/>
          </a:prstGeom>
        </p:spPr>
        <p:txBody>
          <a:bodyPr lIns="0" tIns="0" rIns="0" bIns="0" rtlCol="0" anchor="t">
            <a:spAutoFit/>
          </a:bodyPr>
          <a:lstStyle/>
          <a:p>
            <a:pPr algn="ctr">
              <a:lnSpc>
                <a:spcPts val="3920"/>
              </a:lnSpc>
            </a:pPr>
            <a:r>
              <a:rPr lang="en-US" sz="2800" b="1">
                <a:solidFill>
                  <a:srgbClr val="000000"/>
                </a:solidFill>
                <a:latin typeface="Calibri (MS) Bold"/>
                <a:ea typeface="Calibri (MS) Bold"/>
                <a:cs typeface="Calibri (MS) Bold"/>
                <a:sym typeface="Calibri (MS) Bold"/>
              </a:rPr>
              <a:t>Consent can be revoked at any time during a sexual encounter.</a:t>
            </a:r>
            <a:r>
              <a:rPr lang="en-US" sz="2800">
                <a:solidFill>
                  <a:srgbClr val="000000"/>
                </a:solidFill>
                <a:latin typeface="Calibri (MS)"/>
                <a:ea typeface="Calibri (MS)"/>
                <a:cs typeface="Calibri (MS)"/>
                <a:sym typeface="Calibri (MS)"/>
              </a:rPr>
              <a:t> A sexual act without consent from both parties is </a:t>
            </a:r>
            <a:r>
              <a:rPr lang="en-US" sz="2800" b="1">
                <a:solidFill>
                  <a:srgbClr val="000000"/>
                </a:solidFill>
                <a:latin typeface="Calibri (MS) Bold"/>
                <a:ea typeface="Calibri (MS) Bold"/>
                <a:cs typeface="Calibri (MS) Bold"/>
                <a:sym typeface="Calibri (MS) Bold"/>
              </a:rPr>
              <a:t>sexual assault</a:t>
            </a:r>
            <a:r>
              <a:rPr lang="en-US" sz="2800">
                <a:solidFill>
                  <a:srgbClr val="000000"/>
                </a:solidFill>
                <a:latin typeface="Calibri (MS)"/>
                <a:ea typeface="Calibri (MS)"/>
                <a:cs typeface="Calibri (MS)"/>
                <a:sym typeface="Calibri (MS)"/>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148337" cy="10287000"/>
            <a:chOff x="0" y="0"/>
            <a:chExt cx="1355941" cy="2709333"/>
          </a:xfrm>
        </p:grpSpPr>
        <p:sp>
          <p:nvSpPr>
            <p:cNvPr id="3" name="Freeform 3"/>
            <p:cNvSpPr/>
            <p:nvPr/>
          </p:nvSpPr>
          <p:spPr>
            <a:xfrm>
              <a:off x="0" y="0"/>
              <a:ext cx="1355941" cy="2709333"/>
            </a:xfrm>
            <a:custGeom>
              <a:avLst/>
              <a:gdLst/>
              <a:ahLst/>
              <a:cxnLst/>
              <a:rect l="l" t="t" r="r" b="b"/>
              <a:pathLst>
                <a:path w="1355941" h="2709333">
                  <a:moveTo>
                    <a:pt x="0" y="0"/>
                  </a:moveTo>
                  <a:lnTo>
                    <a:pt x="1355941" y="0"/>
                  </a:lnTo>
                  <a:lnTo>
                    <a:pt x="1355941" y="2709333"/>
                  </a:lnTo>
                  <a:lnTo>
                    <a:pt x="0" y="2709333"/>
                  </a:lnTo>
                  <a:close/>
                </a:path>
              </a:pathLst>
            </a:custGeom>
            <a:solidFill>
              <a:srgbClr val="0C938B"/>
            </a:solidFill>
          </p:spPr>
          <p:txBody>
            <a:bodyPr/>
            <a:lstStyle/>
            <a:p>
              <a:endParaRPr lang="en-US"/>
            </a:p>
          </p:txBody>
        </p:sp>
        <p:sp>
          <p:nvSpPr>
            <p:cNvPr id="4" name="TextBox 4"/>
            <p:cNvSpPr txBox="1"/>
            <p:nvPr/>
          </p:nvSpPr>
          <p:spPr>
            <a:xfrm>
              <a:off x="0" y="-76200"/>
              <a:ext cx="1355941" cy="278553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702378" y="1133188"/>
            <a:ext cx="9749185" cy="8102600"/>
          </a:xfrm>
          <a:prstGeom prst="rect">
            <a:avLst/>
          </a:prstGeom>
        </p:spPr>
        <p:txBody>
          <a:bodyPr lIns="0" tIns="0" rIns="0" bIns="0" rtlCol="0" anchor="t">
            <a:spAutoFit/>
          </a:bodyPr>
          <a:lstStyle/>
          <a:p>
            <a:pPr marL="755652" lvl="1" indent="-377826" algn="l">
              <a:lnSpc>
                <a:spcPts val="4900"/>
              </a:lnSpc>
              <a:buAutoNum type="arabicPeriod"/>
            </a:pPr>
            <a:r>
              <a:rPr lang="en-US" sz="3500">
                <a:solidFill>
                  <a:srgbClr val="000000"/>
                </a:solidFill>
                <a:latin typeface="Calibri (MS)"/>
                <a:ea typeface="Calibri (MS)"/>
                <a:cs typeface="Calibri (MS)"/>
                <a:sym typeface="Calibri (MS)"/>
              </a:rPr>
              <a:t>Introduction to Teen Relationships</a:t>
            </a:r>
          </a:p>
          <a:p>
            <a:pPr marL="755652" lvl="1" indent="-377826" algn="l">
              <a:lnSpc>
                <a:spcPts val="4900"/>
              </a:lnSpc>
              <a:buAutoNum type="arabicPeriod"/>
            </a:pPr>
            <a:r>
              <a:rPr lang="en-US" sz="3500">
                <a:solidFill>
                  <a:srgbClr val="000000"/>
                </a:solidFill>
                <a:latin typeface="Calibri (MS)"/>
                <a:ea typeface="Calibri (MS)"/>
                <a:cs typeface="Calibri (MS)"/>
                <a:sym typeface="Calibri (MS)"/>
              </a:rPr>
              <a:t> Always “Healthy and Unhealthy Behaviors in Teenage Relationships" Video (2 min.)</a:t>
            </a:r>
          </a:p>
          <a:p>
            <a:pPr marL="1511304" lvl="2" indent="-503768" algn="l">
              <a:lnSpc>
                <a:spcPts val="4900"/>
              </a:lnSpc>
              <a:buFont typeface="Arial"/>
              <a:buChar char="⚬"/>
            </a:pPr>
            <a:r>
              <a:rPr lang="en-US" sz="3500">
                <a:solidFill>
                  <a:srgbClr val="000000"/>
                </a:solidFill>
                <a:latin typeface="Calibri (MS)"/>
                <a:ea typeface="Calibri (MS)"/>
                <a:cs typeface="Calibri (MS)"/>
                <a:sym typeface="Calibri (MS)"/>
              </a:rPr>
              <a:t>Discussion Questions</a:t>
            </a:r>
          </a:p>
          <a:p>
            <a:pPr marL="755652" lvl="1" indent="-377826" algn="l">
              <a:lnSpc>
                <a:spcPts val="4900"/>
              </a:lnSpc>
              <a:buAutoNum type="arabicPeriod"/>
            </a:pPr>
            <a:r>
              <a:rPr lang="en-US" sz="3500">
                <a:solidFill>
                  <a:srgbClr val="000000"/>
                </a:solidFill>
                <a:latin typeface="Calibri (MS)"/>
                <a:ea typeface="Calibri (MS)"/>
                <a:cs typeface="Calibri (MS)"/>
                <a:sym typeface="Calibri (MS)"/>
              </a:rPr>
              <a:t>Consent</a:t>
            </a:r>
          </a:p>
          <a:p>
            <a:pPr marL="755652" lvl="1" indent="-377826" algn="l">
              <a:lnSpc>
                <a:spcPts val="4900"/>
              </a:lnSpc>
              <a:buAutoNum type="arabicPeriod"/>
            </a:pPr>
            <a:r>
              <a:rPr lang="en-US" sz="3500">
                <a:solidFill>
                  <a:srgbClr val="000000"/>
                </a:solidFill>
                <a:latin typeface="Calibri (MS)"/>
                <a:ea typeface="Calibri (MS)"/>
                <a:cs typeface="Calibri (MS)"/>
                <a:sym typeface="Calibri (MS)"/>
              </a:rPr>
              <a:t>American Academy of Pediatrics “Teens &amp; Why Consent is Important?” Video (6 min.)</a:t>
            </a:r>
          </a:p>
          <a:p>
            <a:pPr marL="1511304" lvl="2" indent="-503768" algn="l">
              <a:lnSpc>
                <a:spcPts val="4900"/>
              </a:lnSpc>
              <a:buFont typeface="Arial"/>
              <a:buChar char="⚬"/>
            </a:pPr>
            <a:r>
              <a:rPr lang="en-US" sz="3500">
                <a:solidFill>
                  <a:srgbClr val="000000"/>
                </a:solidFill>
                <a:latin typeface="Calibri (MS)"/>
                <a:ea typeface="Calibri (MS)"/>
                <a:cs typeface="Calibri (MS)"/>
                <a:sym typeface="Calibri (MS)"/>
              </a:rPr>
              <a:t>Discussion Questions</a:t>
            </a:r>
          </a:p>
          <a:p>
            <a:pPr marL="755652" lvl="1" indent="-377826" algn="l">
              <a:lnSpc>
                <a:spcPts val="4900"/>
              </a:lnSpc>
              <a:buAutoNum type="arabicPeriod"/>
            </a:pPr>
            <a:r>
              <a:rPr lang="en-US" sz="3500">
                <a:solidFill>
                  <a:srgbClr val="000000"/>
                </a:solidFill>
                <a:latin typeface="Calibri (MS)"/>
                <a:ea typeface="Calibri (MS)"/>
                <a:cs typeface="Calibri (MS)"/>
                <a:sym typeface="Calibri (MS)"/>
              </a:rPr>
              <a:t>Sexting</a:t>
            </a:r>
          </a:p>
          <a:p>
            <a:pPr marL="755652" lvl="1" indent="-377826" algn="l">
              <a:lnSpc>
                <a:spcPts val="4900"/>
              </a:lnSpc>
              <a:buAutoNum type="arabicPeriod"/>
            </a:pPr>
            <a:r>
              <a:rPr lang="en-US" sz="3500">
                <a:solidFill>
                  <a:srgbClr val="000000"/>
                </a:solidFill>
                <a:latin typeface="Calibri (MS)"/>
                <a:ea typeface="Calibri (MS)"/>
                <a:cs typeface="Calibri (MS)"/>
                <a:sym typeface="Calibri (MS)"/>
              </a:rPr>
              <a:t>NCMEC “Rewind” Video (0.5 min.)</a:t>
            </a:r>
          </a:p>
          <a:p>
            <a:pPr marL="755652" lvl="1" indent="-377826" algn="l">
              <a:lnSpc>
                <a:spcPts val="4900"/>
              </a:lnSpc>
              <a:buAutoNum type="arabicPeriod"/>
            </a:pPr>
            <a:r>
              <a:rPr lang="en-US" sz="3500">
                <a:solidFill>
                  <a:srgbClr val="000000"/>
                </a:solidFill>
                <a:latin typeface="Calibri (MS)"/>
                <a:ea typeface="Calibri (MS)"/>
                <a:cs typeface="Calibri (MS)"/>
                <a:sym typeface="Calibri (MS)"/>
              </a:rPr>
              <a:t>U.S. Department of Health and Human Services Handout: Dangers of Sexting</a:t>
            </a:r>
          </a:p>
          <a:p>
            <a:pPr marL="755652" lvl="1" indent="-377826" algn="l">
              <a:lnSpc>
                <a:spcPts val="4900"/>
              </a:lnSpc>
              <a:buAutoNum type="arabicPeriod"/>
            </a:pPr>
            <a:r>
              <a:rPr lang="en-US" sz="3500">
                <a:solidFill>
                  <a:srgbClr val="000000"/>
                </a:solidFill>
                <a:latin typeface="Calibri (MS)"/>
                <a:ea typeface="Calibri (MS)"/>
                <a:cs typeface="Calibri (MS)"/>
                <a:sym typeface="Calibri (MS)"/>
              </a:rPr>
              <a:t>Activity</a:t>
            </a:r>
          </a:p>
        </p:txBody>
      </p:sp>
      <p:grpSp>
        <p:nvGrpSpPr>
          <p:cNvPr id="6" name="Group 6"/>
          <p:cNvGrpSpPr/>
          <p:nvPr/>
        </p:nvGrpSpPr>
        <p:grpSpPr>
          <a:xfrm>
            <a:off x="175975" y="4607046"/>
            <a:ext cx="4796386" cy="1797099"/>
            <a:chOff x="0" y="0"/>
            <a:chExt cx="1263246" cy="473310"/>
          </a:xfrm>
        </p:grpSpPr>
        <p:sp>
          <p:nvSpPr>
            <p:cNvPr id="7" name="Freeform 7"/>
            <p:cNvSpPr/>
            <p:nvPr/>
          </p:nvSpPr>
          <p:spPr>
            <a:xfrm>
              <a:off x="0" y="0"/>
              <a:ext cx="1263246" cy="473310"/>
            </a:xfrm>
            <a:custGeom>
              <a:avLst/>
              <a:gdLst/>
              <a:ahLst/>
              <a:cxnLst/>
              <a:rect l="l" t="t" r="r" b="b"/>
              <a:pathLst>
                <a:path w="1263246" h="473310">
                  <a:moveTo>
                    <a:pt x="0" y="0"/>
                  </a:moveTo>
                  <a:lnTo>
                    <a:pt x="1263246" y="0"/>
                  </a:lnTo>
                  <a:lnTo>
                    <a:pt x="1263246" y="473310"/>
                  </a:lnTo>
                  <a:lnTo>
                    <a:pt x="0" y="473310"/>
                  </a:lnTo>
                  <a:close/>
                </a:path>
              </a:pathLst>
            </a:custGeom>
            <a:solidFill>
              <a:srgbClr val="3979AF"/>
            </a:solidFill>
          </p:spPr>
          <p:txBody>
            <a:bodyPr/>
            <a:lstStyle/>
            <a:p>
              <a:endParaRPr lang="en-US"/>
            </a:p>
          </p:txBody>
        </p:sp>
        <p:sp>
          <p:nvSpPr>
            <p:cNvPr id="8" name="TextBox 8"/>
            <p:cNvSpPr txBox="1"/>
            <p:nvPr/>
          </p:nvSpPr>
          <p:spPr>
            <a:xfrm>
              <a:off x="0" y="-76200"/>
              <a:ext cx="1263246" cy="54951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75975" y="4107962"/>
            <a:ext cx="4796386" cy="499084"/>
            <a:chOff x="0" y="0"/>
            <a:chExt cx="1263246" cy="131446"/>
          </a:xfrm>
        </p:grpSpPr>
        <p:sp>
          <p:nvSpPr>
            <p:cNvPr id="10" name="Freeform 10"/>
            <p:cNvSpPr/>
            <p:nvPr/>
          </p:nvSpPr>
          <p:spPr>
            <a:xfrm>
              <a:off x="0" y="0"/>
              <a:ext cx="1263246" cy="131446"/>
            </a:xfrm>
            <a:custGeom>
              <a:avLst/>
              <a:gdLst/>
              <a:ahLst/>
              <a:cxnLst/>
              <a:rect l="l" t="t" r="r" b="b"/>
              <a:pathLst>
                <a:path w="1263246" h="131446">
                  <a:moveTo>
                    <a:pt x="0" y="0"/>
                  </a:moveTo>
                  <a:lnTo>
                    <a:pt x="1263246" y="0"/>
                  </a:lnTo>
                  <a:lnTo>
                    <a:pt x="1263246" y="131446"/>
                  </a:lnTo>
                  <a:lnTo>
                    <a:pt x="0" y="131446"/>
                  </a:lnTo>
                  <a:close/>
                </a:path>
              </a:pathLst>
            </a:custGeom>
            <a:solidFill>
              <a:srgbClr val="FEFEFE"/>
            </a:solidFill>
          </p:spPr>
          <p:txBody>
            <a:bodyPr/>
            <a:lstStyle/>
            <a:p>
              <a:endParaRPr lang="en-US"/>
            </a:p>
          </p:txBody>
        </p:sp>
        <p:sp>
          <p:nvSpPr>
            <p:cNvPr id="11" name="TextBox 11"/>
            <p:cNvSpPr txBox="1"/>
            <p:nvPr/>
          </p:nvSpPr>
          <p:spPr>
            <a:xfrm>
              <a:off x="0" y="-76200"/>
              <a:ext cx="1263246" cy="207646"/>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75975" y="1028700"/>
            <a:ext cx="4787410" cy="3079262"/>
          </a:xfrm>
          <a:custGeom>
            <a:avLst/>
            <a:gdLst/>
            <a:ahLst/>
            <a:cxnLst/>
            <a:rect l="l" t="t" r="r" b="b"/>
            <a:pathLst>
              <a:path w="4787410" h="3079262">
                <a:moveTo>
                  <a:pt x="0" y="0"/>
                </a:moveTo>
                <a:lnTo>
                  <a:pt x="4787411" y="0"/>
                </a:lnTo>
                <a:lnTo>
                  <a:pt x="4787411" y="3079262"/>
                </a:lnTo>
                <a:lnTo>
                  <a:pt x="0" y="3079262"/>
                </a:lnTo>
                <a:lnTo>
                  <a:pt x="0" y="0"/>
                </a:lnTo>
                <a:close/>
              </a:path>
            </a:pathLst>
          </a:custGeom>
          <a:blipFill>
            <a:blip r:embed="rId2"/>
            <a:stretch>
              <a:fillRect t="-9597" b="-9597"/>
            </a:stretch>
          </a:blipFill>
        </p:spPr>
        <p:txBody>
          <a:bodyPr/>
          <a:lstStyle/>
          <a:p>
            <a:endParaRPr lang="en-US"/>
          </a:p>
        </p:txBody>
      </p:sp>
      <p:sp>
        <p:nvSpPr>
          <p:cNvPr id="13" name="TextBox 13"/>
          <p:cNvSpPr txBox="1"/>
          <p:nvPr/>
        </p:nvSpPr>
        <p:spPr>
          <a:xfrm>
            <a:off x="2005526" y="258127"/>
            <a:ext cx="1137285" cy="594995"/>
          </a:xfrm>
          <a:prstGeom prst="rect">
            <a:avLst/>
          </a:prstGeom>
        </p:spPr>
        <p:txBody>
          <a:bodyPr lIns="0" tIns="0" rIns="0" bIns="0" rtlCol="0" anchor="t">
            <a:spAutoFit/>
          </a:bodyPr>
          <a:lstStyle/>
          <a:p>
            <a:pPr algn="ctr">
              <a:lnSpc>
                <a:spcPts val="4480"/>
              </a:lnSpc>
            </a:pPr>
            <a:r>
              <a:rPr lang="en-US" sz="3200" b="1">
                <a:solidFill>
                  <a:srgbClr val="FFFFFF"/>
                </a:solidFill>
                <a:latin typeface="Calibri (MS) Bold"/>
                <a:ea typeface="Calibri (MS) Bold"/>
                <a:cs typeface="Calibri (MS) Bold"/>
                <a:sym typeface="Calibri (MS) Bold"/>
              </a:rPr>
              <a:t>Lesson</a:t>
            </a:r>
          </a:p>
        </p:txBody>
      </p:sp>
      <p:sp>
        <p:nvSpPr>
          <p:cNvPr id="14" name="TextBox 14"/>
          <p:cNvSpPr txBox="1"/>
          <p:nvPr/>
        </p:nvSpPr>
        <p:spPr>
          <a:xfrm>
            <a:off x="9441346" y="-22225"/>
            <a:ext cx="4271248" cy="1050925"/>
          </a:xfrm>
          <a:prstGeom prst="rect">
            <a:avLst/>
          </a:prstGeom>
        </p:spPr>
        <p:txBody>
          <a:bodyPr lIns="0" tIns="0" rIns="0" bIns="0" rtlCol="0" anchor="t">
            <a:spAutoFit/>
          </a:bodyPr>
          <a:lstStyle/>
          <a:p>
            <a:pPr algn="ctr">
              <a:lnSpc>
                <a:spcPts val="7699"/>
              </a:lnSpc>
            </a:pPr>
            <a:r>
              <a:rPr lang="en-US" sz="5499" b="1">
                <a:solidFill>
                  <a:srgbClr val="000000"/>
                </a:solidFill>
                <a:latin typeface="Calibri (MS) Bold"/>
                <a:ea typeface="Calibri (MS) Bold"/>
                <a:cs typeface="Calibri (MS) Bold"/>
                <a:sym typeface="Calibri (MS) Bold"/>
              </a:rPr>
              <a:t>Lesson Outline</a:t>
            </a:r>
          </a:p>
        </p:txBody>
      </p:sp>
      <p:sp>
        <p:nvSpPr>
          <p:cNvPr id="15" name="TextBox 15"/>
          <p:cNvSpPr txBox="1"/>
          <p:nvPr/>
        </p:nvSpPr>
        <p:spPr>
          <a:xfrm>
            <a:off x="417406" y="4941082"/>
            <a:ext cx="4313525" cy="1024253"/>
          </a:xfrm>
          <a:prstGeom prst="rect">
            <a:avLst/>
          </a:prstGeom>
        </p:spPr>
        <p:txBody>
          <a:bodyPr lIns="0" tIns="0" rIns="0" bIns="0" rtlCol="0" anchor="t">
            <a:spAutoFit/>
          </a:bodyPr>
          <a:lstStyle/>
          <a:p>
            <a:pPr algn="ctr">
              <a:lnSpc>
                <a:spcPts val="3920"/>
              </a:lnSpc>
            </a:pPr>
            <a:r>
              <a:rPr lang="en-US" sz="2800" b="1">
                <a:solidFill>
                  <a:srgbClr val="FCFCFD"/>
                </a:solidFill>
                <a:latin typeface="Calibri (MS) Bold"/>
                <a:ea typeface="Calibri (MS) Bold"/>
                <a:cs typeface="Calibri (MS) Bold"/>
                <a:sym typeface="Calibri (MS) Bold"/>
              </a:rPr>
              <a:t>Healthy Relationships Lead to Safe Decision Making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
            <a:chOff x="0" y="0"/>
            <a:chExt cx="4816593" cy="270933"/>
          </a:xfrm>
        </p:grpSpPr>
        <p:sp>
          <p:nvSpPr>
            <p:cNvPr id="3" name="Freeform 3"/>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0C938B"/>
            </a:solidFill>
          </p:spPr>
          <p:txBody>
            <a:bodyPr/>
            <a:lstStyle/>
            <a:p>
              <a:endParaRPr lang="en-US"/>
            </a:p>
          </p:txBody>
        </p:sp>
        <p:sp>
          <p:nvSpPr>
            <p:cNvPr id="4" name="TextBox 4"/>
            <p:cNvSpPr txBox="1"/>
            <p:nvPr/>
          </p:nvSpPr>
          <p:spPr>
            <a:xfrm>
              <a:off x="0" y="-76200"/>
              <a:ext cx="4816593" cy="34713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829729" y="3446049"/>
            <a:ext cx="6864003" cy="4576002"/>
          </a:xfrm>
          <a:custGeom>
            <a:avLst/>
            <a:gdLst/>
            <a:ahLst/>
            <a:cxnLst/>
            <a:rect l="l" t="t" r="r" b="b"/>
            <a:pathLst>
              <a:path w="6864003" h="4576002">
                <a:moveTo>
                  <a:pt x="0" y="0"/>
                </a:moveTo>
                <a:lnTo>
                  <a:pt x="6864002" y="0"/>
                </a:lnTo>
                <a:lnTo>
                  <a:pt x="6864002" y="4576002"/>
                </a:lnTo>
                <a:lnTo>
                  <a:pt x="0" y="4576002"/>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6650755" y="30162"/>
            <a:ext cx="4986486" cy="968375"/>
          </a:xfrm>
          <a:prstGeom prst="rect">
            <a:avLst/>
          </a:prstGeom>
        </p:spPr>
        <p:txBody>
          <a:bodyPr lIns="0" tIns="0" rIns="0" bIns="0" rtlCol="0" anchor="t">
            <a:spAutoFit/>
          </a:bodyPr>
          <a:lstStyle/>
          <a:p>
            <a:pPr algn="ctr">
              <a:lnSpc>
                <a:spcPts val="7000"/>
              </a:lnSpc>
            </a:pPr>
            <a:r>
              <a:rPr lang="en-US" sz="5000" b="1" dirty="0">
                <a:solidFill>
                  <a:srgbClr val="FFFFFF"/>
                </a:solidFill>
                <a:latin typeface="Calibri (MS) Bold"/>
                <a:ea typeface="Calibri (MS) Bold"/>
                <a:cs typeface="Calibri (MS) Bold"/>
                <a:sym typeface="Calibri (MS) Bold"/>
              </a:rPr>
              <a:t>Teen Relationships</a:t>
            </a:r>
          </a:p>
        </p:txBody>
      </p:sp>
      <p:sp>
        <p:nvSpPr>
          <p:cNvPr id="7" name="TextBox 7"/>
          <p:cNvSpPr txBox="1"/>
          <p:nvPr/>
        </p:nvSpPr>
        <p:spPr>
          <a:xfrm>
            <a:off x="8828018" y="5371792"/>
            <a:ext cx="8431282" cy="1497330"/>
          </a:xfrm>
          <a:prstGeom prst="rect">
            <a:avLst/>
          </a:prstGeom>
        </p:spPr>
        <p:txBody>
          <a:bodyPr lIns="0" tIns="0" rIns="0" bIns="0" rtlCol="0" anchor="t">
            <a:spAutoFit/>
          </a:bodyPr>
          <a:lstStyle/>
          <a:p>
            <a:pPr algn="ctr">
              <a:lnSpc>
                <a:spcPts val="4200"/>
              </a:lnSpc>
            </a:pPr>
            <a:r>
              <a:rPr lang="en-US" sz="3000" b="1">
                <a:solidFill>
                  <a:srgbClr val="000000"/>
                </a:solidFill>
                <a:latin typeface="Calibri (MS) Bold"/>
                <a:ea typeface="Calibri (MS) Bold"/>
                <a:cs typeface="Calibri (MS) Bold"/>
                <a:sym typeface="Calibri (MS) Bold"/>
              </a:rPr>
              <a:t>1 in 11 students</a:t>
            </a:r>
            <a:r>
              <a:rPr lang="en-US" sz="3000">
                <a:solidFill>
                  <a:srgbClr val="000000"/>
                </a:solidFill>
                <a:latin typeface="Calibri (MS)"/>
                <a:ea typeface="Calibri (MS)"/>
                <a:cs typeface="Calibri (MS)"/>
                <a:sym typeface="Calibri (MS)"/>
              </a:rPr>
              <a:t> said they had been hit, slapped, or physically abused in the </a:t>
            </a:r>
            <a:r>
              <a:rPr lang="en-US" sz="3000" b="1">
                <a:solidFill>
                  <a:srgbClr val="000000"/>
                </a:solidFill>
                <a:latin typeface="Calibri (MS) Bold"/>
                <a:ea typeface="Calibri (MS) Bold"/>
                <a:cs typeface="Calibri (MS) Bold"/>
                <a:sym typeface="Calibri (MS) Bold"/>
              </a:rPr>
              <a:t>past year</a:t>
            </a:r>
            <a:r>
              <a:rPr lang="en-US" sz="3000">
                <a:solidFill>
                  <a:srgbClr val="000000"/>
                </a:solidFill>
                <a:latin typeface="Calibri (MS)"/>
                <a:ea typeface="Calibri (MS)"/>
                <a:cs typeface="Calibri (MS)"/>
                <a:sym typeface="Calibri (MS)"/>
              </a:rPr>
              <a:t>.</a:t>
            </a:r>
          </a:p>
          <a:p>
            <a:pPr algn="ctr">
              <a:lnSpc>
                <a:spcPts val="2940"/>
              </a:lnSpc>
            </a:pPr>
            <a:r>
              <a:rPr lang="en-US" sz="2100" b="1">
                <a:solidFill>
                  <a:srgbClr val="000000"/>
                </a:solidFill>
                <a:latin typeface="Calibri (MS) Bold"/>
                <a:ea typeface="Calibri (MS) Bold"/>
                <a:cs typeface="Calibri (MS) Bold"/>
                <a:sym typeface="Calibri (MS) Bold"/>
              </a:rPr>
              <a:t>The Dibble Institute</a:t>
            </a:r>
          </a:p>
        </p:txBody>
      </p:sp>
      <p:sp>
        <p:nvSpPr>
          <p:cNvPr id="8" name="TextBox 8"/>
          <p:cNvSpPr txBox="1"/>
          <p:nvPr/>
        </p:nvSpPr>
        <p:spPr>
          <a:xfrm>
            <a:off x="8828018" y="7574280"/>
            <a:ext cx="8431282" cy="1497330"/>
          </a:xfrm>
          <a:prstGeom prst="rect">
            <a:avLst/>
          </a:prstGeom>
        </p:spPr>
        <p:txBody>
          <a:bodyPr lIns="0" tIns="0" rIns="0" bIns="0" rtlCol="0" anchor="t">
            <a:spAutoFit/>
          </a:bodyPr>
          <a:lstStyle/>
          <a:p>
            <a:pPr algn="ctr">
              <a:lnSpc>
                <a:spcPts val="4200"/>
              </a:lnSpc>
            </a:pPr>
            <a:r>
              <a:rPr lang="en-US" sz="3000" b="1">
                <a:solidFill>
                  <a:srgbClr val="000000"/>
                </a:solidFill>
                <a:latin typeface="Calibri (MS) Bold"/>
                <a:ea typeface="Calibri (MS) Bold"/>
                <a:cs typeface="Calibri (MS) Bold"/>
                <a:sym typeface="Calibri (MS) Bold"/>
              </a:rPr>
              <a:t>28% of teens</a:t>
            </a:r>
            <a:r>
              <a:rPr lang="en-US" sz="3000">
                <a:solidFill>
                  <a:srgbClr val="000000"/>
                </a:solidFill>
                <a:latin typeface="Calibri (MS)"/>
                <a:ea typeface="Calibri (MS)"/>
                <a:cs typeface="Calibri (MS)"/>
                <a:sym typeface="Calibri (MS)"/>
              </a:rPr>
              <a:t> who have been in relationships are victims of </a:t>
            </a:r>
            <a:r>
              <a:rPr lang="en-US" sz="3000" b="1">
                <a:solidFill>
                  <a:srgbClr val="000000"/>
                </a:solidFill>
                <a:latin typeface="Calibri (MS) Bold"/>
                <a:ea typeface="Calibri (MS) Bold"/>
                <a:cs typeface="Calibri (MS) Bold"/>
                <a:sym typeface="Calibri (MS) Bold"/>
              </a:rPr>
              <a:t>digital dating abuse</a:t>
            </a:r>
            <a:r>
              <a:rPr lang="en-US" sz="3000">
                <a:solidFill>
                  <a:srgbClr val="000000"/>
                </a:solidFill>
                <a:latin typeface="Calibri (MS)"/>
                <a:ea typeface="Calibri (MS)"/>
                <a:cs typeface="Calibri (MS)"/>
                <a:sym typeface="Calibri (MS)"/>
              </a:rPr>
              <a:t>.</a:t>
            </a:r>
          </a:p>
          <a:p>
            <a:pPr algn="ctr">
              <a:lnSpc>
                <a:spcPts val="2940"/>
              </a:lnSpc>
            </a:pPr>
            <a:r>
              <a:rPr lang="en-US" sz="2100" b="1">
                <a:solidFill>
                  <a:srgbClr val="000000"/>
                </a:solidFill>
                <a:latin typeface="Calibri (MS) Bold"/>
                <a:ea typeface="Calibri (MS) Bold"/>
                <a:cs typeface="Calibri (MS) Bold"/>
                <a:sym typeface="Calibri (MS) Bold"/>
              </a:rPr>
              <a:t>The Dibble Institute</a:t>
            </a:r>
          </a:p>
        </p:txBody>
      </p:sp>
      <p:sp>
        <p:nvSpPr>
          <p:cNvPr id="9" name="TextBox 9"/>
          <p:cNvSpPr txBox="1"/>
          <p:nvPr/>
        </p:nvSpPr>
        <p:spPr>
          <a:xfrm>
            <a:off x="7712514" y="1563343"/>
            <a:ext cx="2231008" cy="674031"/>
          </a:xfrm>
          <a:prstGeom prst="rect">
            <a:avLst/>
          </a:prstGeom>
        </p:spPr>
        <p:txBody>
          <a:bodyPr wrap="square" lIns="0" tIns="0" rIns="0" bIns="0" rtlCol="0" anchor="t">
            <a:spAutoFit/>
          </a:bodyPr>
          <a:lstStyle/>
          <a:p>
            <a:pPr algn="ctr">
              <a:lnSpc>
                <a:spcPts val="5600"/>
              </a:lnSpc>
            </a:pPr>
            <a:r>
              <a:rPr lang="en-US" sz="4000" i="1" dirty="0">
                <a:solidFill>
                  <a:srgbClr val="000000"/>
                </a:solidFill>
                <a:latin typeface="Calibri (MS) Italics"/>
                <a:ea typeface="Calibri (MS) Italics"/>
                <a:cs typeface="Calibri (MS) Italics"/>
                <a:sym typeface="Calibri (MS) Italics"/>
              </a:rPr>
              <a:t>The Data</a:t>
            </a:r>
          </a:p>
        </p:txBody>
      </p:sp>
      <p:sp>
        <p:nvSpPr>
          <p:cNvPr id="10" name="TextBox 10"/>
          <p:cNvSpPr txBox="1"/>
          <p:nvPr/>
        </p:nvSpPr>
        <p:spPr>
          <a:xfrm>
            <a:off x="8828018" y="3169303"/>
            <a:ext cx="8431282" cy="1497330"/>
          </a:xfrm>
          <a:prstGeom prst="rect">
            <a:avLst/>
          </a:prstGeom>
        </p:spPr>
        <p:txBody>
          <a:bodyPr lIns="0" tIns="0" rIns="0" bIns="0" rtlCol="0" anchor="t">
            <a:spAutoFit/>
          </a:bodyPr>
          <a:lstStyle/>
          <a:p>
            <a:pPr algn="ctr">
              <a:lnSpc>
                <a:spcPts val="4200"/>
              </a:lnSpc>
            </a:pPr>
            <a:r>
              <a:rPr lang="en-US" sz="3000" b="1">
                <a:solidFill>
                  <a:srgbClr val="000000"/>
                </a:solidFill>
                <a:latin typeface="Calibri (MS) Bold"/>
                <a:ea typeface="Calibri (MS) Bold"/>
                <a:cs typeface="Calibri (MS) Bold"/>
                <a:sym typeface="Calibri (MS) Bold"/>
              </a:rPr>
              <a:t>96%</a:t>
            </a:r>
            <a:r>
              <a:rPr lang="en-US" sz="3000">
                <a:solidFill>
                  <a:srgbClr val="000000"/>
                </a:solidFill>
                <a:latin typeface="Calibri (MS)"/>
                <a:ea typeface="Calibri (MS)"/>
                <a:cs typeface="Calibri (MS)"/>
                <a:sym typeface="Calibri (MS)"/>
              </a:rPr>
              <a:t> of teens report mental/emotional abuse in their dating relationships.</a:t>
            </a:r>
          </a:p>
          <a:p>
            <a:pPr algn="ctr">
              <a:lnSpc>
                <a:spcPts val="2940"/>
              </a:lnSpc>
            </a:pPr>
            <a:r>
              <a:rPr lang="en-US" sz="2100" b="1">
                <a:solidFill>
                  <a:srgbClr val="000000"/>
                </a:solidFill>
                <a:latin typeface="Calibri (MS) Bold"/>
                <a:ea typeface="Calibri (MS) Bold"/>
                <a:cs typeface="Calibri (MS) Bold"/>
                <a:sym typeface="Calibri (MS) Bold"/>
              </a:rPr>
              <a:t>The Dibble Institute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785425"/>
            <a:chOff x="0" y="0"/>
            <a:chExt cx="4816593" cy="206861"/>
          </a:xfrm>
        </p:grpSpPr>
        <p:sp>
          <p:nvSpPr>
            <p:cNvPr id="3" name="Freeform 3"/>
            <p:cNvSpPr/>
            <p:nvPr/>
          </p:nvSpPr>
          <p:spPr>
            <a:xfrm>
              <a:off x="0" y="0"/>
              <a:ext cx="4816592" cy="206861"/>
            </a:xfrm>
            <a:custGeom>
              <a:avLst/>
              <a:gdLst/>
              <a:ahLst/>
              <a:cxnLst/>
              <a:rect l="l" t="t" r="r" b="b"/>
              <a:pathLst>
                <a:path w="4816592" h="206861">
                  <a:moveTo>
                    <a:pt x="0" y="0"/>
                  </a:moveTo>
                  <a:lnTo>
                    <a:pt x="4816592" y="0"/>
                  </a:lnTo>
                  <a:lnTo>
                    <a:pt x="4816592" y="206861"/>
                  </a:lnTo>
                  <a:lnTo>
                    <a:pt x="0" y="206861"/>
                  </a:lnTo>
                  <a:close/>
                </a:path>
              </a:pathLst>
            </a:custGeom>
            <a:solidFill>
              <a:srgbClr val="0C938B"/>
            </a:solidFill>
          </p:spPr>
          <p:txBody>
            <a:bodyPr/>
            <a:lstStyle/>
            <a:p>
              <a:endParaRPr lang="en-US"/>
            </a:p>
          </p:txBody>
        </p:sp>
        <p:sp>
          <p:nvSpPr>
            <p:cNvPr id="4" name="TextBox 4"/>
            <p:cNvSpPr txBox="1"/>
            <p:nvPr/>
          </p:nvSpPr>
          <p:spPr>
            <a:xfrm>
              <a:off x="0" y="-76200"/>
              <a:ext cx="4816593" cy="28306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0" y="-168274"/>
            <a:ext cx="18288000" cy="968374"/>
          </a:xfrm>
          <a:prstGeom prst="rect">
            <a:avLst/>
          </a:prstGeom>
        </p:spPr>
        <p:txBody>
          <a:bodyPr lIns="0" tIns="0" rIns="0" bIns="0" rtlCol="0" anchor="t">
            <a:spAutoFit/>
          </a:bodyPr>
          <a:lstStyle/>
          <a:p>
            <a:pPr algn="ctr">
              <a:lnSpc>
                <a:spcPts val="7000"/>
              </a:lnSpc>
            </a:pPr>
            <a:r>
              <a:rPr lang="en-US" sz="5000" b="1" dirty="0">
                <a:solidFill>
                  <a:srgbClr val="FFFFFF"/>
                </a:solidFill>
                <a:latin typeface="Calibri (MS) Bold"/>
                <a:ea typeface="Calibri (MS) Bold"/>
                <a:cs typeface="Calibri (MS) Bold"/>
                <a:sym typeface="Calibri (MS) Bold"/>
              </a:rPr>
              <a:t>Healthy Relationship vs. Unhealthy Relationship</a:t>
            </a:r>
          </a:p>
        </p:txBody>
      </p:sp>
      <p:sp>
        <p:nvSpPr>
          <p:cNvPr id="6" name="TextBox 6"/>
          <p:cNvSpPr txBox="1"/>
          <p:nvPr/>
        </p:nvSpPr>
        <p:spPr>
          <a:xfrm>
            <a:off x="1660442" y="1805222"/>
            <a:ext cx="7483558" cy="673100"/>
          </a:xfrm>
          <a:prstGeom prst="rect">
            <a:avLst/>
          </a:prstGeom>
        </p:spPr>
        <p:txBody>
          <a:bodyPr lIns="0" tIns="0" rIns="0" bIns="0" rtlCol="0" anchor="t">
            <a:spAutoFit/>
          </a:bodyPr>
          <a:lstStyle/>
          <a:p>
            <a:pPr algn="ctr">
              <a:lnSpc>
                <a:spcPts val="4900"/>
              </a:lnSpc>
            </a:pPr>
            <a:r>
              <a:rPr lang="en-US" sz="3500" b="1">
                <a:solidFill>
                  <a:srgbClr val="000000"/>
                </a:solidFill>
                <a:latin typeface="Calibri (MS) Bold"/>
                <a:ea typeface="Calibri (MS) Bold"/>
                <a:cs typeface="Calibri (MS) Bold"/>
                <a:sym typeface="Calibri (MS) Bold"/>
              </a:rPr>
              <a:t>Healthy Relationship:</a:t>
            </a:r>
          </a:p>
        </p:txBody>
      </p:sp>
      <p:sp>
        <p:nvSpPr>
          <p:cNvPr id="7" name="TextBox 7"/>
          <p:cNvSpPr txBox="1"/>
          <p:nvPr/>
        </p:nvSpPr>
        <p:spPr>
          <a:xfrm>
            <a:off x="9775742" y="1814747"/>
            <a:ext cx="7483558" cy="663575"/>
          </a:xfrm>
          <a:prstGeom prst="rect">
            <a:avLst/>
          </a:prstGeom>
        </p:spPr>
        <p:txBody>
          <a:bodyPr lIns="0" tIns="0" rIns="0" bIns="0" rtlCol="0" anchor="t">
            <a:spAutoFit/>
          </a:bodyPr>
          <a:lstStyle/>
          <a:p>
            <a:pPr algn="ctr">
              <a:lnSpc>
                <a:spcPts val="4899"/>
              </a:lnSpc>
            </a:pPr>
            <a:r>
              <a:rPr lang="en-US" sz="3499" b="1">
                <a:solidFill>
                  <a:srgbClr val="000000"/>
                </a:solidFill>
                <a:latin typeface="Calibri (MS) Bold"/>
                <a:ea typeface="Calibri (MS) Bold"/>
                <a:cs typeface="Calibri (MS) Bold"/>
                <a:sym typeface="Calibri (MS) Bold"/>
              </a:rPr>
              <a:t>Unhealthy Relationship:</a:t>
            </a:r>
          </a:p>
        </p:txBody>
      </p:sp>
      <p:sp>
        <p:nvSpPr>
          <p:cNvPr id="8" name="TextBox 8"/>
          <p:cNvSpPr txBox="1"/>
          <p:nvPr/>
        </p:nvSpPr>
        <p:spPr>
          <a:xfrm>
            <a:off x="1660442" y="3250836"/>
            <a:ext cx="7483558" cy="4848225"/>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Respect one another</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Honest communication</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Open to positive change</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Supportive during difficult times</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Kind and caring</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Want the best for one another</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Respect one another’s boundaries/space</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Loyalty and trust</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Feel safe and secure</a:t>
            </a:r>
          </a:p>
        </p:txBody>
      </p:sp>
      <p:sp>
        <p:nvSpPr>
          <p:cNvPr id="9" name="TextBox 9"/>
          <p:cNvSpPr txBox="1"/>
          <p:nvPr/>
        </p:nvSpPr>
        <p:spPr>
          <a:xfrm>
            <a:off x="10244809" y="3250836"/>
            <a:ext cx="7483558" cy="4848225"/>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Physical aggression or abuse</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Emotional manipulation</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Name calling</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Controlling</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Cruel and mean communication</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Shaming and/or blaming their partner</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Extreme possessiveness and jealousy</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Pressure for sexual activity</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Threats and/or abuse</a:t>
            </a:r>
          </a:p>
        </p:txBody>
      </p:sp>
      <p:sp>
        <p:nvSpPr>
          <p:cNvPr id="10" name="TextBox 10"/>
          <p:cNvSpPr txBox="1"/>
          <p:nvPr/>
        </p:nvSpPr>
        <p:spPr>
          <a:xfrm>
            <a:off x="6572823" y="9867900"/>
            <a:ext cx="4704777" cy="301365"/>
          </a:xfrm>
          <a:prstGeom prst="rect">
            <a:avLst/>
          </a:prstGeom>
        </p:spPr>
        <p:txBody>
          <a:bodyPr wrap="square" lIns="0" tIns="0" rIns="0" bIns="0" rtlCol="0" anchor="t">
            <a:spAutoFit/>
          </a:bodyPr>
          <a:lstStyle/>
          <a:p>
            <a:pPr algn="ctr">
              <a:lnSpc>
                <a:spcPts val="2520"/>
              </a:lnSpc>
            </a:pPr>
            <a:r>
              <a:rPr lang="en-US" sz="1800" dirty="0">
                <a:solidFill>
                  <a:srgbClr val="000000"/>
                </a:solidFill>
                <a:latin typeface="Calibri (MS)"/>
                <a:ea typeface="Calibri (MS)"/>
                <a:cs typeface="Calibri (MS)"/>
                <a:sym typeface="Calibri (MS)"/>
              </a:rPr>
              <a:t>Source: https://www.missingkids.org/education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2" y="0"/>
            <a:ext cx="18288000" cy="785615"/>
            <a:chOff x="0" y="0"/>
            <a:chExt cx="4816593" cy="206911"/>
          </a:xfrm>
        </p:grpSpPr>
        <p:sp>
          <p:nvSpPr>
            <p:cNvPr id="3" name="Freeform 3"/>
            <p:cNvSpPr/>
            <p:nvPr/>
          </p:nvSpPr>
          <p:spPr>
            <a:xfrm>
              <a:off x="0" y="0"/>
              <a:ext cx="4816592" cy="206911"/>
            </a:xfrm>
            <a:custGeom>
              <a:avLst/>
              <a:gdLst/>
              <a:ahLst/>
              <a:cxnLst/>
              <a:rect l="l" t="t" r="r" b="b"/>
              <a:pathLst>
                <a:path w="4816592" h="206911">
                  <a:moveTo>
                    <a:pt x="0" y="0"/>
                  </a:moveTo>
                  <a:lnTo>
                    <a:pt x="4816592" y="0"/>
                  </a:lnTo>
                  <a:lnTo>
                    <a:pt x="4816592" y="206911"/>
                  </a:lnTo>
                  <a:lnTo>
                    <a:pt x="0" y="206911"/>
                  </a:lnTo>
                  <a:close/>
                </a:path>
              </a:pathLst>
            </a:custGeom>
            <a:solidFill>
              <a:srgbClr val="0C938B"/>
            </a:solidFill>
          </p:spPr>
          <p:txBody>
            <a:bodyPr/>
            <a:lstStyle/>
            <a:p>
              <a:endParaRPr lang="en-US"/>
            </a:p>
          </p:txBody>
        </p:sp>
        <p:sp>
          <p:nvSpPr>
            <p:cNvPr id="4" name="TextBox 4"/>
            <p:cNvSpPr txBox="1"/>
            <p:nvPr/>
          </p:nvSpPr>
          <p:spPr>
            <a:xfrm>
              <a:off x="0" y="-76200"/>
              <a:ext cx="4816593" cy="28311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95998" y="-37464"/>
            <a:ext cx="16886480" cy="781684"/>
          </a:xfrm>
          <a:prstGeom prst="rect">
            <a:avLst/>
          </a:prstGeom>
        </p:spPr>
        <p:txBody>
          <a:bodyPr lIns="0" tIns="0" rIns="0" bIns="0" rtlCol="0" anchor="t">
            <a:spAutoFit/>
          </a:bodyPr>
          <a:lstStyle/>
          <a:p>
            <a:pPr algn="ctr">
              <a:lnSpc>
                <a:spcPts val="5740"/>
              </a:lnSpc>
            </a:pPr>
            <a:r>
              <a:rPr lang="en-US" sz="4100" b="1">
                <a:solidFill>
                  <a:srgbClr val="FFFFFF"/>
                </a:solidFill>
                <a:latin typeface="Calibri (MS) Bold"/>
                <a:ea typeface="Calibri (MS) Bold"/>
                <a:cs typeface="Calibri (MS) Bold"/>
                <a:sym typeface="Calibri (MS) Bold"/>
              </a:rPr>
              <a:t>Always “Healthy and Unhealthy Behaviors in Teenage Relationships” Video</a:t>
            </a:r>
          </a:p>
        </p:txBody>
      </p:sp>
      <p:sp>
        <p:nvSpPr>
          <p:cNvPr id="6" name="TextBox 6"/>
          <p:cNvSpPr txBox="1"/>
          <p:nvPr/>
        </p:nvSpPr>
        <p:spPr>
          <a:xfrm>
            <a:off x="6182767" y="9796285"/>
            <a:ext cx="5614690" cy="301365"/>
          </a:xfrm>
          <a:prstGeom prst="rect">
            <a:avLst/>
          </a:prstGeom>
        </p:spPr>
        <p:txBody>
          <a:bodyPr lIns="0" tIns="0" rIns="0" bIns="0" rtlCol="0" anchor="t">
            <a:spAutoFit/>
          </a:bodyPr>
          <a:lstStyle/>
          <a:p>
            <a:pPr algn="l">
              <a:lnSpc>
                <a:spcPts val="2520"/>
              </a:lnSpc>
            </a:pPr>
            <a:r>
              <a:rPr lang="en-US" sz="1800" u="sng" dirty="0">
                <a:latin typeface="Calibri (MS)"/>
                <a:ea typeface="Calibri (MS)"/>
                <a:cs typeface="Calibri (MS)"/>
                <a:sym typeface="Calibri (MS)"/>
                <a:hlinkClick r:id="rId3" tooltip="https://www.youtube.com/watch?v=AcGXlM7vrMQ">
                  <a:extLst>
                    <a:ext uri="{A12FA001-AC4F-418D-AE19-62706E023703}">
                      <ahyp:hlinkClr xmlns:ahyp="http://schemas.microsoft.com/office/drawing/2018/hyperlinkcolor" val="tx"/>
                    </a:ext>
                  </a:extLst>
                </a:hlinkClick>
              </a:rPr>
              <a:t>Source: https://www.youtube.com/watch?v=AcGXlM7vrMQ</a:t>
            </a:r>
          </a:p>
        </p:txBody>
      </p:sp>
      <p:sp>
        <p:nvSpPr>
          <p:cNvPr id="7" name="TextBox 7"/>
          <p:cNvSpPr txBox="1"/>
          <p:nvPr/>
        </p:nvSpPr>
        <p:spPr>
          <a:xfrm>
            <a:off x="15511547" y="9488877"/>
            <a:ext cx="2148036" cy="344804"/>
          </a:xfrm>
          <a:prstGeom prst="rect">
            <a:avLst/>
          </a:prstGeom>
        </p:spPr>
        <p:txBody>
          <a:bodyPr lIns="0" tIns="0" rIns="0" bIns="0" rtlCol="0" anchor="t">
            <a:spAutoFit/>
          </a:bodyPr>
          <a:lstStyle/>
          <a:p>
            <a:pPr algn="ctr">
              <a:lnSpc>
                <a:spcPts val="2520"/>
              </a:lnSpc>
            </a:pPr>
            <a:r>
              <a:rPr lang="en-US" sz="1800">
                <a:solidFill>
                  <a:srgbClr val="000000"/>
                </a:solidFill>
                <a:latin typeface="Calibri (MS)"/>
                <a:ea typeface="Calibri (MS)"/>
                <a:cs typeface="Calibri (MS)"/>
                <a:sym typeface="Calibri (MS)"/>
              </a:rPr>
              <a:t>Duration: 1:57 minutes</a:t>
            </a:r>
          </a:p>
        </p:txBody>
      </p:sp>
      <p:pic>
        <p:nvPicPr>
          <p:cNvPr id="9" name="Online Media 8" title="Healthy and Unhealthy Behaviors in Teenage Relationships">
            <a:hlinkClick r:id="" action="ppaction://media"/>
            <a:extLst>
              <a:ext uri="{FF2B5EF4-FFF2-40B4-BE49-F238E27FC236}">
                <a16:creationId xmlns:a16="http://schemas.microsoft.com/office/drawing/2014/main" id="{0B346730-B7FD-5E61-19A5-88ABABAFAD88}"/>
              </a:ext>
            </a:extLst>
          </p:cNvPr>
          <p:cNvPicPr>
            <a:picLocks noRot="1" noChangeAspect="1"/>
          </p:cNvPicPr>
          <p:nvPr>
            <a:videoFile r:link="rId1"/>
          </p:nvPr>
        </p:nvPicPr>
        <p:blipFill>
          <a:blip r:embed="rId4"/>
          <a:stretch>
            <a:fillRect/>
          </a:stretch>
        </p:blipFill>
        <p:spPr>
          <a:xfrm>
            <a:off x="1866900" y="1074937"/>
            <a:ext cx="14554200" cy="82170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3" y="0"/>
            <a:ext cx="18288000" cy="893762"/>
            <a:chOff x="0" y="0"/>
            <a:chExt cx="4816593" cy="235394"/>
          </a:xfrm>
        </p:grpSpPr>
        <p:sp>
          <p:nvSpPr>
            <p:cNvPr id="3" name="Freeform 3"/>
            <p:cNvSpPr/>
            <p:nvPr/>
          </p:nvSpPr>
          <p:spPr>
            <a:xfrm>
              <a:off x="0" y="0"/>
              <a:ext cx="4816592" cy="235394"/>
            </a:xfrm>
            <a:custGeom>
              <a:avLst/>
              <a:gdLst/>
              <a:ahLst/>
              <a:cxnLst/>
              <a:rect l="l" t="t" r="r" b="b"/>
              <a:pathLst>
                <a:path w="4816592" h="235394">
                  <a:moveTo>
                    <a:pt x="0" y="0"/>
                  </a:moveTo>
                  <a:lnTo>
                    <a:pt x="4816592" y="0"/>
                  </a:lnTo>
                  <a:lnTo>
                    <a:pt x="4816592" y="235394"/>
                  </a:lnTo>
                  <a:lnTo>
                    <a:pt x="0" y="235394"/>
                  </a:lnTo>
                  <a:close/>
                </a:path>
              </a:pathLst>
            </a:custGeom>
            <a:solidFill>
              <a:srgbClr val="0C938B"/>
            </a:solidFill>
          </p:spPr>
          <p:txBody>
            <a:bodyPr/>
            <a:lstStyle/>
            <a:p>
              <a:endParaRPr lang="en-US"/>
            </a:p>
          </p:txBody>
        </p:sp>
        <p:sp>
          <p:nvSpPr>
            <p:cNvPr id="4" name="TextBox 4"/>
            <p:cNvSpPr txBox="1"/>
            <p:nvPr/>
          </p:nvSpPr>
          <p:spPr>
            <a:xfrm>
              <a:off x="0" y="-76200"/>
              <a:ext cx="4816593" cy="31159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9139238" y="4652327"/>
            <a:ext cx="9525" cy="887095"/>
          </a:xfrm>
          <a:prstGeom prst="rect">
            <a:avLst/>
          </a:prstGeom>
        </p:spPr>
        <p:txBody>
          <a:bodyPr lIns="0" tIns="0" rIns="0" bIns="0" rtlCol="0" anchor="t">
            <a:spAutoFit/>
          </a:bodyPr>
          <a:lstStyle/>
          <a:p>
            <a:pPr algn="ctr">
              <a:lnSpc>
                <a:spcPts val="7279"/>
              </a:lnSpc>
            </a:pPr>
            <a:endParaRPr/>
          </a:p>
        </p:txBody>
      </p:sp>
      <p:sp>
        <p:nvSpPr>
          <p:cNvPr id="6" name="TextBox 6"/>
          <p:cNvSpPr txBox="1"/>
          <p:nvPr/>
        </p:nvSpPr>
        <p:spPr>
          <a:xfrm>
            <a:off x="2405887" y="3226752"/>
            <a:ext cx="13485750" cy="2879725"/>
          </a:xfrm>
          <a:prstGeom prst="rect">
            <a:avLst/>
          </a:prstGeom>
        </p:spPr>
        <p:txBody>
          <a:bodyPr lIns="0" tIns="0" rIns="0" bIns="0" rtlCol="0" anchor="t">
            <a:spAutoFit/>
          </a:bodyPr>
          <a:lstStyle/>
          <a:p>
            <a:pPr algn="ctr">
              <a:lnSpc>
                <a:spcPts val="5599"/>
              </a:lnSpc>
            </a:pPr>
            <a:r>
              <a:rPr lang="en-US" sz="3999" i="1">
                <a:solidFill>
                  <a:srgbClr val="000000"/>
                </a:solidFill>
                <a:latin typeface="Calibri (MS) Italics"/>
                <a:ea typeface="Calibri (MS) Italics"/>
                <a:cs typeface="Calibri (MS) Italics"/>
                <a:sym typeface="Calibri (MS) Italics"/>
              </a:rPr>
              <a:t>Do you think it’s more common to see healthy relationships or unhealthy relationships amongst your peers? Why?</a:t>
            </a:r>
          </a:p>
          <a:p>
            <a:pPr algn="ctr">
              <a:lnSpc>
                <a:spcPts val="5599"/>
              </a:lnSpc>
            </a:pPr>
            <a:endParaRPr lang="en-US" sz="3999" i="1">
              <a:solidFill>
                <a:srgbClr val="000000"/>
              </a:solidFill>
              <a:latin typeface="Calibri (MS) Italics"/>
              <a:ea typeface="Calibri (MS) Italics"/>
              <a:cs typeface="Calibri (MS) Italics"/>
              <a:sym typeface="Calibri (MS) Italics"/>
            </a:endParaRPr>
          </a:p>
          <a:p>
            <a:pPr algn="ctr">
              <a:lnSpc>
                <a:spcPts val="5599"/>
              </a:lnSpc>
            </a:pPr>
            <a:r>
              <a:rPr lang="en-US" sz="3999" i="1">
                <a:solidFill>
                  <a:srgbClr val="000000"/>
                </a:solidFill>
                <a:latin typeface="Calibri (MS) Italics"/>
                <a:ea typeface="Calibri (MS) Italics"/>
                <a:cs typeface="Calibri (MS) Italics"/>
                <a:sym typeface="Calibri (MS) Italics"/>
              </a:rPr>
              <a:t>What are some indicators you see of unhealthy relationships?</a:t>
            </a:r>
          </a:p>
        </p:txBody>
      </p:sp>
      <p:sp>
        <p:nvSpPr>
          <p:cNvPr id="7" name="TextBox 7"/>
          <p:cNvSpPr txBox="1"/>
          <p:nvPr/>
        </p:nvSpPr>
        <p:spPr>
          <a:xfrm>
            <a:off x="695998" y="114300"/>
            <a:ext cx="16886480" cy="673099"/>
          </a:xfrm>
          <a:prstGeom prst="rect">
            <a:avLst/>
          </a:prstGeom>
        </p:spPr>
        <p:txBody>
          <a:bodyPr lIns="0" tIns="0" rIns="0" bIns="0" rtlCol="0" anchor="t">
            <a:spAutoFit/>
          </a:bodyPr>
          <a:lstStyle/>
          <a:p>
            <a:pPr algn="ctr">
              <a:lnSpc>
                <a:spcPts val="4900"/>
              </a:lnSpc>
            </a:pPr>
            <a:r>
              <a:rPr lang="en-US" sz="3500" b="1" dirty="0">
                <a:solidFill>
                  <a:srgbClr val="FFFFFF"/>
                </a:solidFill>
                <a:latin typeface="Calibri (MS) Bold"/>
                <a:ea typeface="Calibri (MS) Bold"/>
                <a:cs typeface="Calibri (MS) Bold"/>
                <a:sym typeface="Calibri (MS) Bold"/>
              </a:rPr>
              <a:t>Always “Healthy and Unhealthy Behaviors in Teenage Relationships” Discussion Questions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858923"/>
            <a:chOff x="0" y="0"/>
            <a:chExt cx="4816593" cy="226218"/>
          </a:xfrm>
        </p:grpSpPr>
        <p:sp>
          <p:nvSpPr>
            <p:cNvPr id="3" name="Freeform 3"/>
            <p:cNvSpPr/>
            <p:nvPr/>
          </p:nvSpPr>
          <p:spPr>
            <a:xfrm>
              <a:off x="0" y="0"/>
              <a:ext cx="4816592" cy="226218"/>
            </a:xfrm>
            <a:custGeom>
              <a:avLst/>
              <a:gdLst/>
              <a:ahLst/>
              <a:cxnLst/>
              <a:rect l="l" t="t" r="r" b="b"/>
              <a:pathLst>
                <a:path w="4816592" h="226218">
                  <a:moveTo>
                    <a:pt x="0" y="0"/>
                  </a:moveTo>
                  <a:lnTo>
                    <a:pt x="4816592" y="0"/>
                  </a:lnTo>
                  <a:lnTo>
                    <a:pt x="4816592" y="226218"/>
                  </a:lnTo>
                  <a:lnTo>
                    <a:pt x="0" y="226218"/>
                  </a:lnTo>
                  <a:close/>
                </a:path>
              </a:pathLst>
            </a:custGeom>
            <a:solidFill>
              <a:srgbClr val="0C938B"/>
            </a:solidFill>
          </p:spPr>
          <p:txBody>
            <a:bodyPr/>
            <a:lstStyle/>
            <a:p>
              <a:endParaRPr lang="en-US"/>
            </a:p>
          </p:txBody>
        </p:sp>
        <p:sp>
          <p:nvSpPr>
            <p:cNvPr id="4" name="TextBox 4"/>
            <p:cNvSpPr txBox="1"/>
            <p:nvPr/>
          </p:nvSpPr>
          <p:spPr>
            <a:xfrm>
              <a:off x="0" y="-76200"/>
              <a:ext cx="4816593" cy="302418"/>
            </a:xfrm>
            <a:prstGeom prst="rect">
              <a:avLst/>
            </a:prstGeom>
          </p:spPr>
          <p:txBody>
            <a:bodyPr lIns="50800" tIns="50800" rIns="50800" bIns="50800" rtlCol="0" anchor="ctr"/>
            <a:lstStyle/>
            <a:p>
              <a:pPr algn="ctr">
                <a:lnSpc>
                  <a:spcPts val="2884"/>
                </a:lnSpc>
              </a:pPr>
              <a:endParaRPr/>
            </a:p>
          </p:txBody>
        </p:sp>
      </p:grpSp>
      <p:sp>
        <p:nvSpPr>
          <p:cNvPr id="5" name="Freeform 5"/>
          <p:cNvSpPr/>
          <p:nvPr/>
        </p:nvSpPr>
        <p:spPr>
          <a:xfrm>
            <a:off x="674553" y="2855944"/>
            <a:ext cx="6879869" cy="4575113"/>
          </a:xfrm>
          <a:custGeom>
            <a:avLst/>
            <a:gdLst/>
            <a:ahLst/>
            <a:cxnLst/>
            <a:rect l="l" t="t" r="r" b="b"/>
            <a:pathLst>
              <a:path w="6879869" h="4575113">
                <a:moveTo>
                  <a:pt x="0" y="0"/>
                </a:moveTo>
                <a:lnTo>
                  <a:pt x="6879869" y="0"/>
                </a:lnTo>
                <a:lnTo>
                  <a:pt x="6879869" y="4575112"/>
                </a:lnTo>
                <a:lnTo>
                  <a:pt x="0" y="4575112"/>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2547479" y="-92075"/>
            <a:ext cx="13193042" cy="968375"/>
          </a:xfrm>
          <a:prstGeom prst="rect">
            <a:avLst/>
          </a:prstGeom>
        </p:spPr>
        <p:txBody>
          <a:bodyPr lIns="0" tIns="0" rIns="0" bIns="0" rtlCol="0" anchor="t">
            <a:spAutoFit/>
          </a:bodyPr>
          <a:lstStyle/>
          <a:p>
            <a:pPr algn="ctr">
              <a:lnSpc>
                <a:spcPts val="7000"/>
              </a:lnSpc>
            </a:pPr>
            <a:r>
              <a:rPr lang="en-US" sz="5000" b="1" dirty="0">
                <a:solidFill>
                  <a:srgbClr val="FFFFFF"/>
                </a:solidFill>
                <a:latin typeface="Calibri (MS) Bold"/>
                <a:ea typeface="Calibri (MS) Bold"/>
                <a:cs typeface="Calibri (MS) Bold"/>
                <a:sym typeface="Calibri (MS) Bold"/>
              </a:rPr>
              <a:t>Taking Time to Get to Know Someone is Healthy</a:t>
            </a:r>
          </a:p>
        </p:txBody>
      </p:sp>
      <p:sp>
        <p:nvSpPr>
          <p:cNvPr id="7" name="TextBox 7"/>
          <p:cNvSpPr txBox="1"/>
          <p:nvPr/>
        </p:nvSpPr>
        <p:spPr>
          <a:xfrm>
            <a:off x="8233909" y="2691364"/>
            <a:ext cx="9338351" cy="5005705"/>
          </a:xfrm>
          <a:prstGeom prst="rect">
            <a:avLst/>
          </a:prstGeom>
        </p:spPr>
        <p:txBody>
          <a:bodyPr lIns="0" tIns="0" rIns="0" bIns="0" rtlCol="0" anchor="t">
            <a:spAutoFit/>
          </a:bodyPr>
          <a:lstStyle/>
          <a:p>
            <a:pPr algn="ctr">
              <a:lnSpc>
                <a:spcPts val="3919"/>
              </a:lnSpc>
            </a:pPr>
            <a:r>
              <a:rPr lang="en-US" sz="2799" b="1">
                <a:solidFill>
                  <a:srgbClr val="000000"/>
                </a:solidFill>
                <a:latin typeface="Calibri (MS) Bold"/>
                <a:ea typeface="Calibri (MS) Bold"/>
                <a:cs typeface="Calibri (MS) Bold"/>
                <a:sym typeface="Calibri (MS) Bold"/>
              </a:rPr>
              <a:t>Learn about who they really are. </a:t>
            </a:r>
            <a:r>
              <a:rPr lang="en-US" sz="2799">
                <a:solidFill>
                  <a:srgbClr val="000000"/>
                </a:solidFill>
                <a:latin typeface="Calibri (MS)"/>
                <a:ea typeface="Calibri (MS)"/>
                <a:cs typeface="Calibri (MS)"/>
                <a:sym typeface="Calibri (MS)"/>
              </a:rPr>
              <a:t>It takes time to learn someone’s interests, hobbies, likes, dislikes, etc.</a:t>
            </a:r>
          </a:p>
          <a:p>
            <a:pPr algn="ctr">
              <a:lnSpc>
                <a:spcPts val="3919"/>
              </a:lnSpc>
            </a:pPr>
            <a:endParaRPr lang="en-US" sz="2799">
              <a:solidFill>
                <a:srgbClr val="000000"/>
              </a:solidFill>
              <a:latin typeface="Calibri (MS)"/>
              <a:ea typeface="Calibri (MS)"/>
              <a:cs typeface="Calibri (MS)"/>
              <a:sym typeface="Calibri (MS)"/>
            </a:endParaRPr>
          </a:p>
          <a:p>
            <a:pPr algn="ctr">
              <a:lnSpc>
                <a:spcPts val="3919"/>
              </a:lnSpc>
            </a:pPr>
            <a:r>
              <a:rPr lang="en-US" sz="2799" b="1">
                <a:solidFill>
                  <a:srgbClr val="000000"/>
                </a:solidFill>
                <a:latin typeface="Calibri (MS) Bold"/>
                <a:ea typeface="Calibri (MS) Bold"/>
                <a:cs typeface="Calibri (MS) Bold"/>
                <a:sym typeface="Calibri (MS) Bold"/>
              </a:rPr>
              <a:t>Build trust. </a:t>
            </a:r>
            <a:r>
              <a:rPr lang="en-US" sz="2799">
                <a:solidFill>
                  <a:srgbClr val="000000"/>
                </a:solidFill>
                <a:latin typeface="Calibri (MS)"/>
                <a:ea typeface="Calibri (MS)"/>
                <a:cs typeface="Calibri (MS)"/>
                <a:sym typeface="Calibri (MS)"/>
              </a:rPr>
              <a:t>Trust is essential to having a healthy relationship. See how the person reacts to different situations, how they deal with emotions, how they communicate and problem solve.</a:t>
            </a:r>
          </a:p>
          <a:p>
            <a:pPr algn="ctr">
              <a:lnSpc>
                <a:spcPts val="3919"/>
              </a:lnSpc>
            </a:pPr>
            <a:endParaRPr lang="en-US" sz="2799">
              <a:solidFill>
                <a:srgbClr val="000000"/>
              </a:solidFill>
              <a:latin typeface="Calibri (MS)"/>
              <a:ea typeface="Calibri (MS)"/>
              <a:cs typeface="Calibri (MS)"/>
              <a:sym typeface="Calibri (MS)"/>
            </a:endParaRPr>
          </a:p>
          <a:p>
            <a:pPr algn="ctr">
              <a:lnSpc>
                <a:spcPts val="3919"/>
              </a:lnSpc>
            </a:pPr>
            <a:r>
              <a:rPr lang="en-US" sz="2799" b="1">
                <a:solidFill>
                  <a:srgbClr val="000000"/>
                </a:solidFill>
                <a:latin typeface="Calibri (MS) Bold"/>
                <a:ea typeface="Calibri (MS) Bold"/>
                <a:cs typeface="Calibri (MS) Bold"/>
                <a:sym typeface="Calibri (MS) Bold"/>
              </a:rPr>
              <a:t>Explore your feelings. </a:t>
            </a:r>
            <a:r>
              <a:rPr lang="en-US" sz="2799">
                <a:solidFill>
                  <a:srgbClr val="000000"/>
                </a:solidFill>
                <a:latin typeface="Calibri (MS)"/>
                <a:ea typeface="Calibri (MS)"/>
                <a:cs typeface="Calibri (MS)"/>
                <a:sym typeface="Calibri (MS)"/>
              </a:rPr>
              <a:t>Sometimes we can have strong initial chemistry or attraction but that doesn’t mean you are compatible with someone.</a:t>
            </a:r>
          </a:p>
        </p:txBody>
      </p:sp>
      <p:sp>
        <p:nvSpPr>
          <p:cNvPr id="8" name="TextBox 8"/>
          <p:cNvSpPr txBox="1"/>
          <p:nvPr/>
        </p:nvSpPr>
        <p:spPr>
          <a:xfrm>
            <a:off x="6572823" y="9791700"/>
            <a:ext cx="4780977" cy="301365"/>
          </a:xfrm>
          <a:prstGeom prst="rect">
            <a:avLst/>
          </a:prstGeom>
        </p:spPr>
        <p:txBody>
          <a:bodyPr wrap="square" lIns="0" tIns="0" rIns="0" bIns="0" rtlCol="0" anchor="t">
            <a:spAutoFit/>
          </a:bodyPr>
          <a:lstStyle/>
          <a:p>
            <a:pPr algn="ctr">
              <a:lnSpc>
                <a:spcPts val="2520"/>
              </a:lnSpc>
            </a:pPr>
            <a:r>
              <a:rPr lang="en-US" sz="1800">
                <a:solidFill>
                  <a:srgbClr val="000000"/>
                </a:solidFill>
                <a:latin typeface="Calibri (MS)"/>
                <a:ea typeface="Calibri (MS)"/>
                <a:cs typeface="Calibri (MS)"/>
                <a:sym typeface="Calibri (MS)"/>
              </a:rPr>
              <a:t>Source: https://www.missingkids.org/education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785425"/>
            <a:chOff x="0" y="0"/>
            <a:chExt cx="4816593" cy="206861"/>
          </a:xfrm>
        </p:grpSpPr>
        <p:sp>
          <p:nvSpPr>
            <p:cNvPr id="3" name="Freeform 3"/>
            <p:cNvSpPr/>
            <p:nvPr/>
          </p:nvSpPr>
          <p:spPr>
            <a:xfrm>
              <a:off x="0" y="0"/>
              <a:ext cx="4816592" cy="206861"/>
            </a:xfrm>
            <a:custGeom>
              <a:avLst/>
              <a:gdLst/>
              <a:ahLst/>
              <a:cxnLst/>
              <a:rect l="l" t="t" r="r" b="b"/>
              <a:pathLst>
                <a:path w="4816592" h="206861">
                  <a:moveTo>
                    <a:pt x="0" y="0"/>
                  </a:moveTo>
                  <a:lnTo>
                    <a:pt x="4816592" y="0"/>
                  </a:lnTo>
                  <a:lnTo>
                    <a:pt x="4816592" y="206861"/>
                  </a:lnTo>
                  <a:lnTo>
                    <a:pt x="0" y="206861"/>
                  </a:lnTo>
                  <a:close/>
                </a:path>
              </a:pathLst>
            </a:custGeom>
            <a:solidFill>
              <a:srgbClr val="0C938B"/>
            </a:solidFill>
          </p:spPr>
          <p:txBody>
            <a:bodyPr/>
            <a:lstStyle/>
            <a:p>
              <a:endParaRPr lang="en-US"/>
            </a:p>
          </p:txBody>
        </p:sp>
        <p:sp>
          <p:nvSpPr>
            <p:cNvPr id="4" name="TextBox 4"/>
            <p:cNvSpPr txBox="1"/>
            <p:nvPr/>
          </p:nvSpPr>
          <p:spPr>
            <a:xfrm>
              <a:off x="0" y="-76200"/>
              <a:ext cx="4816593" cy="2830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631182" y="2820963"/>
            <a:ext cx="8743570" cy="5825403"/>
          </a:xfrm>
          <a:custGeom>
            <a:avLst/>
            <a:gdLst/>
            <a:ahLst/>
            <a:cxnLst/>
            <a:rect l="l" t="t" r="r" b="b"/>
            <a:pathLst>
              <a:path w="8743570" h="5825403">
                <a:moveTo>
                  <a:pt x="0" y="0"/>
                </a:moveTo>
                <a:lnTo>
                  <a:pt x="8743570" y="0"/>
                </a:lnTo>
                <a:lnTo>
                  <a:pt x="8743570" y="5825403"/>
                </a:lnTo>
                <a:lnTo>
                  <a:pt x="0" y="5825403"/>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0" y="-114300"/>
            <a:ext cx="18288000" cy="968374"/>
          </a:xfrm>
          <a:prstGeom prst="rect">
            <a:avLst/>
          </a:prstGeom>
        </p:spPr>
        <p:txBody>
          <a:bodyPr lIns="0" tIns="0" rIns="0" bIns="0" rtlCol="0" anchor="t">
            <a:spAutoFit/>
          </a:bodyPr>
          <a:lstStyle/>
          <a:p>
            <a:pPr algn="ctr">
              <a:lnSpc>
                <a:spcPts val="7000"/>
              </a:lnSpc>
            </a:pPr>
            <a:r>
              <a:rPr lang="en-US" sz="5000" b="1" dirty="0">
                <a:solidFill>
                  <a:srgbClr val="FFFFFF"/>
                </a:solidFill>
                <a:latin typeface="Calibri (MS) Bold"/>
                <a:ea typeface="Calibri (MS) Bold"/>
                <a:cs typeface="Calibri (MS) Bold"/>
                <a:sym typeface="Calibri (MS) Bold"/>
              </a:rPr>
              <a:t>Setting Boundaries for Dating</a:t>
            </a:r>
          </a:p>
        </p:txBody>
      </p:sp>
      <p:sp>
        <p:nvSpPr>
          <p:cNvPr id="7" name="TextBox 7"/>
          <p:cNvSpPr txBox="1"/>
          <p:nvPr/>
        </p:nvSpPr>
        <p:spPr>
          <a:xfrm>
            <a:off x="2629041" y="1449363"/>
            <a:ext cx="13029919" cy="581025"/>
          </a:xfrm>
          <a:prstGeom prst="rect">
            <a:avLst/>
          </a:prstGeom>
        </p:spPr>
        <p:txBody>
          <a:bodyPr lIns="0" tIns="0" rIns="0" bIns="0" rtlCol="0" anchor="t">
            <a:spAutoFit/>
          </a:bodyPr>
          <a:lstStyle/>
          <a:p>
            <a:pPr algn="ctr">
              <a:lnSpc>
                <a:spcPts val="4200"/>
              </a:lnSpc>
            </a:pPr>
            <a:r>
              <a:rPr lang="en-US" sz="3000" i="1">
                <a:solidFill>
                  <a:srgbClr val="000000"/>
                </a:solidFill>
                <a:latin typeface="Calibri (MS) Italics"/>
                <a:ea typeface="Calibri (MS) Italics"/>
                <a:cs typeface="Calibri (MS) Italics"/>
                <a:sym typeface="Calibri (MS) Italics"/>
              </a:rPr>
              <a:t>Setting boundaries for dating is important to having a healthy relationship.</a:t>
            </a:r>
          </a:p>
        </p:txBody>
      </p:sp>
      <p:sp>
        <p:nvSpPr>
          <p:cNvPr id="8" name="TextBox 8"/>
          <p:cNvSpPr txBox="1"/>
          <p:nvPr/>
        </p:nvSpPr>
        <p:spPr>
          <a:xfrm>
            <a:off x="9906906" y="7067164"/>
            <a:ext cx="7352394" cy="2181225"/>
          </a:xfrm>
          <a:prstGeom prst="rect">
            <a:avLst/>
          </a:prstGeom>
        </p:spPr>
        <p:txBody>
          <a:bodyPr lIns="0" tIns="0" rIns="0" bIns="0" rtlCol="0" anchor="t">
            <a:spAutoFit/>
          </a:bodyPr>
          <a:lstStyle/>
          <a:p>
            <a:pPr algn="ctr">
              <a:lnSpc>
                <a:spcPts val="4200"/>
              </a:lnSpc>
            </a:pPr>
            <a:r>
              <a:rPr lang="en-US" sz="3000" b="1">
                <a:solidFill>
                  <a:srgbClr val="000000"/>
                </a:solidFill>
                <a:latin typeface="Calibri (MS) Bold"/>
                <a:ea typeface="Calibri (MS) Bold"/>
                <a:cs typeface="Calibri (MS) Bold"/>
                <a:sym typeface="Calibri (MS) Bold"/>
              </a:rPr>
              <a:t>Know when to walk away</a:t>
            </a:r>
            <a:r>
              <a:rPr lang="en-US" sz="3000">
                <a:solidFill>
                  <a:srgbClr val="000000"/>
                </a:solidFill>
                <a:latin typeface="Calibri (MS)"/>
                <a:ea typeface="Calibri (MS)"/>
                <a:cs typeface="Calibri (MS)"/>
                <a:sym typeface="Calibri (MS)"/>
              </a:rPr>
              <a:t>. Keeping yourself safe is the most important thing you can do for yourself. Do not ever stay with someone who makes you feel unsafe or uncomfortable.</a:t>
            </a:r>
          </a:p>
        </p:txBody>
      </p:sp>
      <p:sp>
        <p:nvSpPr>
          <p:cNvPr id="9" name="TextBox 9"/>
          <p:cNvSpPr txBox="1"/>
          <p:nvPr/>
        </p:nvSpPr>
        <p:spPr>
          <a:xfrm>
            <a:off x="10216078" y="4581139"/>
            <a:ext cx="6752787" cy="2181225"/>
          </a:xfrm>
          <a:prstGeom prst="rect">
            <a:avLst/>
          </a:prstGeom>
        </p:spPr>
        <p:txBody>
          <a:bodyPr lIns="0" tIns="0" rIns="0" bIns="0" rtlCol="0" anchor="t">
            <a:spAutoFit/>
          </a:bodyPr>
          <a:lstStyle/>
          <a:p>
            <a:pPr algn="ctr">
              <a:lnSpc>
                <a:spcPts val="4200"/>
              </a:lnSpc>
            </a:pPr>
            <a:r>
              <a:rPr lang="en-US" sz="3000" b="1">
                <a:solidFill>
                  <a:srgbClr val="000000"/>
                </a:solidFill>
                <a:latin typeface="Calibri (MS) Bold"/>
                <a:ea typeface="Calibri (MS) Bold"/>
                <a:cs typeface="Calibri (MS) Bold"/>
                <a:sym typeface="Calibri (MS) Bold"/>
              </a:rPr>
              <a:t>Know your expectations</a:t>
            </a:r>
            <a:r>
              <a:rPr lang="en-US" sz="3000">
                <a:solidFill>
                  <a:srgbClr val="000000"/>
                </a:solidFill>
                <a:latin typeface="Calibri (MS)"/>
                <a:ea typeface="Calibri (MS)"/>
                <a:cs typeface="Calibri (MS)"/>
                <a:sym typeface="Calibri (MS)"/>
              </a:rPr>
              <a:t>. Being aware of what is unacceptable behavior in a relationship will help you walk away from an unhealthy relationship.</a:t>
            </a:r>
          </a:p>
        </p:txBody>
      </p:sp>
      <p:sp>
        <p:nvSpPr>
          <p:cNvPr id="10" name="TextBox 10"/>
          <p:cNvSpPr txBox="1"/>
          <p:nvPr/>
        </p:nvSpPr>
        <p:spPr>
          <a:xfrm>
            <a:off x="9925644" y="2631711"/>
            <a:ext cx="7333656" cy="1647825"/>
          </a:xfrm>
          <a:prstGeom prst="rect">
            <a:avLst/>
          </a:prstGeom>
        </p:spPr>
        <p:txBody>
          <a:bodyPr lIns="0" tIns="0" rIns="0" bIns="0" rtlCol="0" anchor="t">
            <a:spAutoFit/>
          </a:bodyPr>
          <a:lstStyle/>
          <a:p>
            <a:pPr algn="ctr">
              <a:lnSpc>
                <a:spcPts val="4200"/>
              </a:lnSpc>
            </a:pPr>
            <a:r>
              <a:rPr lang="en-US" sz="3000" b="1">
                <a:solidFill>
                  <a:srgbClr val="000000"/>
                </a:solidFill>
                <a:latin typeface="Calibri (MS) Bold"/>
                <a:ea typeface="Calibri (MS) Bold"/>
                <a:cs typeface="Calibri (MS) Bold"/>
                <a:sym typeface="Calibri (MS) Bold"/>
              </a:rPr>
              <a:t>Know yourself</a:t>
            </a:r>
            <a:r>
              <a:rPr lang="en-US" sz="3000">
                <a:solidFill>
                  <a:srgbClr val="000000"/>
                </a:solidFill>
                <a:latin typeface="Calibri (MS)"/>
                <a:ea typeface="Calibri (MS)"/>
                <a:cs typeface="Calibri (MS)"/>
                <a:sym typeface="Calibri (MS)"/>
              </a:rPr>
              <a:t>. Having self-worth and confidence will help you walk away from any relationship that does not serve you.</a:t>
            </a:r>
          </a:p>
        </p:txBody>
      </p:sp>
      <p:sp>
        <p:nvSpPr>
          <p:cNvPr id="11" name="TextBox 11"/>
          <p:cNvSpPr txBox="1"/>
          <p:nvPr/>
        </p:nvSpPr>
        <p:spPr>
          <a:xfrm>
            <a:off x="6572823" y="9791700"/>
            <a:ext cx="4780977" cy="301365"/>
          </a:xfrm>
          <a:prstGeom prst="rect">
            <a:avLst/>
          </a:prstGeom>
        </p:spPr>
        <p:txBody>
          <a:bodyPr wrap="square" lIns="0" tIns="0" rIns="0" bIns="0" rtlCol="0" anchor="t">
            <a:spAutoFit/>
          </a:bodyPr>
          <a:lstStyle/>
          <a:p>
            <a:pPr algn="ctr">
              <a:lnSpc>
                <a:spcPts val="2520"/>
              </a:lnSpc>
            </a:pPr>
            <a:r>
              <a:rPr lang="en-US" sz="1800" dirty="0">
                <a:solidFill>
                  <a:srgbClr val="000000"/>
                </a:solidFill>
                <a:latin typeface="Calibri (MS)"/>
                <a:ea typeface="Calibri (MS)"/>
                <a:cs typeface="Calibri (MS)"/>
                <a:sym typeface="Calibri (MS)"/>
              </a:rPr>
              <a:t>Source: https://www.missingkids.org/education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1142</Words>
  <Application>Microsoft Office PowerPoint</Application>
  <PresentationFormat>Custom</PresentationFormat>
  <Paragraphs>126</Paragraphs>
  <Slides>21</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Calibri (MS)</vt:lpstr>
      <vt:lpstr>Arial</vt:lpstr>
      <vt:lpstr>Calibri (MS) Bold</vt:lpstr>
      <vt:lpstr>Calibri (MS)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8th Grade Teacher Lesson Healthy Relationships</dc:title>
  <cp:lastModifiedBy>Megan Wilson</cp:lastModifiedBy>
  <cp:revision>1</cp:revision>
  <dcterms:created xsi:type="dcterms:W3CDTF">2006-08-16T00:00:00Z</dcterms:created>
  <dcterms:modified xsi:type="dcterms:W3CDTF">2025-12-02T20:35:28Z</dcterms:modified>
  <dc:identifier>DAGdDGA9ht8</dc:identifier>
</cp:coreProperties>
</file>