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 (MS)" panose="020B0604020202020204" charset="0"/>
      <p:regular r:id="rId23"/>
    </p:embeddedFont>
    <p:embeddedFont>
      <p:font typeface="Calibri (MS) Bold" panose="020B0604020202020204" charset="0"/>
      <p:regular r:id="rId24"/>
    </p:embeddedFont>
    <p:embeddedFont>
      <p:font typeface="Calibri (MS) Italics" panose="020B0604020202020204" charset="0"/>
      <p:regular r:id="rId25"/>
    </p:embeddedFont>
    <p:embeddedFont>
      <p:font typeface="Wingdings 2" panose="05020102010507070707" pitchFamily="18" charset="2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8132B-5487-41C5-9FE0-266D588EFBFC}" v="6" dt="2025-11-24T20:05:3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undo custSel modSld">
      <pc:chgData name="Megan Wilson" userId="4833c330-bb21-4a51-b524-eef8b134b0b1" providerId="ADAL" clId="{17E34592-B103-4D32-8966-D1DE2E1B8692}" dt="2025-12-02T20:47:58.079" v="148" actId="20577"/>
      <pc:docMkLst>
        <pc:docMk/>
      </pc:docMkLst>
      <pc:sldChg chg="modSp mod">
        <pc:chgData name="Megan Wilson" userId="4833c330-bb21-4a51-b524-eef8b134b0b1" providerId="ADAL" clId="{17E34592-B103-4D32-8966-D1DE2E1B8692}" dt="2025-11-24T20:03:25.732" v="108" actId="1076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20:03:25.732" v="108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3:16.630" v="105" actId="1076"/>
          <ac:spMkLst>
            <pc:docMk/>
            <pc:sldMk cId="0" sldId="256"/>
            <ac:spMk id="9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4T20:03:22.049" v="107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4T18:31:21.378" v="8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4T18:31:21.378" v="8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1:12.828" v="5" actId="1035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1:37.022" v="11" actId="255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31:37.022" v="11" actId="255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1:32.038" v="10" actId="1076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1:55.423" v="14" actId="1076"/>
        <pc:sldMkLst>
          <pc:docMk/>
          <pc:sldMk cId="0" sldId="259"/>
        </pc:sldMkLst>
        <pc:spChg chg="mod">
          <ac:chgData name="Megan Wilson" userId="4833c330-bb21-4a51-b524-eef8b134b0b1" providerId="ADAL" clId="{17E34592-B103-4D32-8966-D1DE2E1B8692}" dt="2025-11-24T18:31:45.812" v="12" actId="255"/>
          <ac:spMkLst>
            <pc:docMk/>
            <pc:sldMk cId="0" sldId="259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1:55.423" v="14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1:49.440" v="13" actId="255"/>
          <ac:spMkLst>
            <pc:docMk/>
            <pc:sldMk cId="0" sldId="259"/>
            <ac:spMk id="9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20:04:17.558" v="121" actId="20577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4T18:32:04.308" v="16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2:08.316" v="17" actId="255"/>
          <ac:spMkLst>
            <pc:docMk/>
            <pc:sldMk cId="0" sldId="260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2:11.651" v="18" actId="255"/>
          <ac:spMkLst>
            <pc:docMk/>
            <pc:sldMk cId="0" sldId="260"/>
            <ac:spMk id="7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0:04:17.558" v="121" actId="20577"/>
          <ac:spMkLst>
            <pc:docMk/>
            <pc:sldMk cId="0" sldId="260"/>
            <ac:spMk id="10" creationId="{A978D7BE-22E9-F4A8-9152-D33C3537EC82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32:56.408" v="26" actId="1076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4T18:32:21.715" v="20" actId="255"/>
          <ac:spMkLst>
            <pc:docMk/>
            <pc:sldMk cId="0" sldId="26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2:28.670" v="21" actId="207"/>
          <ac:spMkLst>
            <pc:docMk/>
            <pc:sldMk cId="0" sldId="261"/>
            <ac:spMk id="6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4T18:32:56.408" v="26" actId="1076"/>
          <ac:picMkLst>
            <pc:docMk/>
            <pc:sldMk cId="0" sldId="261"/>
            <ac:picMk id="9" creationId="{9AC2F13C-90D7-D989-1B26-BE54E92A1A43}"/>
          </ac:picMkLst>
        </pc:picChg>
      </pc:sldChg>
      <pc:sldChg chg="modSp mod">
        <pc:chgData name="Megan Wilson" userId="4833c330-bb21-4a51-b524-eef8b134b0b1" providerId="ADAL" clId="{17E34592-B103-4D32-8966-D1DE2E1B8692}" dt="2025-11-24T18:33:16.840" v="31" actId="1035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4T18:33:12.408" v="2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3:16.840" v="31" actId="1035"/>
          <ac:spMkLst>
            <pc:docMk/>
            <pc:sldMk cId="0" sldId="262"/>
            <ac:spMk id="7" creationId="{00000000-0000-0000-0000-000000000000}"/>
          </ac:spMkLst>
        </pc:spChg>
      </pc:sldChg>
      <pc:sldChg chg="addSp delSp modSp mod">
        <pc:chgData name="Megan Wilson" userId="4833c330-bb21-4a51-b524-eef8b134b0b1" providerId="ADAL" clId="{17E34592-B103-4D32-8966-D1DE2E1B8692}" dt="2025-11-24T20:04:47.518" v="139" actId="1076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4T18:33:28.864" v="35" actId="1035"/>
          <ac:spMkLst>
            <pc:docMk/>
            <pc:sldMk cId="0" sldId="263"/>
            <ac:spMk id="6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0:04:47.518" v="139" actId="1076"/>
          <ac:spMkLst>
            <pc:docMk/>
            <pc:sldMk cId="0" sldId="263"/>
            <ac:spMk id="9" creationId="{76D293B2-A37E-0264-0E06-7633F17F7EB5}"/>
          </ac:spMkLst>
        </pc:spChg>
      </pc:sldChg>
      <pc:sldChg chg="addSp modSp mod">
        <pc:chgData name="Megan Wilson" userId="4833c330-bb21-4a51-b524-eef8b134b0b1" providerId="ADAL" clId="{17E34592-B103-4D32-8966-D1DE2E1B8692}" dt="2025-11-24T20:05:39.940" v="144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4T18:33:33.548" v="36" actId="255"/>
          <ac:spMkLst>
            <pc:docMk/>
            <pc:sldMk cId="0" sldId="264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4:57.049" v="140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5:07.053" v="143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5:01.919" v="141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5:03.857" v="142" actId="1076"/>
          <ac:spMkLst>
            <pc:docMk/>
            <pc:sldMk cId="0" sldId="264"/>
            <ac:spMk id="10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0:05:39.940" v="144"/>
          <ac:spMkLst>
            <pc:docMk/>
            <pc:sldMk cId="0" sldId="264"/>
            <ac:spMk id="11" creationId="{4DE02D80-35AB-59BC-CCE0-12A87FB315AC}"/>
          </ac:spMkLst>
        </pc:spChg>
      </pc:sldChg>
      <pc:sldChg chg="modSp mod">
        <pc:chgData name="Megan Wilson" userId="4833c330-bb21-4a51-b524-eef8b134b0b1" providerId="ADAL" clId="{17E34592-B103-4D32-8966-D1DE2E1B8692}" dt="2025-11-24T18:33:57.139" v="41" actId="1076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4T18:33:44.829" v="37" actId="255"/>
          <ac:spMkLst>
            <pc:docMk/>
            <pc:sldMk cId="0" sldId="265"/>
            <ac:spMk id="10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3:48.739" v="38" actId="1076"/>
          <ac:spMkLst>
            <pc:docMk/>
            <pc:sldMk cId="0" sldId="265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3:57.139" v="41" actId="1076"/>
          <ac:spMkLst>
            <pc:docMk/>
            <pc:sldMk cId="0" sldId="265"/>
            <ac:spMk id="1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3:53.877" v="40" actId="1076"/>
          <ac:spMkLst>
            <pc:docMk/>
            <pc:sldMk cId="0" sldId="265"/>
            <ac:spMk id="14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34:44.291" v="50" actId="1076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4T18:34:11.982" v="44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4:14.811" v="45" actId="207"/>
          <ac:spMkLst>
            <pc:docMk/>
            <pc:sldMk cId="0" sldId="266"/>
            <ac:spMk id="6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4T18:34:44.291" v="50" actId="1076"/>
          <ac:picMkLst>
            <pc:docMk/>
            <pc:sldMk cId="0" sldId="266"/>
            <ac:picMk id="9" creationId="{FAD0C350-2727-6E95-0F4F-59070766BE70}"/>
          </ac:picMkLst>
        </pc:picChg>
      </pc:sldChg>
      <pc:sldChg chg="modSp mod">
        <pc:chgData name="Megan Wilson" userId="4833c330-bb21-4a51-b524-eef8b134b0b1" providerId="ADAL" clId="{17E34592-B103-4D32-8966-D1DE2E1B8692}" dt="2025-11-24T18:34:56.165" v="52" actId="1076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4T18:34:56.165" v="52" actId="1076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5:12.886" v="59" actId="1076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4T18:35:05.071" v="57" actId="1036"/>
          <ac:spMkLst>
            <pc:docMk/>
            <pc:sldMk cId="0" sldId="268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09.759" v="58" actId="1076"/>
          <ac:spMkLst>
            <pc:docMk/>
            <pc:sldMk cId="0" sldId="268"/>
            <ac:spMk id="11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12.886" v="59" actId="1076"/>
          <ac:spMkLst>
            <pc:docMk/>
            <pc:sldMk cId="0" sldId="268"/>
            <ac:spMk id="13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5:34.766" v="64" actId="207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4T18:35:31.290" v="63" actId="255"/>
          <ac:spMkLst>
            <pc:docMk/>
            <pc:sldMk cId="0" sldId="269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18.231" v="60" actId="255"/>
          <ac:spMkLst>
            <pc:docMk/>
            <pc:sldMk cId="0" sldId="269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24.454" v="62" actId="1076"/>
          <ac:spMkLst>
            <pc:docMk/>
            <pc:sldMk cId="0" sldId="269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34.766" v="64" actId="207"/>
          <ac:spMkLst>
            <pc:docMk/>
            <pc:sldMk cId="0" sldId="269"/>
            <ac:spMk id="9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36:14.849" v="72" actId="1076"/>
        <pc:sldMkLst>
          <pc:docMk/>
          <pc:sldMk cId="0" sldId="270"/>
        </pc:sldMkLst>
        <pc:spChg chg="mod">
          <ac:chgData name="Megan Wilson" userId="4833c330-bb21-4a51-b524-eef8b134b0b1" providerId="ADAL" clId="{17E34592-B103-4D32-8966-D1DE2E1B8692}" dt="2025-11-24T18:35:43.782" v="66" actId="1036"/>
          <ac:spMkLst>
            <pc:docMk/>
            <pc:sldMk cId="0" sldId="270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5:47.558" v="67" actId="207"/>
          <ac:spMkLst>
            <pc:docMk/>
            <pc:sldMk cId="0" sldId="270"/>
            <ac:spMk id="6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4T18:36:14.849" v="72" actId="1076"/>
          <ac:picMkLst>
            <pc:docMk/>
            <pc:sldMk cId="0" sldId="270"/>
            <ac:picMk id="9" creationId="{43AE7F34-6B02-2BF7-42E9-07004FE8D69E}"/>
          </ac:picMkLst>
        </pc:picChg>
      </pc:sldChg>
      <pc:sldChg chg="modSp mod">
        <pc:chgData name="Megan Wilson" userId="4833c330-bb21-4a51-b524-eef8b134b0b1" providerId="ADAL" clId="{17E34592-B103-4D32-8966-D1DE2E1B8692}" dt="2025-11-24T18:36:22.147" v="74" actId="1076"/>
        <pc:sldMkLst>
          <pc:docMk/>
          <pc:sldMk cId="0" sldId="271"/>
        </pc:sldMkLst>
        <pc:spChg chg="mod">
          <ac:chgData name="Megan Wilson" userId="4833c330-bb21-4a51-b524-eef8b134b0b1" providerId="ADAL" clId="{17E34592-B103-4D32-8966-D1DE2E1B8692}" dt="2025-11-24T18:36:22.147" v="74" actId="1076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47:58.079" v="148" actId="20577"/>
        <pc:sldMkLst>
          <pc:docMk/>
          <pc:sldMk cId="0" sldId="272"/>
        </pc:sldMkLst>
        <pc:spChg chg="mod">
          <ac:chgData name="Megan Wilson" userId="4833c330-bb21-4a51-b524-eef8b134b0b1" providerId="ADAL" clId="{17E34592-B103-4D32-8966-D1DE2E1B8692}" dt="2025-11-24T18:36:29.318" v="76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47:58.079" v="148" actId="20577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6:50.215" v="80" actId="255"/>
        <pc:sldMkLst>
          <pc:docMk/>
          <pc:sldMk cId="0" sldId="274"/>
        </pc:sldMkLst>
        <pc:spChg chg="mod">
          <ac:chgData name="Megan Wilson" userId="4833c330-bb21-4a51-b524-eef8b134b0b1" providerId="ADAL" clId="{17E34592-B103-4D32-8966-D1DE2E1B8692}" dt="2025-11-24T18:36:50.215" v="80" actId="255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47:53.591" v="147" actId="20577"/>
        <pc:sldMkLst>
          <pc:docMk/>
          <pc:sldMk cId="0" sldId="275"/>
        </pc:sldMkLst>
        <pc:spChg chg="mod">
          <ac:chgData name="Megan Wilson" userId="4833c330-bb21-4a51-b524-eef8b134b0b1" providerId="ADAL" clId="{17E34592-B103-4D32-8966-D1DE2E1B8692}" dt="2025-11-24T18:36:54.680" v="81" actId="255"/>
          <ac:spMkLst>
            <pc:docMk/>
            <pc:sldMk cId="0" sldId="275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7:01.051" v="85" actId="207"/>
          <ac:spMkLst>
            <pc:docMk/>
            <pc:sldMk cId="0" sldId="275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7:25.369" v="96" actId="1076"/>
          <ac:spMkLst>
            <pc:docMk/>
            <pc:sldMk cId="0" sldId="275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7:29.050" v="97" actId="1076"/>
          <ac:spMkLst>
            <pc:docMk/>
            <pc:sldMk cId="0" sldId="275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37:32.219" v="98" actId="1076"/>
          <ac:spMkLst>
            <pc:docMk/>
            <pc:sldMk cId="0" sldId="275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47:53.591" v="147" actId="20577"/>
          <ac:spMkLst>
            <pc:docMk/>
            <pc:sldMk cId="0" sldId="275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37:43.798" v="103" actId="1035"/>
        <pc:sldMkLst>
          <pc:docMk/>
          <pc:sldMk cId="0" sldId="276"/>
        </pc:sldMkLst>
        <pc:spChg chg="mod">
          <ac:chgData name="Megan Wilson" userId="4833c330-bb21-4a51-b524-eef8b134b0b1" providerId="ADAL" clId="{17E34592-B103-4D32-8966-D1DE2E1B8692}" dt="2025-11-24T18:37:43.798" v="103" actId="1035"/>
          <ac:spMkLst>
            <pc:docMk/>
            <pc:sldMk cId="0" sldId="27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liegjyYog3c&amp;t=104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iegjyYog3c?start=104&amp;feature=oembed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itdown.ncmec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aXbBzVdJ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AaXbBzVdJE?feature=oembed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forfreedom.org/wp-content/uploads/2025/07/CFF-Healthy-vs-Unhealthy-Relationships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cybertip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liegjyYog3c&amp;t=104s" TargetMode="External"/><Relationship Id="rId2" Type="http://schemas.openxmlformats.org/officeDocument/2006/relationships/hyperlink" Target="https://www.youtube.com/watch?v=AcGXlM7vrM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nectforfreedom.org/wp-content/uploads/2025/07/CFF-Healthy-vs-Unhealthy-Relationships.pdf" TargetMode="External"/><Relationship Id="rId5" Type="http://schemas.openxmlformats.org/officeDocument/2006/relationships/hyperlink" Target="https://teenpregnancy.acf.hhs.gov/sites/default/files/resource-files/being-tech-smart-dangers-sexting.pdf" TargetMode="External"/><Relationship Id="rId4" Type="http://schemas.openxmlformats.org/officeDocument/2006/relationships/hyperlink" Target="https://www.youtube.com/watch?v=pAaXbBzVdJ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GXlM7vrM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cGXlM7vrMQ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696654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198" y="8504676"/>
            <a:ext cx="18135599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Las relaciones saludables conducen a una toma de decisiones segura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81298" y="4879668"/>
            <a:ext cx="12547349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42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Participación de escuelas intermedias - 8.° grado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FEEF223-94A2-02C2-526D-4F267981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770" y="3427063"/>
            <a:ext cx="5450296" cy="30726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3BB682-770E-A0A4-9BF4-B268C0AC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0" y="3257009"/>
            <a:ext cx="4365114" cy="343234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0" y="-150194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Consentimiento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9101" y="9858375"/>
            <a:ext cx="7189798" cy="31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https://rainn.org/articles/what-is-consent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73583" y="1533056"/>
            <a:ext cx="10140834" cy="10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Consentimiento: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dos personas acuerdan participar en un acto sexual.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54878" y="3382072"/>
            <a:ext cx="10140834" cy="51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se puede dar el consentimiento si alguien: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82622" y="4470078"/>
            <a:ext cx="7226669" cy="1582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 presionado o amenazado para hacerlo.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Está bajo la influencia de drogas o alcohol.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Está dormido o inconsciente.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5805" y="7393081"/>
            <a:ext cx="11058981" cy="15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consentimiento puede revocarse en cualquier momento durante un encuentro sexual.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Un acto sexual sin el consentimiento de alguna de las partes es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agresión sexual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53BD7E-863A-348C-EDE4-F22C3656F279}"/>
              </a:ext>
            </a:extLst>
          </p:cNvPr>
          <p:cNvSpPr txBox="1"/>
          <p:nvPr/>
        </p:nvSpPr>
        <p:spPr>
          <a:xfrm rot="20188952">
            <a:off x="649437" y="4521681"/>
            <a:ext cx="6679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¡DETENTE!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C3B77A-B2B5-3936-A61C-F4FEC19A1284}"/>
              </a:ext>
            </a:extLst>
          </p:cNvPr>
          <p:cNvSpPr txBox="1"/>
          <p:nvPr/>
        </p:nvSpPr>
        <p:spPr>
          <a:xfrm>
            <a:off x="14706600" y="4470078"/>
            <a:ext cx="66792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800" b="1" i="0" u="none" strike="noStrike" cap="none" baseline="0">
                <a:solidFill>
                  <a:srgbClr val="649A3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SÍ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C4D000-6393-26FD-C640-AF6C99A169D2}"/>
              </a:ext>
            </a:extLst>
          </p:cNvPr>
          <p:cNvSpPr txBox="1"/>
          <p:nvPr/>
        </p:nvSpPr>
        <p:spPr>
          <a:xfrm>
            <a:off x="15514585" y="4538526"/>
            <a:ext cx="66792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800" b="1" i="0" u="none" strike="noStrike" cap="none" baseline="0">
                <a:solidFill>
                  <a:srgbClr val="649A3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SÍ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0"/>
            <a:ext cx="18288000" cy="1122610"/>
            <a:chOff x="0" y="0"/>
            <a:chExt cx="4816593" cy="20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911"/>
            </a:xfrm>
            <a:custGeom>
              <a:avLst/>
              <a:gdLst/>
              <a:ahLst/>
              <a:cxnLst/>
              <a:rect l="l" t="t" r="r" b="b"/>
              <a:pathLst>
                <a:path w="4816592" h="206911">
                  <a:moveTo>
                    <a:pt x="0" y="0"/>
                  </a:moveTo>
                  <a:lnTo>
                    <a:pt x="4816592" y="0"/>
                  </a:lnTo>
                  <a:lnTo>
                    <a:pt x="4816592" y="206911"/>
                  </a:lnTo>
                  <a:lnTo>
                    <a:pt x="0" y="2069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4766" y="103622"/>
            <a:ext cx="18287996" cy="630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s-US" sz="3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“Los adolescentes y por qué es importante el consentimiento” de la Academia Americana de Pediatría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3016" y="9757481"/>
            <a:ext cx="7410688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app=desktop&amp;v=liegjyYog3c&amp;t=104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Fuente: https://www.youtube.com/watch?app=desktop&amp;v=liegjyYog3c&amp;t=104s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16201" y="9488877"/>
            <a:ext cx="2196938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6 minutos</a:t>
            </a:r>
          </a:p>
        </p:txBody>
      </p:sp>
      <p:pic>
        <p:nvPicPr>
          <p:cNvPr id="9" name="Online Media 8" title="Teens &amp; Why Consent is Important? | #BodyOfKnowledge | AAP">
            <a:hlinkClick r:id="" action="ppaction://media"/>
            <a:extLst>
              <a:ext uri="{FF2B5EF4-FFF2-40B4-BE49-F238E27FC236}">
                <a16:creationId xmlns:a16="http://schemas.microsoft.com/office/drawing/2014/main" id="{FAD0C350-2727-6E95-0F4F-59070766B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7460" y="1213532"/>
            <a:ext cx="14401800" cy="8131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0"/>
            <a:ext cx="18288000" cy="1485900"/>
            <a:chOff x="0" y="0"/>
            <a:chExt cx="4816593" cy="235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5394"/>
            </a:xfrm>
            <a:custGeom>
              <a:avLst/>
              <a:gdLst/>
              <a:ahLst/>
              <a:cxnLst/>
              <a:rect l="l" t="t" r="r" b="b"/>
              <a:pathLst>
                <a:path w="4816592" h="235393">
                  <a:moveTo>
                    <a:pt x="0" y="0"/>
                  </a:moveTo>
                  <a:lnTo>
                    <a:pt x="4816592" y="0"/>
                  </a:lnTo>
                  <a:lnTo>
                    <a:pt x="4816592" y="235394"/>
                  </a:lnTo>
                  <a:lnTo>
                    <a:pt x="0" y="235394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1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396360" y="3238500"/>
            <a:ext cx="13485750" cy="423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la mayoría de tus compañeros piensan que el sexting es normal?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¿Sientes que existe una presión social para participar en el sexting?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¿Qué consejo le darías a un amigo si se siente presionado para enviar un mensaje sexual a su pareja, pero realmente no quiere hacerlo?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59" y="38894"/>
            <a:ext cx="18138956" cy="122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para el debate sobre “Los adolescentes y por qué es importante el consentimiento”  de la Academia Americana de Pediatría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D60E781-760C-8B6B-7A76-B2963DA1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0" y="3156897"/>
            <a:ext cx="8443692" cy="474309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-144055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49101" y="9858375"/>
            <a:ext cx="7189798" cy="31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https://www.missingkids.org/netsmartz/topics/sexting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01427" y="1683963"/>
            <a:ext cx="8203668" cy="211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sexting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 el intercambio y la recepción de mensajes sexualmente explícitos e imágenes de desnudos totales o parciales a través de teléfonos celulares.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89962" y="4257675"/>
            <a:ext cx="8153233" cy="211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Una vez que se comparte un mensaje sexual, no hay garantía de privacidad para esa imagen.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La otra persona puede optar por compartir esa imagen con otras personas.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71679" y="6831387"/>
            <a:ext cx="7189798" cy="265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Si practicas el sexting, puedes correr el riesgo de sufrir sextorsión, meterte en problemas en la escuela, ser víctima de acoso o intimidación, o tener problemas legales.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E900EF-67EB-7921-0B62-E177207025BD}"/>
              </a:ext>
            </a:extLst>
          </p:cNvPr>
          <p:cNvSpPr txBox="1"/>
          <p:nvPr/>
        </p:nvSpPr>
        <p:spPr>
          <a:xfrm>
            <a:off x="6858000" y="3848100"/>
            <a:ext cx="1600200" cy="121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Hoy</a:t>
            </a:r>
            <a:r>
              <a:rPr lang="es-US" sz="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, 12:57 a. m.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C08F3B2-286C-DAE1-4447-2CE8372AC13E}"/>
              </a:ext>
            </a:extLst>
          </p:cNvPr>
          <p:cNvSpPr txBox="1"/>
          <p:nvPr/>
        </p:nvSpPr>
        <p:spPr>
          <a:xfrm>
            <a:off x="6911817" y="6855802"/>
            <a:ext cx="1600200" cy="121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US" sz="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Leído </a:t>
            </a:r>
            <a:r>
              <a:rPr lang="es-US" sz="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 la 1:02 a. m.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0E836D-BFAB-BE0C-D670-FC1BC0589031}"/>
              </a:ext>
            </a:extLst>
          </p:cNvPr>
          <p:cNvSpPr txBox="1"/>
          <p:nvPr/>
        </p:nvSpPr>
        <p:spPr>
          <a:xfrm>
            <a:off x="6925456" y="3987383"/>
            <a:ext cx="15327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9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Hola, cariño, ¿puedes enviarme una foto de la cintura para arriba?</a:t>
            </a:r>
          </a:p>
          <a:p>
            <a:r>
              <a:rPr lang="es-US" sz="9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Solo para mí.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54B614-038B-E9CA-6FA3-C68A07DCED31}"/>
              </a:ext>
            </a:extLst>
          </p:cNvPr>
          <p:cNvSpPr txBox="1"/>
          <p:nvPr/>
        </p:nvSpPr>
        <p:spPr>
          <a:xfrm>
            <a:off x="6096000" y="4772403"/>
            <a:ext cx="11430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No sé... ¿y si la compartes?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F32447-7B35-B312-1F70-E49BA95B70B1}"/>
              </a:ext>
            </a:extLst>
          </p:cNvPr>
          <p:cNvSpPr txBox="1"/>
          <p:nvPr/>
        </p:nvSpPr>
        <p:spPr>
          <a:xfrm>
            <a:off x="6012305" y="5905500"/>
            <a:ext cx="13028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9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Lo haré... Solo estoy preocupada.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2E661D-DB0B-87A1-A9BE-5A708B9C9FFE}"/>
              </a:ext>
            </a:extLst>
          </p:cNvPr>
          <p:cNvSpPr txBox="1"/>
          <p:nvPr/>
        </p:nvSpPr>
        <p:spPr>
          <a:xfrm>
            <a:off x="7086600" y="5398604"/>
            <a:ext cx="137160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¿No confías en mí?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EA9E42-5C75-A73B-CD68-8C48AA87C05B}"/>
              </a:ext>
            </a:extLst>
          </p:cNvPr>
          <p:cNvSpPr txBox="1"/>
          <p:nvPr/>
        </p:nvSpPr>
        <p:spPr>
          <a:xfrm>
            <a:off x="7146767" y="6415910"/>
            <a:ext cx="11430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Vamos, solo una foto.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6C1E6D6-FF55-02E7-7EF2-46FB3F04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2" y="3088543"/>
            <a:ext cx="8760711" cy="493209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69246" y="0"/>
            <a:ext cx="18743647" cy="1028700"/>
            <a:chOff x="0" y="0"/>
            <a:chExt cx="493659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6598" cy="270933"/>
            </a:xfrm>
            <a:custGeom>
              <a:avLst/>
              <a:gdLst/>
              <a:ahLst/>
              <a:cxnLst/>
              <a:rect l="l" t="t" r="r" b="b"/>
              <a:pathLst>
                <a:path w="4936598" h="270933">
                  <a:moveTo>
                    <a:pt x="0" y="0"/>
                  </a:moveTo>
                  <a:lnTo>
                    <a:pt x="4936598" y="0"/>
                  </a:lnTo>
                  <a:lnTo>
                    <a:pt x="493659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36598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99616" y="2368987"/>
            <a:ext cx="7924731" cy="68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Un servicio gratuito que puede ayudarte a eliminar o detener la distribución en línea de imágenes o videos de desnudos, parciales o completos, o sexualmente explícitos que te hayan tomado cuando tenías menos de 18 años. </a:t>
            </a:r>
          </a:p>
          <a:p>
            <a:pPr algn="ctr">
              <a:lnSpc>
                <a:spcPts val="4479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479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Puedes permanecer en el anonimato mientras utilizas el servicio y no tendrás que enviar tus imágenes o videos a nadie. </a:t>
            </a:r>
          </a:p>
          <a:p>
            <a:pPr algn="ctr">
              <a:lnSpc>
                <a:spcPts val="4479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479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Funcionará en plataformas en línea públicas o sin encriptar que hayan aceptado participar.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63595" y="31173"/>
            <a:ext cx="8477964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“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Take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It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Down” del NCMEC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71684" y="1436567"/>
            <a:ext cx="2027932" cy="58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¿Qué 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08977" y="9754180"/>
            <a:ext cx="7270047" cy="31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takeitdown.ncmec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https://takeitdown.ncmec.org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CBC6F5-043D-82DB-3321-81DDE1DF7FE0}"/>
              </a:ext>
            </a:extLst>
          </p:cNvPr>
          <p:cNvSpPr txBox="1"/>
          <p:nvPr/>
        </p:nvSpPr>
        <p:spPr>
          <a:xfrm>
            <a:off x="914400" y="4533900"/>
            <a:ext cx="4714875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5400" b="1" i="0" u="none" strike="noStrike" cap="none" baseline="0">
                <a:solidFill>
                  <a:srgbClr val="2539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Take</a:t>
            </a:r>
            <a:r>
              <a:rPr lang="es-US" sz="5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es-US" sz="5400" b="1" i="0" u="none" strike="noStrike" cap="none" baseline="0">
                <a:solidFill>
                  <a:srgbClr val="BB7578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It</a:t>
            </a:r>
            <a:r>
              <a:rPr lang="es-US" sz="5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es-US" sz="5400" b="1" i="0" u="none" strike="noStrike" cap="none" baseline="0">
                <a:solidFill>
                  <a:srgbClr val="2539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Down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0"/>
            <a:ext cx="18288000" cy="785615"/>
            <a:chOff x="0" y="0"/>
            <a:chExt cx="4816593" cy="20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911"/>
            </a:xfrm>
            <a:custGeom>
              <a:avLst/>
              <a:gdLst/>
              <a:ahLst/>
              <a:cxnLst/>
              <a:rect l="l" t="t" r="r" b="b"/>
              <a:pathLst>
                <a:path w="4816592" h="206911">
                  <a:moveTo>
                    <a:pt x="0" y="0"/>
                  </a:moveTo>
                  <a:lnTo>
                    <a:pt x="4816592" y="0"/>
                  </a:lnTo>
                  <a:lnTo>
                    <a:pt x="4816592" y="206911"/>
                  </a:lnTo>
                  <a:lnTo>
                    <a:pt x="0" y="2069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5998" y="215"/>
            <a:ext cx="16886479" cy="64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“Rebobinar” del NCMEC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3016" y="9757481"/>
            <a:ext cx="5476518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pAaXbBzVdJE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Fuente: https://www.youtube.com/watch?v=pAaXbBzVdJE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87600" y="9488877"/>
            <a:ext cx="2512302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0.5 minutos</a:t>
            </a:r>
          </a:p>
        </p:txBody>
      </p:sp>
      <p:pic>
        <p:nvPicPr>
          <p:cNvPr id="9" name="Online Media 8" title="Take It Down: Rewind (Full Trailer)">
            <a:hlinkClick r:id="" action="ppaction://media"/>
            <a:extLst>
              <a:ext uri="{FF2B5EF4-FFF2-40B4-BE49-F238E27FC236}">
                <a16:creationId xmlns:a16="http://schemas.microsoft.com/office/drawing/2014/main" id="{43AE7F34-6B02-2BF7-42E9-07004FE8D6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970438"/>
            <a:ext cx="14782800" cy="83461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AF2D30A-02E7-0810-A2FC-D1FCB4BABD98}"/>
              </a:ext>
            </a:extLst>
          </p:cNvPr>
          <p:cNvSpPr txBox="1"/>
          <p:nvPr/>
        </p:nvSpPr>
        <p:spPr>
          <a:xfrm>
            <a:off x="2714033" y="9287493"/>
            <a:ext cx="1285992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4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565" y="1790700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-2540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26189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1390" y="3668713"/>
            <a:ext cx="10465220" cy="167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Recomendamos jugar a </a:t>
            </a:r>
          </a:p>
          <a:p>
            <a:pPr algn="ctr">
              <a:lnSpc>
                <a:spcPts val="7000"/>
              </a:lnSpc>
            </a:pP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onnectforfreedom.org/wp-content/uploads/2025/07/CFF-Healthy-vs-Unhealthy-Relationships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Relaciones saludables frente a relaciones tóxicas.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99A58FE-4233-79C8-13C8-9E08CC28F3FE}"/>
              </a:ext>
            </a:extLst>
          </p:cNvPr>
          <p:cNvSpPr txBox="1"/>
          <p:nvPr/>
        </p:nvSpPr>
        <p:spPr>
          <a:xfrm>
            <a:off x="5372100" y="8572500"/>
            <a:ext cx="7543800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5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  <p:sp>
        <p:nvSpPr>
          <p:cNvPr id="2" name="Freeform 2"/>
          <p:cNvSpPr/>
          <p:nvPr/>
        </p:nvSpPr>
        <p:spPr>
          <a:xfrm>
            <a:off x="6409191" y="1848550"/>
            <a:ext cx="5469618" cy="6589901"/>
          </a:xfrm>
          <a:custGeom>
            <a:avLst/>
            <a:gdLst/>
            <a:ahLst/>
            <a:cxnLst/>
            <a:rect l="l" t="t" r="r" b="b"/>
            <a:pathLst>
              <a:path w="5469618" h="6589901">
                <a:moveTo>
                  <a:pt x="0" y="0"/>
                </a:moveTo>
                <a:lnTo>
                  <a:pt x="5469618" y="0"/>
                </a:lnTo>
                <a:lnTo>
                  <a:pt x="5469618" y="6589900"/>
                </a:lnTo>
                <a:lnTo>
                  <a:pt x="0" y="658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4907217-839B-A9F1-8989-823779C1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86" y="1024489"/>
            <a:ext cx="7151228" cy="926672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763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4763" y="90796"/>
            <a:ext cx="18288000" cy="741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del Departamento de Salud y Servicios Humanos de EE. UU.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A1CB0A-D837-DFBB-A05C-68A2397E7B6D}"/>
              </a:ext>
            </a:extLst>
          </p:cNvPr>
          <p:cNvSpPr txBox="1"/>
          <p:nvPr/>
        </p:nvSpPr>
        <p:spPr>
          <a:xfrm>
            <a:off x="6858000" y="1562100"/>
            <a:ext cx="471487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400" b="0" i="0" u="none" strike="noStrike" cap="none" baseline="0">
                <a:solidFill>
                  <a:srgbClr val="085E8C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PELIGROS DEL SEXTING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561A04-EFE6-3D13-0C81-B244D469C7EB}"/>
              </a:ext>
            </a:extLst>
          </p:cNvPr>
          <p:cNvSpPr txBox="1"/>
          <p:nvPr/>
        </p:nvSpPr>
        <p:spPr>
          <a:xfrm>
            <a:off x="6400800" y="2458482"/>
            <a:ext cx="4114799" cy="106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S" sz="1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El sexting consiste en compartir o recibir fotos o videos de desnudos o semidesnudos u otros mensajes sexualmente explícitos a través del celular o de Internet. Algunas personas practican el sexting porque ven a otras hacerlo y piensan que no es gran cosa. Quizás intentan impresionar o establecer intimidad con su pareja. A menudo, lo hacen porque se sienten presionados. Aunque parezca que el sexting es algo seguro, puede convertirse rápidamente en un problema peligroso y grave.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585128-88A2-C3BE-808A-4B0226A1F1A5}"/>
              </a:ext>
            </a:extLst>
          </p:cNvPr>
          <p:cNvSpPr txBox="1"/>
          <p:nvPr/>
        </p:nvSpPr>
        <p:spPr>
          <a:xfrm>
            <a:off x="6400800" y="3618348"/>
            <a:ext cx="5562600" cy="6078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El sexting es ilegal cuando incluye imágenes de desnudos de menores de 18 años. Enviar o reenviar imágenes de desnudos de menores de edad puede tener graves consecuencias legales, incluso si la imagen es tuya. Denuncia cualquier imagen que recibas. Habla con tus padres o con un adulto de confianza sobre qué hacer. Para denunciar una imagen, llama a la línea </a:t>
            </a:r>
            <a:r>
              <a:rPr lang="es-US" sz="1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Cyber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Tip Line (800) 843-5678 o visita 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  <a:hlinkClick r:id="rId3" history="0"/>
              </a:rPr>
              <a:t>https://report.cybertip.org/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.</a:t>
            </a:r>
          </a:p>
          <a:p>
            <a:pPr marL="360000" indent="-85725"/>
            <a:endParaRPr lang="en-US" sz="700" dirty="0"/>
          </a:p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El sexting puede conducir a la </a:t>
            </a:r>
            <a:r>
              <a:rPr lang="es-US" sz="1000" b="1" i="0" u="none" strike="noStrike" cap="none" baseline="0" dirty="0">
                <a:solidFill>
                  <a:srgbClr val="1978B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sextorsión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, que es un tipo de chantaje en el que alguien que tiene una foto explícita tuya amenaza con compartirla con otras personas a menos que hagas lo que te piden. A veces piden dinero y otras veces piden más imágenes o videos.</a:t>
            </a:r>
          </a:p>
          <a:p>
            <a:pPr marL="360000" indent="-85725"/>
            <a:endParaRPr lang="en-US" sz="600" dirty="0"/>
          </a:p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El sexting también puede conducir a la </a:t>
            </a:r>
            <a:r>
              <a:rPr lang="es-US" sz="1000" b="1" i="0" u="none" strike="noStrike" cap="none" baseline="0" dirty="0">
                <a:solidFill>
                  <a:srgbClr val="1978B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pornografía vengativa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, que es cuando alguien (a menudo una expareja) comparte fotos o videos tuyos para hacerte daño.</a:t>
            </a:r>
          </a:p>
          <a:p>
            <a:pPr marL="360000" indent="-85725"/>
            <a:endParaRPr lang="en-US" sz="500" dirty="0"/>
          </a:p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Las fotos filtradas o compartidas pueden afectar a tu familia y repercutir en tu futuro y tu carrera profesional.</a:t>
            </a:r>
          </a:p>
          <a:p>
            <a:pPr marL="360000" indent="-85725"/>
            <a:endParaRPr lang="en-US" sz="500" dirty="0"/>
          </a:p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Los mensajes sexuales nunca desaparecen. Si llegan a Internet, los depredadores pueden difundirlos sin que tú lo sepas.</a:t>
            </a:r>
          </a:p>
          <a:p>
            <a:pPr marL="360000" indent="-85725"/>
            <a:endParaRPr lang="en-US" sz="400" dirty="0"/>
          </a:p>
          <a:p>
            <a:pPr marL="360000" indent="-85725"/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Ocultar tu rostro no siempre hace que tu foto sea anónima, especialmente si tienes tatuajes, lunares u otras características identificativas.</a:t>
            </a:r>
          </a:p>
          <a:p>
            <a:endParaRPr lang="en-US" sz="800" dirty="0"/>
          </a:p>
          <a:p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No tomes ni compartas fotos, ni siquiera de ti mismo, que no querrías que vieran tus familiares. Recuerda que la mejor manera de evitar que una foto o un video caiga en manos equivocadas es </a:t>
            </a:r>
            <a:r>
              <a:rPr lang="es-US" sz="1000" b="1" i="0" u="none" strike="noStrike" cap="none" baseline="0" dirty="0">
                <a:solidFill>
                  <a:srgbClr val="1978B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no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tomarla en primer lugar.</a:t>
            </a:r>
          </a:p>
          <a:p>
            <a:endParaRPr lang="en-US" sz="600" dirty="0"/>
          </a:p>
          <a:p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Para obtener más información, consulta estos recursos:</a:t>
            </a:r>
          </a:p>
          <a:p>
            <a:endParaRPr lang="en-US" sz="1400" dirty="0"/>
          </a:p>
          <a:p>
            <a:pPr marL="177800">
              <a:tabLst>
                <a:tab pos="361950" algn="l"/>
                <a:tab pos="450850" algn="l"/>
              </a:tabLst>
            </a:pP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lang="es-US" sz="1000" b="0" i="0" u="sng" strike="noStrike" cap="none" baseline="0" dirty="0">
                <a:solidFill>
                  <a:srgbClr val="1978B5"/>
                </a:solidFill>
                <a:effectLst/>
                <a:uFill>
                  <a:solidFill>
                    <a:srgbClr val="1978B5"/>
                  </a:solidFill>
                </a:uFill>
                <a:latin typeface="Calibri"/>
                <a:ea typeface="Calibri"/>
                <a:cs typeface="Calibri"/>
              </a:rPr>
              <a:t>Sexting entre adolescentes: Piénsalo dos veces antes de pulsar “Enviar”</a:t>
            </a:r>
          </a:p>
          <a:p>
            <a:pPr marL="177800">
              <a:tabLst>
                <a:tab pos="361950" algn="l"/>
                <a:tab pos="450850" algn="l"/>
              </a:tabLst>
            </a:pPr>
            <a:endParaRPr lang="en-US" sz="400" dirty="0">
              <a:sym typeface="Wingdings 2" panose="05020102010507070707" pitchFamily="18" charset="2"/>
            </a:endParaRPr>
          </a:p>
          <a:p>
            <a:pPr marL="177800">
              <a:tabLst>
                <a:tab pos="361950" algn="l"/>
                <a:tab pos="450850" algn="l"/>
              </a:tabLst>
            </a:pP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lang="es-US" sz="1000" b="0" i="0" u="sng" strike="noStrike" cap="none" baseline="0" dirty="0">
                <a:solidFill>
                  <a:srgbClr val="1978B5"/>
                </a:solidFill>
                <a:effectLst/>
                <a:uFill>
                  <a:solidFill>
                    <a:srgbClr val="1978B5"/>
                  </a:solidFill>
                </a:uFill>
                <a:latin typeface="Calibri"/>
                <a:ea typeface="Calibri"/>
                <a:cs typeface="Calibri"/>
              </a:rPr>
              <a:t>Leyes estatales sobre sexting</a:t>
            </a:r>
          </a:p>
          <a:p>
            <a:pPr marL="177800">
              <a:tabLst>
                <a:tab pos="361950" algn="l"/>
                <a:tab pos="450850" algn="l"/>
              </a:tabLst>
            </a:pPr>
            <a:endParaRPr lang="en-US" sz="500" dirty="0">
              <a:sym typeface="Wingdings 2" panose="05020102010507070707" pitchFamily="18" charset="2"/>
            </a:endParaRPr>
          </a:p>
          <a:p>
            <a:pPr marL="177800">
              <a:tabLst>
                <a:tab pos="361950" algn="l"/>
                <a:tab pos="450850" algn="l"/>
              </a:tabLst>
            </a:pP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lang="es-US" sz="1000" b="0" i="0" u="sng" strike="noStrike" cap="none" baseline="0" dirty="0">
                <a:solidFill>
                  <a:srgbClr val="1978B5"/>
                </a:solidFill>
                <a:effectLst/>
                <a:uFill>
                  <a:solidFill>
                    <a:srgbClr val="1978B5"/>
                  </a:solidFill>
                </a:uFill>
                <a:latin typeface="Calibri"/>
                <a:ea typeface="Calibri"/>
                <a:cs typeface="Calibri"/>
              </a:rPr>
              <a:t>Sextorsión</a:t>
            </a:r>
          </a:p>
          <a:p>
            <a:pPr marL="177800">
              <a:tabLst>
                <a:tab pos="361950" algn="l"/>
                <a:tab pos="450850" algn="l"/>
              </a:tabLst>
            </a:pPr>
            <a:endParaRPr lang="en-US" sz="500" dirty="0">
              <a:sym typeface="Wingdings 2" panose="05020102010507070707" pitchFamily="18" charset="2"/>
            </a:endParaRPr>
          </a:p>
          <a:p>
            <a:pPr marL="177800">
              <a:tabLst>
                <a:tab pos="361950" algn="l"/>
                <a:tab pos="450850" algn="l"/>
              </a:tabLst>
            </a:pP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lang="es-US" sz="1000" b="0" i="0" u="sng" strike="noStrike" cap="none" baseline="0" dirty="0">
                <a:solidFill>
                  <a:srgbClr val="1978B5"/>
                </a:solidFill>
                <a:effectLst/>
                <a:uFill>
                  <a:solidFill>
                    <a:srgbClr val="1978B5"/>
                  </a:solidFill>
                </a:uFill>
                <a:latin typeface="Calibri"/>
                <a:ea typeface="Calibri"/>
                <a:cs typeface="Calibri"/>
              </a:rPr>
              <a:t>Has enviado un mensaje sexual ¿Y ahora qué?</a:t>
            </a:r>
          </a:p>
          <a:p>
            <a:pPr marL="177800">
              <a:tabLst>
                <a:tab pos="361950" algn="l"/>
                <a:tab pos="450850" algn="l"/>
              </a:tabLst>
            </a:pPr>
            <a:endParaRPr lang="en-US" sz="400" dirty="0">
              <a:sym typeface="Wingdings 2" panose="05020102010507070707" pitchFamily="18" charset="2"/>
            </a:endParaRPr>
          </a:p>
          <a:p>
            <a:pPr marL="177800">
              <a:tabLst>
                <a:tab pos="361950" algn="l"/>
                <a:tab pos="450850" algn="l"/>
              </a:tabLst>
            </a:pP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Wingdings 2"/>
                <a:ea typeface="Calibri"/>
                <a:cs typeface="Calibri"/>
                <a:sym typeface="Wingdings 2"/>
              </a:rPr>
              <a:t></a:t>
            </a:r>
            <a:r>
              <a:rPr lang="es-US" sz="1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lang="es-US" sz="1000" b="0" i="0" u="sng" strike="noStrike" cap="none" baseline="0" dirty="0">
                <a:solidFill>
                  <a:srgbClr val="1978B5"/>
                </a:solidFill>
                <a:effectLst/>
                <a:uFill>
                  <a:solidFill>
                    <a:srgbClr val="1978B5"/>
                  </a:solidFill>
                </a:uFill>
                <a:latin typeface="Calibri"/>
                <a:ea typeface="Calibri"/>
                <a:cs typeface="Calibri"/>
              </a:rPr>
              <a:t>Sexting: consejos para adolescentes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500" dirty="0"/>
          </a:p>
          <a:p>
            <a:r>
              <a:rPr lang="es-US" sz="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Este recurso ha sido desarrollado por RTI International bajo el contrato HHSP233201500039I/HSP23337016T con el Departamento de Salud y Servicios Humanos de los Estados Unidos, Administración de Niños, Jóvenes y Familias, Oficina de Servicios para la Familia y la Juventud.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22582" y="2705100"/>
            <a:ext cx="13842832" cy="232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7905" y="38100"/>
            <a:ext cx="16912186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95142" y="632697"/>
            <a:ext cx="9697715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56556" y="1943276"/>
            <a:ext cx="13878074" cy="126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AcGXlM7vrM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sobre “Comportamientos saludables y no saludables en las relaciones entre adolescentes”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AcGXlM7vrM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Always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2" tooltip="https://www.youtube.com/watch?v=AcGXlM7vrMQ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52903" y="3467498"/>
            <a:ext cx="15182191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app=desktop&amp;v=liegjyYog3c&amp;t=104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“Los adolescentes y por qué es importante el consentimiento” 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20357" y="4617812"/>
            <a:ext cx="4447282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youtube.com/watch?v=pAaXbBzVdJE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“Rebobinar” del NCMEC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95600" y="5699448"/>
            <a:ext cx="13551608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teenpregnancy.acf.hhs.gov/sites/default/files/resource-files/being-tech-smart-dangers-sexting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Folleto del Plan de Lecciones del Departamento de Salud y Servicios Humanos de EE. UU.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37959" y="6862462"/>
            <a:ext cx="10715268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connectforfreedom.org/wp-content/uploads/2025/07/CFF-Healthy-vs-Unhealthy-Relationships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Relaciones saludables frente a relaciones tóxicas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-11430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7955" y="2437859"/>
            <a:ext cx="7483558" cy="4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Relación saludable: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3039" y="3395438"/>
            <a:ext cx="6698672" cy="496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Respetarse mutuamente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Comunicación honesta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Apertura a un cambio positivo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Apoyo en momentos difíciles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Amabilidad y cuidado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Querer lo mejor para el otro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Respetar los límites o el espacio del otro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Lealtad y confianza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Sentirse seguro y protegido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62566" y="5456210"/>
            <a:ext cx="8203668" cy="197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sexting 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es el intercambio y la recepción de mensajes sexualmente explícitos e imágenes de desnudos totales o parciales a través de teléfonos celulares.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95050" y="7594890"/>
            <a:ext cx="7189798" cy="247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Si practicas el sexting, puedes correr el riesgo de sufrir sextorsión, meterte en problemas en la escuela, ser víctima de acoso o intimidación, o tener problemas legales.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9502" y="1674566"/>
            <a:ext cx="6400101" cy="148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Consentimiento: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dos personas acuerdan participar en un acto sexual.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03098" y="3317531"/>
            <a:ext cx="6573697" cy="247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consentimiento puede revocarse en cualquier momento durante un encuentro sexual.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Un acto sexual sin el consentimiento de alguna de las partes es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agresión sexual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05600" y="799301"/>
            <a:ext cx="9749185" cy="931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Introducción a las relaciones entre adolescentes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Video sobre “Comportamientos saludables y no saludables en las relaciones entre adolescentes”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Always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(2 min.)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Consentimiento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“Los adolescentes y por qué es importante el consentimiento” de la Academia Americana de Pediatría  (6 min.)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Sexting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“Rebobinar” del NCMEC (0.5 min)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del Departamento de Salud y Servicios Humanos de EE. UU.: Peligros del sexting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5975" y="4607046"/>
            <a:ext cx="4796386" cy="1797099"/>
            <a:chOff x="0" y="0"/>
            <a:chExt cx="1263246" cy="473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3246" cy="473310"/>
            </a:xfrm>
            <a:custGeom>
              <a:avLst/>
              <a:gdLst/>
              <a:ahLst/>
              <a:cxnLst/>
              <a:rect l="l" t="t" r="r" b="b"/>
              <a:pathLst>
                <a:path w="1263246" h="473309">
                  <a:moveTo>
                    <a:pt x="0" y="0"/>
                  </a:moveTo>
                  <a:lnTo>
                    <a:pt x="1263246" y="0"/>
                  </a:lnTo>
                  <a:lnTo>
                    <a:pt x="1263246" y="473310"/>
                  </a:lnTo>
                  <a:lnTo>
                    <a:pt x="0" y="473310"/>
                  </a:lnTo>
                  <a:close/>
                </a:path>
              </a:pathLst>
            </a:custGeom>
            <a:solidFill>
              <a:srgbClr val="3979A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263246" cy="549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975" y="4107962"/>
            <a:ext cx="4796386" cy="499084"/>
            <a:chOff x="0" y="0"/>
            <a:chExt cx="1263246" cy="1314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3246" cy="131446"/>
            </a:xfrm>
            <a:custGeom>
              <a:avLst/>
              <a:gdLst/>
              <a:ahLst/>
              <a:cxnLst/>
              <a:rect l="l" t="t" r="r" b="b"/>
              <a:pathLst>
                <a:path w="1263246" h="131446">
                  <a:moveTo>
                    <a:pt x="0" y="0"/>
                  </a:moveTo>
                  <a:lnTo>
                    <a:pt x="1263246" y="0"/>
                  </a:lnTo>
                  <a:lnTo>
                    <a:pt x="1263246" y="131446"/>
                  </a:lnTo>
                  <a:lnTo>
                    <a:pt x="0" y="13144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263246" cy="20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5975" y="1028700"/>
            <a:ext cx="4787410" cy="3079262"/>
          </a:xfrm>
          <a:custGeom>
            <a:avLst/>
            <a:gdLst/>
            <a:ahLst/>
            <a:cxnLst/>
            <a:rect l="l" t="t" r="r" b="b"/>
            <a:pathLst>
              <a:path w="4787410" h="3079262">
                <a:moveTo>
                  <a:pt x="0" y="0"/>
                </a:moveTo>
                <a:lnTo>
                  <a:pt x="4787411" y="0"/>
                </a:lnTo>
                <a:lnTo>
                  <a:pt x="4787411" y="3079262"/>
                </a:lnTo>
                <a:lnTo>
                  <a:pt x="0" y="307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97" b="-9597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990600" y="258127"/>
            <a:ext cx="2152211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Lección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7195" y="-59780"/>
            <a:ext cx="6625994" cy="85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7406" y="4941082"/>
            <a:ext cx="4313525" cy="197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Las relaciones saludables conducen a una toma de decisiones segura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9729" y="3446049"/>
            <a:ext cx="6864003" cy="4576002"/>
          </a:xfrm>
          <a:custGeom>
            <a:avLst/>
            <a:gdLst/>
            <a:ahLst/>
            <a:cxnLst/>
            <a:rect l="l" t="t" r="r" b="b"/>
            <a:pathLst>
              <a:path w="6864003" h="4576002">
                <a:moveTo>
                  <a:pt x="0" y="0"/>
                </a:moveTo>
                <a:lnTo>
                  <a:pt x="6864002" y="0"/>
                </a:lnTo>
                <a:lnTo>
                  <a:pt x="6864002" y="4576002"/>
                </a:lnTo>
                <a:lnTo>
                  <a:pt x="0" y="457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468376" y="-14426"/>
            <a:ext cx="9351243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Relaciones entre adolescentes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28019" y="5143500"/>
            <a:ext cx="8431282" cy="1963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Uno de cada once estudiantes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afirmó haber sido golpeado, abofeteado o maltratado físicamente en el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último año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The Dibble Institute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8019" y="7574280"/>
            <a:ext cx="8431282" cy="1963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28 % de los adolescentes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que han tenido relaciones son víctimas de </a:t>
            </a:r>
            <a:r>
              <a:rPr lang="es-US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abuso digital en el noviazgo</a:t>
            </a: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The Dibble Institute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08392" y="1470062"/>
            <a:ext cx="2535808" cy="64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Los datos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28019" y="3169303"/>
            <a:ext cx="8431282" cy="143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96 %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los adolescentes denuncian abuso mental o emocional en sus relaciones de pareja.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The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Dibble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Institute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147827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Relación saludable frente a relación tóxica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0442" y="1805222"/>
            <a:ext cx="7483558" cy="57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Relación saludable: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75741" y="1814747"/>
            <a:ext cx="7483558" cy="57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Relación tóxica: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0442" y="3250836"/>
            <a:ext cx="7483558" cy="531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Respetarse mutuamente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Comunicación honesta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Apertura a un cambio positivo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Apoyo en momentos difíciles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Amabilidad y cuidado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Querer lo mejor para el otro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Respetar los límites o el espacio del otro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Lealtad y confianza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Sentirse seguro y protegido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44809" y="3250836"/>
            <a:ext cx="7483558" cy="478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Agresión o abuso físico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Manipulación emocional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Insultos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Control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Comunicación cruel y mezquina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Avergonzar o culpar a la pareja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Actitud posesiva y celos extremos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Presión para la actividad sexual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s-US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Amenazas o abuso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978D7BE-22E9-F4A8-9152-D33C3537EC82}"/>
              </a:ext>
            </a:extLst>
          </p:cNvPr>
          <p:cNvSpPr txBox="1"/>
          <p:nvPr/>
        </p:nvSpPr>
        <p:spPr>
          <a:xfrm>
            <a:off x="6572823" y="9867900"/>
            <a:ext cx="470477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https://www.missingkids.org/education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0"/>
            <a:ext cx="18288000" cy="785615"/>
            <a:chOff x="0" y="0"/>
            <a:chExt cx="4816593" cy="20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911"/>
            </a:xfrm>
            <a:custGeom>
              <a:avLst/>
              <a:gdLst/>
              <a:ahLst/>
              <a:cxnLst/>
              <a:rect l="l" t="t" r="r" b="b"/>
              <a:pathLst>
                <a:path w="4816592" h="206911">
                  <a:moveTo>
                    <a:pt x="0" y="0"/>
                  </a:moveTo>
                  <a:lnTo>
                    <a:pt x="4816592" y="0"/>
                  </a:lnTo>
                  <a:lnTo>
                    <a:pt x="4816592" y="206911"/>
                  </a:lnTo>
                  <a:lnTo>
                    <a:pt x="0" y="2069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4766" y="-37464"/>
            <a:ext cx="18445166" cy="64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s-US" sz="3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sobre “Comportamientos saludables y no saludables en las relaciones entre adolescentes” de </a:t>
            </a:r>
            <a:r>
              <a:rPr lang="es-US" sz="30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Always</a:t>
            </a:r>
            <a:endParaRPr lang="es-US" sz="3000" b="1" i="0" u="none" strike="noStrike" cap="none" baseline="0" dirty="0">
              <a:solidFill>
                <a:srgbClr val="FFFFFF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82767" y="9796285"/>
            <a:ext cx="5614690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AcGXlM7vrM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Fuente: https://www.youtube.com/watch?v=AcGXlM7vrMQ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11400" y="9488877"/>
            <a:ext cx="2648184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1:57 minutos</a:t>
            </a:r>
          </a:p>
        </p:txBody>
      </p:sp>
      <p:pic>
        <p:nvPicPr>
          <p:cNvPr id="9" name="Online Media 8" title="Healthy and Unhealthy Behaviors in Teenage Relationships">
            <a:hlinkClick r:id="" action="ppaction://media"/>
            <a:extLst>
              <a:ext uri="{FF2B5EF4-FFF2-40B4-BE49-F238E27FC236}">
                <a16:creationId xmlns:a16="http://schemas.microsoft.com/office/drawing/2014/main" id="{9AC2F13C-90D7-D989-1B26-BE54E92A1A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0700" y="991949"/>
            <a:ext cx="14706600" cy="8303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0"/>
            <a:ext cx="18288000" cy="1409700"/>
            <a:chOff x="0" y="0"/>
            <a:chExt cx="4816593" cy="235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5394"/>
            </a:xfrm>
            <a:custGeom>
              <a:avLst/>
              <a:gdLst/>
              <a:ahLst/>
              <a:cxnLst/>
              <a:rect l="l" t="t" r="r" b="b"/>
              <a:pathLst>
                <a:path w="4816592" h="235393">
                  <a:moveTo>
                    <a:pt x="0" y="0"/>
                  </a:moveTo>
                  <a:lnTo>
                    <a:pt x="4816592" y="0"/>
                  </a:lnTo>
                  <a:lnTo>
                    <a:pt x="4816592" y="235394"/>
                  </a:lnTo>
                  <a:lnTo>
                    <a:pt x="0" y="235394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1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05888" y="3698568"/>
            <a:ext cx="13485750" cy="2794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¿Creen que es más común ver relaciones saludables o tóxicas entre sus compañeros? ¿Por qué?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¿Cuáles son algunos de los indicadores que ven en las relaciones tóxicas?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998" y="38100"/>
            <a:ext cx="16886479" cy="122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para el debate sobre el video “Comportamientos saludables y no saludables en las relaciones entre adolescentes”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Always</a:t>
            </a:r>
            <a:endParaRPr lang="es-US" sz="3500" b="1" i="0" u="none" strike="noStrike" cap="none" baseline="0" dirty="0">
              <a:solidFill>
                <a:srgbClr val="FFFFFF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4553" y="2855944"/>
            <a:ext cx="6879869" cy="4575113"/>
          </a:xfrm>
          <a:custGeom>
            <a:avLst/>
            <a:gdLst/>
            <a:ahLst/>
            <a:cxnLst/>
            <a:rect l="l" t="t" r="r" b="b"/>
            <a:pathLst>
              <a:path w="6879869" h="4575113">
                <a:moveTo>
                  <a:pt x="0" y="0"/>
                </a:moveTo>
                <a:lnTo>
                  <a:pt x="6879869" y="0"/>
                </a:lnTo>
                <a:lnTo>
                  <a:pt x="6879869" y="4575112"/>
                </a:lnTo>
                <a:lnTo>
                  <a:pt x="0" y="457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631607" y="-114300"/>
            <a:ext cx="15024781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Tomarse tiempo para conocer a alguien es saludable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33909" y="2691364"/>
            <a:ext cx="9338351" cy="595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Averigua quién es </a:t>
            </a:r>
            <a:r>
              <a:rPr lang="es-US" sz="2799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realmente.</a:t>
            </a:r>
            <a:r>
              <a:rPr lang="es-US" sz="2799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necesita tiempo para conocer los intereses, aficiones, gustos, aversiones, etc. de alguien.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Genera </a:t>
            </a:r>
            <a:r>
              <a:rPr lang="es-US" sz="2799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confianza.</a:t>
            </a:r>
            <a:r>
              <a:rPr lang="es-US" sz="2799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confianza es esencial para tener una relación sana. Observa cómo reacciona la persona ante diferentes situaciones, cómo maneja sus emociones, cómo se comunica y cómo resuelve los problemas.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Explora tus </a:t>
            </a:r>
            <a:r>
              <a:rPr lang="es-US" sz="2799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sentimientos.</a:t>
            </a:r>
            <a:r>
              <a:rPr lang="es-US" sz="2799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veces podemos sentir una fuerte química o atracción inicial, pero eso no significa que seas compatible con alguien.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6D293B2-A37E-0264-0E06-7633F17F7EB5}"/>
              </a:ext>
            </a:extLst>
          </p:cNvPr>
          <p:cNvSpPr txBox="1"/>
          <p:nvPr/>
        </p:nvSpPr>
        <p:spPr>
          <a:xfrm>
            <a:off x="6486808" y="9639300"/>
            <a:ext cx="531437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https://www.missingkids.org/education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1182" y="2820963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0" y="-18295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Establecer límites en las citas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9038" y="1215683"/>
            <a:ext cx="13029919" cy="10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Establecer límites en las citas es importante para tener una relación saludable.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6905" y="7161166"/>
            <a:ext cx="7352394" cy="265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Sabe cuándo alejarte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 Mantener tu seguridad es lo más importante que puedes hacer por ti mismo. Nunca te quedes con alguien que te haga sentir inseguro o incómodo.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06708" y="4217457"/>
            <a:ext cx="6752787" cy="265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Conoce tus expectativas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 Ser consciente de lo que es un comportamiento inaceptable en una relación te ayudará a alejarte de una relación tóxica.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5643" y="2340548"/>
            <a:ext cx="7333656" cy="15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Conócete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 Tener autoestima y confianza te ayudará a alejarte de cualquier relación que no te sirva.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02D80-35AB-59BC-CCE0-12A87FB315AC}"/>
              </a:ext>
            </a:extLst>
          </p:cNvPr>
          <p:cNvSpPr txBox="1"/>
          <p:nvPr/>
        </p:nvSpPr>
        <p:spPr>
          <a:xfrm>
            <a:off x="6486808" y="9639300"/>
            <a:ext cx="5314377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https://www.missingkids.org/education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1828</Words>
  <Application>Microsoft Office PowerPoint</Application>
  <PresentationFormat>Custom</PresentationFormat>
  <Paragraphs>173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(MS)</vt:lpstr>
      <vt:lpstr>Arial</vt:lpstr>
      <vt:lpstr>Calibri (MS) Italics</vt:lpstr>
      <vt:lpstr>Wingdings 2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Teacher Lesson Healthy Relationships</dc:title>
  <dc:creator>Administrator</dc:creator>
  <cp:lastModifiedBy>Megan Wilson</cp:lastModifiedBy>
  <cp:revision>17</cp:revision>
  <dcterms:created xsi:type="dcterms:W3CDTF">2006-08-16T00:00:00Z</dcterms:created>
  <dcterms:modified xsi:type="dcterms:W3CDTF">2025-12-02T20:48:00Z</dcterms:modified>
</cp:coreProperties>
</file>