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Calibri (MS)" panose="020B0604020202020204" charset="0"/>
      <p:regular r:id="rId26"/>
    </p:embeddedFont>
    <p:embeddedFont>
      <p:font typeface="Calibri (MS) Bold" panose="020B0604020202020204" charset="0"/>
      <p:regular r:id="rId27"/>
    </p:embeddedFont>
    <p:embeddedFont>
      <p:font typeface="Calibri (MS) Italics"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6E9132-A3E3-40BD-87FF-7DE2BF1558AF}" v="2" dt="2025-11-24T20:02:00.8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0" d="100"/>
          <a:sy n="60" d="100"/>
        </p:scale>
        <p:origin x="370" y="10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Wilson" userId="4833c330-bb21-4a51-b524-eef8b134b0b1" providerId="ADAL" clId="{17E34592-B103-4D32-8966-D1DE2E1B8692}"/>
    <pc:docChg chg="custSel modSld">
      <pc:chgData name="Megan Wilson" userId="4833c330-bb21-4a51-b524-eef8b134b0b1" providerId="ADAL" clId="{17E34592-B103-4D32-8966-D1DE2E1B8692}" dt="2025-11-24T20:02:08.125" v="53" actId="1076"/>
      <pc:docMkLst>
        <pc:docMk/>
      </pc:docMkLst>
      <pc:sldChg chg="modSp mod">
        <pc:chgData name="Megan Wilson" userId="4833c330-bb21-4a51-b524-eef8b134b0b1" providerId="ADAL" clId="{17E34592-B103-4D32-8966-D1DE2E1B8692}" dt="2025-11-24T19:58:52.269" v="2" actId="1035"/>
        <pc:sldMkLst>
          <pc:docMk/>
          <pc:sldMk cId="0" sldId="257"/>
        </pc:sldMkLst>
        <pc:spChg chg="mod">
          <ac:chgData name="Megan Wilson" userId="4833c330-bb21-4a51-b524-eef8b134b0b1" providerId="ADAL" clId="{17E34592-B103-4D32-8966-D1DE2E1B8692}" dt="2025-11-24T19:58:52.269" v="2" actId="1035"/>
          <ac:spMkLst>
            <pc:docMk/>
            <pc:sldMk cId="0" sldId="257"/>
            <ac:spMk id="6" creationId="{00000000-0000-0000-0000-000000000000}"/>
          </ac:spMkLst>
        </pc:spChg>
      </pc:sldChg>
      <pc:sldChg chg="modSp mod">
        <pc:chgData name="Megan Wilson" userId="4833c330-bb21-4a51-b524-eef8b134b0b1" providerId="ADAL" clId="{17E34592-B103-4D32-8966-D1DE2E1B8692}" dt="2025-11-24T19:59:02.146" v="4" actId="1036"/>
        <pc:sldMkLst>
          <pc:docMk/>
          <pc:sldMk cId="0" sldId="259"/>
        </pc:sldMkLst>
        <pc:spChg chg="mod">
          <ac:chgData name="Megan Wilson" userId="4833c330-bb21-4a51-b524-eef8b134b0b1" providerId="ADAL" clId="{17E34592-B103-4D32-8966-D1DE2E1B8692}" dt="2025-11-24T19:59:02.146" v="4" actId="1036"/>
          <ac:spMkLst>
            <pc:docMk/>
            <pc:sldMk cId="0" sldId="259"/>
            <ac:spMk id="6" creationId="{00000000-0000-0000-0000-000000000000}"/>
          </ac:spMkLst>
        </pc:spChg>
      </pc:sldChg>
      <pc:sldChg chg="modSp mod">
        <pc:chgData name="Megan Wilson" userId="4833c330-bb21-4a51-b524-eef8b134b0b1" providerId="ADAL" clId="{17E34592-B103-4D32-8966-D1DE2E1B8692}" dt="2025-11-24T19:58:58.193" v="3" actId="1036"/>
        <pc:sldMkLst>
          <pc:docMk/>
          <pc:sldMk cId="0" sldId="260"/>
        </pc:sldMkLst>
        <pc:spChg chg="mod">
          <ac:chgData name="Megan Wilson" userId="4833c330-bb21-4a51-b524-eef8b134b0b1" providerId="ADAL" clId="{17E34592-B103-4D32-8966-D1DE2E1B8692}" dt="2025-11-24T19:58:58.193" v="3" actId="1036"/>
          <ac:spMkLst>
            <pc:docMk/>
            <pc:sldMk cId="0" sldId="260"/>
            <ac:spMk id="6" creationId="{00000000-0000-0000-0000-000000000000}"/>
          </ac:spMkLst>
        </pc:spChg>
      </pc:sldChg>
      <pc:sldChg chg="modSp mod">
        <pc:chgData name="Megan Wilson" userId="4833c330-bb21-4a51-b524-eef8b134b0b1" providerId="ADAL" clId="{17E34592-B103-4D32-8966-D1DE2E1B8692}" dt="2025-11-24T19:59:22.367" v="9" actId="207"/>
        <pc:sldMkLst>
          <pc:docMk/>
          <pc:sldMk cId="0" sldId="261"/>
        </pc:sldMkLst>
        <pc:spChg chg="mod">
          <ac:chgData name="Megan Wilson" userId="4833c330-bb21-4a51-b524-eef8b134b0b1" providerId="ADAL" clId="{17E34592-B103-4D32-8966-D1DE2E1B8692}" dt="2025-11-24T19:59:06.345" v="5" actId="1036"/>
          <ac:spMkLst>
            <pc:docMk/>
            <pc:sldMk cId="0" sldId="261"/>
            <ac:spMk id="8" creationId="{00000000-0000-0000-0000-000000000000}"/>
          </ac:spMkLst>
        </pc:spChg>
        <pc:spChg chg="mod">
          <ac:chgData name="Megan Wilson" userId="4833c330-bb21-4a51-b524-eef8b134b0b1" providerId="ADAL" clId="{17E34592-B103-4D32-8966-D1DE2E1B8692}" dt="2025-11-24T19:59:22.367" v="9" actId="207"/>
          <ac:spMkLst>
            <pc:docMk/>
            <pc:sldMk cId="0" sldId="261"/>
            <ac:spMk id="9" creationId="{00000000-0000-0000-0000-000000000000}"/>
          </ac:spMkLst>
        </pc:spChg>
      </pc:sldChg>
      <pc:sldChg chg="modSp mod">
        <pc:chgData name="Megan Wilson" userId="4833c330-bb21-4a51-b524-eef8b134b0b1" providerId="ADAL" clId="{17E34592-B103-4D32-8966-D1DE2E1B8692}" dt="2025-11-24T19:59:26.059" v="10" actId="207"/>
        <pc:sldMkLst>
          <pc:docMk/>
          <pc:sldMk cId="0" sldId="262"/>
        </pc:sldMkLst>
        <pc:spChg chg="mod">
          <ac:chgData name="Megan Wilson" userId="4833c330-bb21-4a51-b524-eef8b134b0b1" providerId="ADAL" clId="{17E34592-B103-4D32-8966-D1DE2E1B8692}" dt="2025-11-24T19:59:13.982" v="8" actId="1035"/>
          <ac:spMkLst>
            <pc:docMk/>
            <pc:sldMk cId="0" sldId="262"/>
            <ac:spMk id="7" creationId="{00000000-0000-0000-0000-000000000000}"/>
          </ac:spMkLst>
        </pc:spChg>
        <pc:spChg chg="mod">
          <ac:chgData name="Megan Wilson" userId="4833c330-bb21-4a51-b524-eef8b134b0b1" providerId="ADAL" clId="{17E34592-B103-4D32-8966-D1DE2E1B8692}" dt="2025-11-24T19:59:26.059" v="10" actId="207"/>
          <ac:spMkLst>
            <pc:docMk/>
            <pc:sldMk cId="0" sldId="262"/>
            <ac:spMk id="9" creationId="{00000000-0000-0000-0000-000000000000}"/>
          </ac:spMkLst>
        </pc:spChg>
      </pc:sldChg>
      <pc:sldChg chg="modSp mod">
        <pc:chgData name="Megan Wilson" userId="4833c330-bb21-4a51-b524-eef8b134b0b1" providerId="ADAL" clId="{17E34592-B103-4D32-8966-D1DE2E1B8692}" dt="2025-11-24T19:59:35.912" v="12" actId="1036"/>
        <pc:sldMkLst>
          <pc:docMk/>
          <pc:sldMk cId="0" sldId="263"/>
        </pc:sldMkLst>
        <pc:spChg chg="mod">
          <ac:chgData name="Megan Wilson" userId="4833c330-bb21-4a51-b524-eef8b134b0b1" providerId="ADAL" clId="{17E34592-B103-4D32-8966-D1DE2E1B8692}" dt="2025-11-24T19:59:35.912" v="12" actId="1036"/>
          <ac:spMkLst>
            <pc:docMk/>
            <pc:sldMk cId="0" sldId="263"/>
            <ac:spMk id="11" creationId="{00000000-0000-0000-0000-000000000000}"/>
          </ac:spMkLst>
        </pc:spChg>
        <pc:spChg chg="mod">
          <ac:chgData name="Megan Wilson" userId="4833c330-bb21-4a51-b524-eef8b134b0b1" providerId="ADAL" clId="{17E34592-B103-4D32-8966-D1DE2E1B8692}" dt="2025-11-24T19:59:31.429" v="11" actId="207"/>
          <ac:spMkLst>
            <pc:docMk/>
            <pc:sldMk cId="0" sldId="263"/>
            <ac:spMk id="13" creationId="{00000000-0000-0000-0000-000000000000}"/>
          </ac:spMkLst>
        </pc:spChg>
      </pc:sldChg>
      <pc:sldChg chg="addSp delSp modSp mod modAnim">
        <pc:chgData name="Megan Wilson" userId="4833c330-bb21-4a51-b524-eef8b134b0b1" providerId="ADAL" clId="{17E34592-B103-4D32-8966-D1DE2E1B8692}" dt="2025-11-24T20:01:38.118" v="48" actId="1076"/>
        <pc:sldMkLst>
          <pc:docMk/>
          <pc:sldMk cId="0" sldId="264"/>
        </pc:sldMkLst>
        <pc:spChg chg="mod">
          <ac:chgData name="Megan Wilson" userId="4833c330-bb21-4a51-b524-eef8b134b0b1" providerId="ADAL" clId="{17E34592-B103-4D32-8966-D1DE2E1B8692}" dt="2025-11-24T19:59:39.667" v="13" actId="1036"/>
          <ac:spMkLst>
            <pc:docMk/>
            <pc:sldMk cId="0" sldId="264"/>
            <ac:spMk id="5" creationId="{00000000-0000-0000-0000-000000000000}"/>
          </ac:spMkLst>
        </pc:spChg>
        <pc:picChg chg="del">
          <ac:chgData name="Megan Wilson" userId="4833c330-bb21-4a51-b524-eef8b134b0b1" providerId="ADAL" clId="{17E34592-B103-4D32-8966-D1DE2E1B8692}" dt="2025-11-24T20:01:23.045" v="44" actId="478"/>
          <ac:picMkLst>
            <pc:docMk/>
            <pc:sldMk cId="0" sldId="264"/>
            <ac:picMk id="8" creationId="{00000000-0000-0000-0000-000000000000}"/>
          </ac:picMkLst>
        </pc:picChg>
        <pc:picChg chg="add mod">
          <ac:chgData name="Megan Wilson" userId="4833c330-bb21-4a51-b524-eef8b134b0b1" providerId="ADAL" clId="{17E34592-B103-4D32-8966-D1DE2E1B8692}" dt="2025-11-24T20:01:38.118" v="48" actId="1076"/>
          <ac:picMkLst>
            <pc:docMk/>
            <pc:sldMk cId="0" sldId="264"/>
            <ac:picMk id="9" creationId="{48BBFE1C-F41E-BA06-2ADD-17A3F6FA7F35}"/>
          </ac:picMkLst>
        </pc:picChg>
      </pc:sldChg>
      <pc:sldChg chg="modSp mod">
        <pc:chgData name="Megan Wilson" userId="4833c330-bb21-4a51-b524-eef8b134b0b1" providerId="ADAL" clId="{17E34592-B103-4D32-8966-D1DE2E1B8692}" dt="2025-11-24T19:59:49.649" v="16" actId="207"/>
        <pc:sldMkLst>
          <pc:docMk/>
          <pc:sldMk cId="0" sldId="266"/>
        </pc:sldMkLst>
        <pc:spChg chg="mod">
          <ac:chgData name="Megan Wilson" userId="4833c330-bb21-4a51-b524-eef8b134b0b1" providerId="ADAL" clId="{17E34592-B103-4D32-8966-D1DE2E1B8692}" dt="2025-11-24T19:59:46.762" v="15" actId="1036"/>
          <ac:spMkLst>
            <pc:docMk/>
            <pc:sldMk cId="0" sldId="266"/>
            <ac:spMk id="6" creationId="{00000000-0000-0000-0000-000000000000}"/>
          </ac:spMkLst>
        </pc:spChg>
        <pc:spChg chg="mod">
          <ac:chgData name="Megan Wilson" userId="4833c330-bb21-4a51-b524-eef8b134b0b1" providerId="ADAL" clId="{17E34592-B103-4D32-8966-D1DE2E1B8692}" dt="2025-11-24T19:59:49.649" v="16" actId="207"/>
          <ac:spMkLst>
            <pc:docMk/>
            <pc:sldMk cId="0" sldId="266"/>
            <ac:spMk id="8" creationId="{00000000-0000-0000-0000-000000000000}"/>
          </ac:spMkLst>
        </pc:spChg>
      </pc:sldChg>
      <pc:sldChg chg="addSp delSp modSp mod modAnim">
        <pc:chgData name="Megan Wilson" userId="4833c330-bb21-4a51-b524-eef8b134b0b1" providerId="ADAL" clId="{17E34592-B103-4D32-8966-D1DE2E1B8692}" dt="2025-11-24T20:02:08.125" v="53" actId="1076"/>
        <pc:sldMkLst>
          <pc:docMk/>
          <pc:sldMk cId="0" sldId="267"/>
        </pc:sldMkLst>
        <pc:spChg chg="mod">
          <ac:chgData name="Megan Wilson" userId="4833c330-bb21-4a51-b524-eef8b134b0b1" providerId="ADAL" clId="{17E34592-B103-4D32-8966-D1DE2E1B8692}" dt="2025-11-24T19:59:54.869" v="18" actId="1036"/>
          <ac:spMkLst>
            <pc:docMk/>
            <pc:sldMk cId="0" sldId="267"/>
            <ac:spMk id="5" creationId="{00000000-0000-0000-0000-000000000000}"/>
          </ac:spMkLst>
        </pc:spChg>
        <pc:picChg chg="del">
          <ac:chgData name="Megan Wilson" userId="4833c330-bb21-4a51-b524-eef8b134b0b1" providerId="ADAL" clId="{17E34592-B103-4D32-8966-D1DE2E1B8692}" dt="2025-11-24T20:01:53.410" v="49" actId="478"/>
          <ac:picMkLst>
            <pc:docMk/>
            <pc:sldMk cId="0" sldId="267"/>
            <ac:picMk id="8" creationId="{00000000-0000-0000-0000-000000000000}"/>
          </ac:picMkLst>
        </pc:picChg>
        <pc:picChg chg="add mod">
          <ac:chgData name="Megan Wilson" userId="4833c330-bb21-4a51-b524-eef8b134b0b1" providerId="ADAL" clId="{17E34592-B103-4D32-8966-D1DE2E1B8692}" dt="2025-11-24T20:02:08.125" v="53" actId="1076"/>
          <ac:picMkLst>
            <pc:docMk/>
            <pc:sldMk cId="0" sldId="267"/>
            <ac:picMk id="9" creationId="{809CAAA7-4D2D-9EFD-640F-71C650D4DD79}"/>
          </ac:picMkLst>
        </pc:picChg>
      </pc:sldChg>
      <pc:sldChg chg="modSp mod">
        <pc:chgData name="Megan Wilson" userId="4833c330-bb21-4a51-b524-eef8b134b0b1" providerId="ADAL" clId="{17E34592-B103-4D32-8966-D1DE2E1B8692}" dt="2025-11-24T20:00:00.232" v="19" actId="1036"/>
        <pc:sldMkLst>
          <pc:docMk/>
          <pc:sldMk cId="0" sldId="269"/>
        </pc:sldMkLst>
        <pc:spChg chg="mod">
          <ac:chgData name="Megan Wilson" userId="4833c330-bb21-4a51-b524-eef8b134b0b1" providerId="ADAL" clId="{17E34592-B103-4D32-8966-D1DE2E1B8692}" dt="2025-11-24T20:00:00.232" v="19" actId="1036"/>
          <ac:spMkLst>
            <pc:docMk/>
            <pc:sldMk cId="0" sldId="269"/>
            <ac:spMk id="6" creationId="{00000000-0000-0000-0000-000000000000}"/>
          </ac:spMkLst>
        </pc:spChg>
      </pc:sldChg>
      <pc:sldChg chg="modSp mod">
        <pc:chgData name="Megan Wilson" userId="4833c330-bb21-4a51-b524-eef8b134b0b1" providerId="ADAL" clId="{17E34592-B103-4D32-8966-D1DE2E1B8692}" dt="2025-11-24T20:00:05.801" v="20" actId="1036"/>
        <pc:sldMkLst>
          <pc:docMk/>
          <pc:sldMk cId="0" sldId="270"/>
        </pc:sldMkLst>
        <pc:spChg chg="mod">
          <ac:chgData name="Megan Wilson" userId="4833c330-bb21-4a51-b524-eef8b134b0b1" providerId="ADAL" clId="{17E34592-B103-4D32-8966-D1DE2E1B8692}" dt="2025-11-24T20:00:05.801" v="20" actId="1036"/>
          <ac:spMkLst>
            <pc:docMk/>
            <pc:sldMk cId="0" sldId="270"/>
            <ac:spMk id="6" creationId="{00000000-0000-0000-0000-000000000000}"/>
          </ac:spMkLst>
        </pc:spChg>
      </pc:sldChg>
      <pc:sldChg chg="modSp mod">
        <pc:chgData name="Megan Wilson" userId="4833c330-bb21-4a51-b524-eef8b134b0b1" providerId="ADAL" clId="{17E34592-B103-4D32-8966-D1DE2E1B8692}" dt="2025-11-24T20:00:16.718" v="25" actId="207"/>
        <pc:sldMkLst>
          <pc:docMk/>
          <pc:sldMk cId="0" sldId="271"/>
        </pc:sldMkLst>
        <pc:spChg chg="mod">
          <ac:chgData name="Megan Wilson" userId="4833c330-bb21-4a51-b524-eef8b134b0b1" providerId="ADAL" clId="{17E34592-B103-4D32-8966-D1DE2E1B8692}" dt="2025-11-24T20:00:10.577" v="23" actId="1035"/>
          <ac:spMkLst>
            <pc:docMk/>
            <pc:sldMk cId="0" sldId="271"/>
            <ac:spMk id="5" creationId="{00000000-0000-0000-0000-000000000000}"/>
          </ac:spMkLst>
        </pc:spChg>
        <pc:spChg chg="mod">
          <ac:chgData name="Megan Wilson" userId="4833c330-bb21-4a51-b524-eef8b134b0b1" providerId="ADAL" clId="{17E34592-B103-4D32-8966-D1DE2E1B8692}" dt="2025-11-24T20:00:16.718" v="25" actId="207"/>
          <ac:spMkLst>
            <pc:docMk/>
            <pc:sldMk cId="0" sldId="271"/>
            <ac:spMk id="6" creationId="{00000000-0000-0000-0000-000000000000}"/>
          </ac:spMkLst>
        </pc:spChg>
        <pc:spChg chg="mod">
          <ac:chgData name="Megan Wilson" userId="4833c330-bb21-4a51-b524-eef8b134b0b1" providerId="ADAL" clId="{17E34592-B103-4D32-8966-D1DE2E1B8692}" dt="2025-11-24T20:00:13.903" v="24" actId="207"/>
          <ac:spMkLst>
            <pc:docMk/>
            <pc:sldMk cId="0" sldId="271"/>
            <ac:spMk id="7" creationId="{00000000-0000-0000-0000-000000000000}"/>
          </ac:spMkLst>
        </pc:spChg>
      </pc:sldChg>
      <pc:sldChg chg="modSp mod">
        <pc:chgData name="Megan Wilson" userId="4833c330-bb21-4a51-b524-eef8b134b0b1" providerId="ADAL" clId="{17E34592-B103-4D32-8966-D1DE2E1B8692}" dt="2025-11-24T20:00:24.696" v="27" actId="207"/>
        <pc:sldMkLst>
          <pc:docMk/>
          <pc:sldMk cId="0" sldId="272"/>
        </pc:sldMkLst>
        <pc:spChg chg="mod">
          <ac:chgData name="Megan Wilson" userId="4833c330-bb21-4a51-b524-eef8b134b0b1" providerId="ADAL" clId="{17E34592-B103-4D32-8966-D1DE2E1B8692}" dt="2025-11-24T20:00:21.398" v="26" actId="1036"/>
          <ac:spMkLst>
            <pc:docMk/>
            <pc:sldMk cId="0" sldId="272"/>
            <ac:spMk id="5" creationId="{00000000-0000-0000-0000-000000000000}"/>
          </ac:spMkLst>
        </pc:spChg>
        <pc:spChg chg="mod">
          <ac:chgData name="Megan Wilson" userId="4833c330-bb21-4a51-b524-eef8b134b0b1" providerId="ADAL" clId="{17E34592-B103-4D32-8966-D1DE2E1B8692}" dt="2025-11-24T20:00:24.696" v="27" actId="207"/>
          <ac:spMkLst>
            <pc:docMk/>
            <pc:sldMk cId="0" sldId="272"/>
            <ac:spMk id="6" creationId="{00000000-0000-0000-0000-000000000000}"/>
          </ac:spMkLst>
        </pc:spChg>
      </pc:sldChg>
      <pc:sldChg chg="modSp mod">
        <pc:chgData name="Megan Wilson" userId="4833c330-bb21-4a51-b524-eef8b134b0b1" providerId="ADAL" clId="{17E34592-B103-4D32-8966-D1DE2E1B8692}" dt="2025-11-24T20:00:28.541" v="29" actId="1036"/>
        <pc:sldMkLst>
          <pc:docMk/>
          <pc:sldMk cId="0" sldId="273"/>
        </pc:sldMkLst>
        <pc:spChg chg="mod">
          <ac:chgData name="Megan Wilson" userId="4833c330-bb21-4a51-b524-eef8b134b0b1" providerId="ADAL" clId="{17E34592-B103-4D32-8966-D1DE2E1B8692}" dt="2025-11-24T20:00:28.541" v="29" actId="1036"/>
          <ac:spMkLst>
            <pc:docMk/>
            <pc:sldMk cId="0" sldId="273"/>
            <ac:spMk id="6" creationId="{00000000-0000-0000-0000-000000000000}"/>
          </ac:spMkLst>
        </pc:spChg>
      </pc:sldChg>
      <pc:sldChg chg="modSp mod">
        <pc:chgData name="Megan Wilson" userId="4833c330-bb21-4a51-b524-eef8b134b0b1" providerId="ADAL" clId="{17E34592-B103-4D32-8966-D1DE2E1B8692}" dt="2025-11-24T20:00:36.004" v="32" actId="207"/>
        <pc:sldMkLst>
          <pc:docMk/>
          <pc:sldMk cId="0" sldId="274"/>
        </pc:sldMkLst>
        <pc:spChg chg="mod">
          <ac:chgData name="Megan Wilson" userId="4833c330-bb21-4a51-b524-eef8b134b0b1" providerId="ADAL" clId="{17E34592-B103-4D32-8966-D1DE2E1B8692}" dt="2025-11-24T20:00:31.697" v="31" actId="1036"/>
          <ac:spMkLst>
            <pc:docMk/>
            <pc:sldMk cId="0" sldId="274"/>
            <ac:spMk id="5" creationId="{00000000-0000-0000-0000-000000000000}"/>
          </ac:spMkLst>
        </pc:spChg>
        <pc:spChg chg="mod">
          <ac:chgData name="Megan Wilson" userId="4833c330-bb21-4a51-b524-eef8b134b0b1" providerId="ADAL" clId="{17E34592-B103-4D32-8966-D1DE2E1B8692}" dt="2025-11-24T20:00:36.004" v="32" actId="207"/>
          <ac:spMkLst>
            <pc:docMk/>
            <pc:sldMk cId="0" sldId="274"/>
            <ac:spMk id="6" creationId="{00000000-0000-0000-0000-000000000000}"/>
          </ac:spMkLst>
        </pc:spChg>
      </pc:sldChg>
      <pc:sldChg chg="modSp mod">
        <pc:chgData name="Megan Wilson" userId="4833c330-bb21-4a51-b524-eef8b134b0b1" providerId="ADAL" clId="{17E34592-B103-4D32-8966-D1DE2E1B8692}" dt="2025-11-24T20:01:02.279" v="42" actId="207"/>
        <pc:sldMkLst>
          <pc:docMk/>
          <pc:sldMk cId="0" sldId="277"/>
        </pc:sldMkLst>
        <pc:spChg chg="mod">
          <ac:chgData name="Megan Wilson" userId="4833c330-bb21-4a51-b524-eef8b134b0b1" providerId="ADAL" clId="{17E34592-B103-4D32-8966-D1DE2E1B8692}" dt="2025-11-24T20:00:42.239" v="33" actId="207"/>
          <ac:spMkLst>
            <pc:docMk/>
            <pc:sldMk cId="0" sldId="277"/>
            <ac:spMk id="3" creationId="{00000000-0000-0000-0000-000000000000}"/>
          </ac:spMkLst>
        </pc:spChg>
        <pc:spChg chg="mod">
          <ac:chgData name="Megan Wilson" userId="4833c330-bb21-4a51-b524-eef8b134b0b1" providerId="ADAL" clId="{17E34592-B103-4D32-8966-D1DE2E1B8692}" dt="2025-11-24T20:00:46.331" v="35" actId="207"/>
          <ac:spMkLst>
            <pc:docMk/>
            <pc:sldMk cId="0" sldId="277"/>
            <ac:spMk id="4" creationId="{00000000-0000-0000-0000-000000000000}"/>
          </ac:spMkLst>
        </pc:spChg>
        <pc:spChg chg="mod">
          <ac:chgData name="Megan Wilson" userId="4833c330-bb21-4a51-b524-eef8b134b0b1" providerId="ADAL" clId="{17E34592-B103-4D32-8966-D1DE2E1B8692}" dt="2025-11-24T20:01:00.224" v="41" actId="207"/>
          <ac:spMkLst>
            <pc:docMk/>
            <pc:sldMk cId="0" sldId="277"/>
            <ac:spMk id="5" creationId="{00000000-0000-0000-0000-000000000000}"/>
          </ac:spMkLst>
        </pc:spChg>
        <pc:spChg chg="mod">
          <ac:chgData name="Megan Wilson" userId="4833c330-bb21-4a51-b524-eef8b134b0b1" providerId="ADAL" clId="{17E34592-B103-4D32-8966-D1DE2E1B8692}" dt="2025-11-24T20:01:02.279" v="42" actId="207"/>
          <ac:spMkLst>
            <pc:docMk/>
            <pc:sldMk cId="0" sldId="277"/>
            <ac:spMk id="6" creationId="{00000000-0000-0000-0000-000000000000}"/>
          </ac:spMkLst>
        </pc:spChg>
        <pc:spChg chg="mod">
          <ac:chgData name="Megan Wilson" userId="4833c330-bb21-4a51-b524-eef8b134b0b1" providerId="ADAL" clId="{17E34592-B103-4D32-8966-D1DE2E1B8692}" dt="2025-11-24T20:00:48.432" v="36" actId="207"/>
          <ac:spMkLst>
            <pc:docMk/>
            <pc:sldMk cId="0" sldId="277"/>
            <ac:spMk id="7" creationId="{00000000-0000-0000-0000-000000000000}"/>
          </ac:spMkLst>
        </pc:spChg>
        <pc:spChg chg="mod">
          <ac:chgData name="Megan Wilson" userId="4833c330-bb21-4a51-b524-eef8b134b0b1" providerId="ADAL" clId="{17E34592-B103-4D32-8966-D1DE2E1B8692}" dt="2025-11-24T20:00:50.942" v="37" actId="207"/>
          <ac:spMkLst>
            <pc:docMk/>
            <pc:sldMk cId="0" sldId="277"/>
            <ac:spMk id="8" creationId="{00000000-0000-0000-0000-000000000000}"/>
          </ac:spMkLst>
        </pc:spChg>
        <pc:spChg chg="mod">
          <ac:chgData name="Megan Wilson" userId="4833c330-bb21-4a51-b524-eef8b134b0b1" providerId="ADAL" clId="{17E34592-B103-4D32-8966-D1DE2E1B8692}" dt="2025-11-24T20:00:53.313" v="38" actId="207"/>
          <ac:spMkLst>
            <pc:docMk/>
            <pc:sldMk cId="0" sldId="277"/>
            <ac:spMk id="9" creationId="{00000000-0000-0000-0000-000000000000}"/>
          </ac:spMkLst>
        </pc:spChg>
        <pc:spChg chg="mod">
          <ac:chgData name="Megan Wilson" userId="4833c330-bb21-4a51-b524-eef8b134b0b1" providerId="ADAL" clId="{17E34592-B103-4D32-8966-D1DE2E1B8692}" dt="2025-11-24T20:00:55.730" v="39" actId="207"/>
          <ac:spMkLst>
            <pc:docMk/>
            <pc:sldMk cId="0" sldId="277"/>
            <ac:spMk id="10" creationId="{00000000-0000-0000-0000-000000000000}"/>
          </ac:spMkLst>
        </pc:spChg>
        <pc:spChg chg="mod">
          <ac:chgData name="Megan Wilson" userId="4833c330-bb21-4a51-b524-eef8b134b0b1" providerId="ADAL" clId="{17E34592-B103-4D32-8966-D1DE2E1B8692}" dt="2025-11-24T20:00:57.975" v="40" actId="207"/>
          <ac:spMkLst>
            <pc:docMk/>
            <pc:sldMk cId="0" sldId="277"/>
            <ac:spMk id="11" creationId="{00000000-0000-0000-0000-000000000000}"/>
          </ac:spMkLst>
        </pc:spChg>
      </pc:sldChg>
      <pc:sldChg chg="modSp mod">
        <pc:chgData name="Megan Wilson" userId="4833c330-bb21-4a51-b524-eef8b134b0b1" providerId="ADAL" clId="{17E34592-B103-4D32-8966-D1DE2E1B8692}" dt="2025-11-24T20:01:05.763" v="43" actId="1036"/>
        <pc:sldMkLst>
          <pc:docMk/>
          <pc:sldMk cId="0" sldId="278"/>
        </pc:sldMkLst>
        <pc:spChg chg="mod">
          <ac:chgData name="Megan Wilson" userId="4833c330-bb21-4a51-b524-eef8b134b0b1" providerId="ADAL" clId="{17E34592-B103-4D32-8966-D1DE2E1B8692}" dt="2025-11-24T20:01:05.763" v="43" actId="1036"/>
          <ac:spMkLst>
            <pc:docMk/>
            <pc:sldMk cId="0" sldId="278"/>
            <ac:spMk id="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24.11.2025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missingkids.org/netsmartz/home" TargetMode="External"/><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video" Target="https://www.youtube.com/embed/-FnH78p8QkA?feature=oembed"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dhs.gov/sites/default/files/2025-07/25_0801_k2p_p2p_peer-crimes-teens.pdf" TargetMode="External"/><Relationship Id="rId2" Type="http://schemas.openxmlformats.org/officeDocument/2006/relationships/hyperlink" Target="https://www.dhs.gov/know2protect/p2p/teens" TargetMode="External"/><Relationship Id="rId1" Type="http://schemas.openxmlformats.org/officeDocument/2006/relationships/slideLayout" Target="../slideLayouts/slideLayout7.xml"/><Relationship Id="rId6" Type="http://schemas.openxmlformats.org/officeDocument/2006/relationships/hyperlink" Target="https://www.dhs.gov/sites/default/files/2025-07/25_0801_k2p_p2p_support-directory.pdf" TargetMode="External"/><Relationship Id="rId5" Type="http://schemas.openxmlformats.org/officeDocument/2006/relationships/hyperlink" Target="https://www.dhs.gov/know2protect/how-to-report" TargetMode="External"/><Relationship Id="rId4" Type="http://schemas.openxmlformats.org/officeDocument/2006/relationships/hyperlink" Target="https://www.dhs.gov/sites/default/files/2025-07/25_0801_k2p_p2p-Exit-Checklist-Kids-Teens.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dhs.gov/know2protect/p2p/teens"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s://noescaperoom.org"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hyperlink" Target="https://www.dhs.gov/sites/default/files/2025-07/25_0801_k2p_p2p-Exit-Checklist-Kids-Teens.pdf" TargetMode="External"/><Relationship Id="rId3" Type="http://schemas.openxmlformats.org/officeDocument/2006/relationships/hyperlink" Target="https://www.youtube.com/watch?v=-FnH78p8QkA" TargetMode="External"/><Relationship Id="rId7" Type="http://schemas.openxmlformats.org/officeDocument/2006/relationships/hyperlink" Target="https://www.dhs.gov/know2protect/publication/how2spot-peer-peer-risks-guide-teens" TargetMode="External"/><Relationship Id="rId2" Type="http://schemas.openxmlformats.org/officeDocument/2006/relationships/hyperlink" Target="https://www.youtube.com/watch?v=DiI8Lj0_TGQ" TargetMode="External"/><Relationship Id="rId1" Type="http://schemas.openxmlformats.org/officeDocument/2006/relationships/slideLayout" Target="../slideLayouts/slideLayout7.xml"/><Relationship Id="rId6" Type="http://schemas.openxmlformats.org/officeDocument/2006/relationships/hyperlink" Target="https://www.dhs.gov/know2protect/p2p/teens" TargetMode="External"/><Relationship Id="rId5" Type="http://schemas.openxmlformats.org/officeDocument/2006/relationships/hyperlink" Target="https://noescaperoom.org" TargetMode="External"/><Relationship Id="rId10" Type="http://schemas.openxmlformats.org/officeDocument/2006/relationships/hyperlink" Target="https://www.dhs.gov/sites/default/files/2025-07/25_0801_k2p_p2p_support-directory.pdf" TargetMode="External"/><Relationship Id="rId4" Type="http://schemas.openxmlformats.org/officeDocument/2006/relationships/hyperlink" Target="https://www.missingkids.org/netsmartz/topics/sextortion" TargetMode="External"/><Relationship Id="rId9" Type="http://schemas.openxmlformats.org/officeDocument/2006/relationships/hyperlink" Target="https://www.dhs.gov/know2protect/how-to-report"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missingkids.org/netsmartz/topics/sextortion"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hyperlink" Target="https://www.allianceforchildren.org/blog/2018/06/what-grooming" TargetMode="External"/><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hyperlink" Target="https://www.missingkids.org/theissues/onlineenticement" TargetMode="Externa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video" Target="https://www.youtube.com/embed/DiI8Lj0_TGQ?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113880" y="9315457"/>
            <a:ext cx="1021887" cy="811934"/>
            <a:chOff x="0" y="0"/>
            <a:chExt cx="269139" cy="213843"/>
          </a:xfrm>
        </p:grpSpPr>
        <p:sp>
          <p:nvSpPr>
            <p:cNvPr id="3" name="Freeform 3"/>
            <p:cNvSpPr/>
            <p:nvPr/>
          </p:nvSpPr>
          <p:spPr>
            <a:xfrm>
              <a:off x="0" y="0"/>
              <a:ext cx="269139" cy="213843"/>
            </a:xfrm>
            <a:custGeom>
              <a:avLst/>
              <a:gdLst/>
              <a:ahLst/>
              <a:cxnLst/>
              <a:rect l="l" t="t" r="r" b="b"/>
              <a:pathLst>
                <a:path w="269139" h="213843">
                  <a:moveTo>
                    <a:pt x="0" y="0"/>
                  </a:moveTo>
                  <a:lnTo>
                    <a:pt x="269139" y="0"/>
                  </a:lnTo>
                  <a:lnTo>
                    <a:pt x="269139" y="213843"/>
                  </a:lnTo>
                  <a:lnTo>
                    <a:pt x="0" y="213843"/>
                  </a:lnTo>
                  <a:close/>
                </a:path>
              </a:pathLst>
            </a:custGeom>
            <a:solidFill>
              <a:srgbClr val="F6F8F6"/>
            </a:solidFill>
          </p:spPr>
          <p:txBody>
            <a:bodyPr/>
            <a:lstStyle/>
            <a:p>
              <a:endParaRPr lang="en-US"/>
            </a:p>
          </p:txBody>
        </p:sp>
        <p:sp>
          <p:nvSpPr>
            <p:cNvPr id="4" name="TextBox 4"/>
            <p:cNvSpPr txBox="1"/>
            <p:nvPr/>
          </p:nvSpPr>
          <p:spPr>
            <a:xfrm>
              <a:off x="0" y="-76200"/>
              <a:ext cx="269139" cy="2900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5688051"/>
            <a:ext cx="18288000" cy="4598949"/>
            <a:chOff x="0" y="0"/>
            <a:chExt cx="4816593" cy="1211246"/>
          </a:xfrm>
        </p:grpSpPr>
        <p:sp>
          <p:nvSpPr>
            <p:cNvPr id="6" name="Freeform 6"/>
            <p:cNvSpPr/>
            <p:nvPr/>
          </p:nvSpPr>
          <p:spPr>
            <a:xfrm>
              <a:off x="0" y="0"/>
              <a:ext cx="4816592" cy="1211246"/>
            </a:xfrm>
            <a:custGeom>
              <a:avLst/>
              <a:gdLst/>
              <a:ahLst/>
              <a:cxnLst/>
              <a:rect l="l" t="t" r="r" b="b"/>
              <a:pathLst>
                <a:path w="4816592" h="1211246">
                  <a:moveTo>
                    <a:pt x="0" y="0"/>
                  </a:moveTo>
                  <a:lnTo>
                    <a:pt x="4816592" y="0"/>
                  </a:lnTo>
                  <a:lnTo>
                    <a:pt x="4816592" y="1211246"/>
                  </a:lnTo>
                  <a:lnTo>
                    <a:pt x="0" y="1211246"/>
                  </a:lnTo>
                  <a:close/>
                </a:path>
              </a:pathLst>
            </a:custGeom>
            <a:solidFill>
              <a:srgbClr val="3B79AF"/>
            </a:solidFill>
          </p:spPr>
          <p:txBody>
            <a:bodyPr/>
            <a:lstStyle/>
            <a:p>
              <a:endParaRPr lang="en-US"/>
            </a:p>
          </p:txBody>
        </p:sp>
        <p:sp>
          <p:nvSpPr>
            <p:cNvPr id="7" name="TextBox 7"/>
            <p:cNvSpPr txBox="1"/>
            <p:nvPr/>
          </p:nvSpPr>
          <p:spPr>
            <a:xfrm>
              <a:off x="0" y="-76200"/>
              <a:ext cx="4816593" cy="1287446"/>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163686" y="9048750"/>
            <a:ext cx="13960628" cy="968375"/>
          </a:xfrm>
          <a:prstGeom prst="rect">
            <a:avLst/>
          </a:prstGeom>
        </p:spPr>
        <p:txBody>
          <a:bodyPr lIns="0" tIns="0" rIns="0" bIns="0" rtlCol="0" anchor="t">
            <a:spAutoFit/>
          </a:bodyPr>
          <a:lstStyle/>
          <a:p>
            <a:pPr algn="ctr">
              <a:lnSpc>
                <a:spcPts val="7000"/>
              </a:lnSpc>
            </a:pPr>
            <a:r>
              <a:rPr lang="en-US" sz="5000" b="1">
                <a:solidFill>
                  <a:srgbClr val="FEFEFE"/>
                </a:solidFill>
                <a:latin typeface="Calibri (MS) Bold"/>
                <a:ea typeface="Calibri (MS) Bold"/>
                <a:cs typeface="Calibri (MS) Bold"/>
                <a:sym typeface="Calibri (MS) Bold"/>
              </a:rPr>
              <a:t>Dangers of the Internet &amp; Online Predators</a:t>
            </a:r>
          </a:p>
        </p:txBody>
      </p:sp>
      <p:sp>
        <p:nvSpPr>
          <p:cNvPr id="9" name="TextBox 9"/>
          <p:cNvSpPr txBox="1"/>
          <p:nvPr/>
        </p:nvSpPr>
        <p:spPr>
          <a:xfrm>
            <a:off x="5102429" y="4889856"/>
            <a:ext cx="8056483" cy="798195"/>
          </a:xfrm>
          <a:prstGeom prst="rect">
            <a:avLst/>
          </a:prstGeom>
        </p:spPr>
        <p:txBody>
          <a:bodyPr lIns="0" tIns="0" rIns="0" bIns="0" rtlCol="0" anchor="t">
            <a:spAutoFit/>
          </a:bodyPr>
          <a:lstStyle/>
          <a:p>
            <a:pPr algn="ctr">
              <a:lnSpc>
                <a:spcPts val="5880"/>
              </a:lnSpc>
            </a:pPr>
            <a:r>
              <a:rPr lang="en-US" sz="4200" b="1">
                <a:solidFill>
                  <a:srgbClr val="159E99"/>
                </a:solidFill>
                <a:latin typeface="Calibri (MS) Bold"/>
                <a:ea typeface="Calibri (MS) Bold"/>
                <a:cs typeface="Calibri (MS) Bold"/>
                <a:sym typeface="Calibri (MS) Bold"/>
              </a:rPr>
              <a:t>Middle School Engagement- Grade 8</a:t>
            </a:r>
          </a:p>
        </p:txBody>
      </p:sp>
      <p:sp>
        <p:nvSpPr>
          <p:cNvPr id="10" name="Freeform 10"/>
          <p:cNvSpPr/>
          <p:nvPr/>
        </p:nvSpPr>
        <p:spPr>
          <a:xfrm>
            <a:off x="3808846" y="0"/>
            <a:ext cx="11092254" cy="4263958"/>
          </a:xfrm>
          <a:custGeom>
            <a:avLst/>
            <a:gdLst/>
            <a:ahLst/>
            <a:cxnLst/>
            <a:rect l="l" t="t" r="r" b="b"/>
            <a:pathLst>
              <a:path w="11092254" h="4263958">
                <a:moveTo>
                  <a:pt x="0" y="0"/>
                </a:moveTo>
                <a:lnTo>
                  <a:pt x="11092254" y="0"/>
                </a:lnTo>
                <a:lnTo>
                  <a:pt x="11092254" y="4263958"/>
                </a:lnTo>
                <a:lnTo>
                  <a:pt x="0" y="426395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32177"/>
            <a:ext cx="18288000" cy="1029200"/>
            <a:chOff x="0" y="0"/>
            <a:chExt cx="4816593" cy="271065"/>
          </a:xfrm>
        </p:grpSpPr>
        <p:sp>
          <p:nvSpPr>
            <p:cNvPr id="3" name="Freeform 3"/>
            <p:cNvSpPr/>
            <p:nvPr/>
          </p:nvSpPr>
          <p:spPr>
            <a:xfrm>
              <a:off x="0" y="0"/>
              <a:ext cx="4816592" cy="271065"/>
            </a:xfrm>
            <a:custGeom>
              <a:avLst/>
              <a:gdLst/>
              <a:ahLst/>
              <a:cxnLst/>
              <a:rect l="l" t="t" r="r" b="b"/>
              <a:pathLst>
                <a:path w="4816592" h="271065">
                  <a:moveTo>
                    <a:pt x="0" y="0"/>
                  </a:moveTo>
                  <a:lnTo>
                    <a:pt x="4816592" y="0"/>
                  </a:lnTo>
                  <a:lnTo>
                    <a:pt x="4816592" y="271065"/>
                  </a:lnTo>
                  <a:lnTo>
                    <a:pt x="0" y="271065"/>
                  </a:lnTo>
                  <a:close/>
                </a:path>
              </a:pathLst>
            </a:custGeom>
            <a:solidFill>
              <a:srgbClr val="0C938B"/>
            </a:solidFill>
          </p:spPr>
          <p:txBody>
            <a:bodyPr/>
            <a:lstStyle/>
            <a:p>
              <a:endParaRPr lang="en-US"/>
            </a:p>
          </p:txBody>
        </p:sp>
        <p:sp>
          <p:nvSpPr>
            <p:cNvPr id="4" name="TextBox 4"/>
            <p:cNvSpPr txBox="1"/>
            <p:nvPr/>
          </p:nvSpPr>
          <p:spPr>
            <a:xfrm>
              <a:off x="0" y="-76200"/>
              <a:ext cx="4816593" cy="347265"/>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2401125" y="2212975"/>
            <a:ext cx="13485750" cy="5699125"/>
          </a:xfrm>
          <a:prstGeom prst="rect">
            <a:avLst/>
          </a:prstGeom>
        </p:spPr>
        <p:txBody>
          <a:bodyPr lIns="0" tIns="0" rIns="0" bIns="0" rtlCol="0" anchor="t">
            <a:spAutoFit/>
          </a:bodyPr>
          <a:lstStyle/>
          <a:p>
            <a:pPr algn="ctr">
              <a:lnSpc>
                <a:spcPts val="5599"/>
              </a:lnSpc>
            </a:pPr>
            <a:r>
              <a:rPr lang="en-US" sz="3999" i="1">
                <a:solidFill>
                  <a:srgbClr val="000000"/>
                </a:solidFill>
                <a:latin typeface="Calibri (MS) Italics"/>
                <a:ea typeface="Calibri (MS) Italics"/>
                <a:cs typeface="Calibri (MS) Italics"/>
                <a:sym typeface="Calibri (MS) Italics"/>
              </a:rPr>
              <a:t>Do you think a lot of people your age accept friend requests from people they haven’t met in real life?</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Have you ever accepted a friend request from someone you didn’t know?</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Have you ever felt uncomfortable talking to someone online that you didn’t know?</a:t>
            </a:r>
          </a:p>
        </p:txBody>
      </p:sp>
      <p:sp>
        <p:nvSpPr>
          <p:cNvPr id="6" name="TextBox 6"/>
          <p:cNvSpPr txBox="1"/>
          <p:nvPr/>
        </p:nvSpPr>
        <p:spPr>
          <a:xfrm>
            <a:off x="468018" y="74131"/>
            <a:ext cx="17351964" cy="588009"/>
          </a:xfrm>
          <a:prstGeom prst="rect">
            <a:avLst/>
          </a:prstGeom>
        </p:spPr>
        <p:txBody>
          <a:bodyPr lIns="0" tIns="0" rIns="0" bIns="0" rtlCol="0" anchor="t">
            <a:spAutoFit/>
          </a:bodyPr>
          <a:lstStyle/>
          <a:p>
            <a:pPr algn="ctr">
              <a:lnSpc>
                <a:spcPts val="4340"/>
              </a:lnSpc>
            </a:pPr>
            <a:r>
              <a:rPr lang="en-US" sz="3100" b="1">
                <a:solidFill>
                  <a:srgbClr val="FFFFFF"/>
                </a:solidFill>
                <a:latin typeface="Calibri (MS) Bold"/>
                <a:ea typeface="Calibri (MS) Bold"/>
                <a:cs typeface="Calibri (MS) Bold"/>
                <a:sym typeface="Calibri (MS) Bold"/>
              </a:rPr>
              <a:t>Common Sense Education “Teen Voices: Who You’re Talking to Online” Teacher Led Discussion Questions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811604" y="2483066"/>
            <a:ext cx="8577682" cy="5854268"/>
          </a:xfrm>
          <a:custGeom>
            <a:avLst/>
            <a:gdLst/>
            <a:ahLst/>
            <a:cxnLst/>
            <a:rect l="l" t="t" r="r" b="b"/>
            <a:pathLst>
              <a:path w="8577682" h="5854268">
                <a:moveTo>
                  <a:pt x="0" y="0"/>
                </a:moveTo>
                <a:lnTo>
                  <a:pt x="8577682" y="0"/>
                </a:lnTo>
                <a:lnTo>
                  <a:pt x="8577682" y="5854268"/>
                </a:lnTo>
                <a:lnTo>
                  <a:pt x="0" y="5854268"/>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Sharing Personal Information Online</a:t>
            </a:r>
          </a:p>
        </p:txBody>
      </p:sp>
      <p:sp>
        <p:nvSpPr>
          <p:cNvPr id="7" name="TextBox 7"/>
          <p:cNvSpPr txBox="1"/>
          <p:nvPr/>
        </p:nvSpPr>
        <p:spPr>
          <a:xfrm>
            <a:off x="10206478" y="2657475"/>
            <a:ext cx="7558509" cy="53816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If you post personal information online, you are also putting your safety at risk.</a:t>
            </a:r>
          </a:p>
          <a:p>
            <a:pPr algn="ctr">
              <a:lnSpc>
                <a:spcPts val="4200"/>
              </a:lnSpc>
            </a:pPr>
            <a:endParaRPr lang="en-US" sz="3000">
              <a:solidFill>
                <a:srgbClr val="000000"/>
              </a:solidFill>
              <a:latin typeface="Calibri (MS)"/>
              <a:ea typeface="Calibri (MS)"/>
              <a:cs typeface="Calibri (MS)"/>
              <a:sym typeface="Calibri (MS)"/>
            </a:endParaRPr>
          </a:p>
          <a:p>
            <a:pPr algn="ctr">
              <a:lnSpc>
                <a:spcPts val="4200"/>
              </a:lnSpc>
            </a:pPr>
            <a:r>
              <a:rPr lang="en-US" sz="3000">
                <a:solidFill>
                  <a:srgbClr val="000000"/>
                </a:solidFill>
                <a:latin typeface="Calibri (MS)"/>
                <a:ea typeface="Calibri (MS)"/>
                <a:cs typeface="Calibri (MS)"/>
                <a:sym typeface="Calibri (MS)"/>
              </a:rPr>
              <a:t>If you post where you are, what school you go to, the town you live in, your full name, or your birthday, you are giving online criminals personal identifying information about you. This can give them the means to find you and potentially hurt you. </a:t>
            </a:r>
            <a:r>
              <a:rPr lang="en-US" sz="3000" b="1">
                <a:solidFill>
                  <a:srgbClr val="000000"/>
                </a:solidFill>
                <a:latin typeface="Calibri (MS) Bold"/>
                <a:ea typeface="Calibri (MS) Bold"/>
                <a:cs typeface="Calibri (MS) Bold"/>
                <a:sym typeface="Calibri (MS) Bold"/>
              </a:rPr>
              <a:t>It is important to be careful and mindful of what we post online.</a:t>
            </a:r>
          </a:p>
        </p:txBody>
      </p:sp>
      <p:sp>
        <p:nvSpPr>
          <p:cNvPr id="8" name="TextBox 8"/>
          <p:cNvSpPr txBox="1"/>
          <p:nvPr/>
        </p:nvSpPr>
        <p:spPr>
          <a:xfrm>
            <a:off x="3419225" y="9743503"/>
            <a:ext cx="11449551"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missingkids.org/netsmartz/home">
                  <a:extLst>
                    <a:ext uri="{A12FA001-AC4F-418D-AE19-62706E023703}">
                      <ahyp:hlinkClr xmlns:ahyp="http://schemas.microsoft.com/office/drawing/2018/hyperlinkcolor" val="tx"/>
                    </a:ext>
                  </a:extLst>
                </a:hlinkClick>
              </a:rPr>
              <a:t>https://www.missingkids.org/netsmartz/home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62" y="0"/>
            <a:ext cx="18288000" cy="785615"/>
            <a:chOff x="0" y="0"/>
            <a:chExt cx="4816593" cy="206911"/>
          </a:xfrm>
        </p:grpSpPr>
        <p:sp>
          <p:nvSpPr>
            <p:cNvPr id="3" name="Freeform 3"/>
            <p:cNvSpPr/>
            <p:nvPr/>
          </p:nvSpPr>
          <p:spPr>
            <a:xfrm>
              <a:off x="0" y="0"/>
              <a:ext cx="4816592" cy="206911"/>
            </a:xfrm>
            <a:custGeom>
              <a:avLst/>
              <a:gdLst/>
              <a:ahLst/>
              <a:cxnLst/>
              <a:rect l="l" t="t" r="r" b="b"/>
              <a:pathLst>
                <a:path w="4816592" h="206911">
                  <a:moveTo>
                    <a:pt x="0" y="0"/>
                  </a:moveTo>
                  <a:lnTo>
                    <a:pt x="4816592" y="0"/>
                  </a:lnTo>
                  <a:lnTo>
                    <a:pt x="4816592" y="206911"/>
                  </a:lnTo>
                  <a:lnTo>
                    <a:pt x="0" y="206911"/>
                  </a:lnTo>
                  <a:close/>
                </a:path>
              </a:pathLst>
            </a:custGeom>
            <a:solidFill>
              <a:srgbClr val="0C938B"/>
            </a:solidFill>
          </p:spPr>
          <p:txBody>
            <a:bodyPr/>
            <a:lstStyle/>
            <a:p>
              <a:endParaRPr lang="en-US"/>
            </a:p>
          </p:txBody>
        </p:sp>
        <p:sp>
          <p:nvSpPr>
            <p:cNvPr id="4" name="TextBox 4"/>
            <p:cNvSpPr txBox="1"/>
            <p:nvPr/>
          </p:nvSpPr>
          <p:spPr>
            <a:xfrm>
              <a:off x="0" y="-76200"/>
              <a:ext cx="4816593" cy="28311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784259" y="-92075"/>
            <a:ext cx="16719483" cy="968375"/>
          </a:xfrm>
          <a:prstGeom prst="rect">
            <a:avLst/>
          </a:prstGeom>
        </p:spPr>
        <p:txBody>
          <a:bodyPr lIns="0" tIns="0" rIns="0" bIns="0" rtlCol="0" anchor="t">
            <a:spAutoFit/>
          </a:bodyPr>
          <a:lstStyle/>
          <a:p>
            <a:pPr algn="ctr">
              <a:lnSpc>
                <a:spcPts val="7000"/>
              </a:lnSpc>
            </a:pPr>
            <a:r>
              <a:rPr lang="en-US" sz="5000" b="1" dirty="0" err="1">
                <a:solidFill>
                  <a:srgbClr val="FFFFFF"/>
                </a:solidFill>
                <a:latin typeface="Calibri (MS) Bold"/>
                <a:ea typeface="Calibri (MS) Bold"/>
                <a:cs typeface="Calibri (MS) Bold"/>
                <a:sym typeface="Calibri (MS) Bold"/>
              </a:rPr>
              <a:t>NetSmartz</a:t>
            </a:r>
            <a:r>
              <a:rPr lang="en-US" sz="5000" b="1" dirty="0">
                <a:solidFill>
                  <a:srgbClr val="FFFFFF"/>
                </a:solidFill>
                <a:latin typeface="Calibri (MS) Bold"/>
                <a:ea typeface="Calibri (MS) Bold"/>
                <a:cs typeface="Calibri (MS) Bold"/>
                <a:sym typeface="Calibri (MS) Bold"/>
              </a:rPr>
              <a:t> “Real-Life Stories- 6 Degrees of Information” Video</a:t>
            </a:r>
          </a:p>
        </p:txBody>
      </p:sp>
      <p:sp>
        <p:nvSpPr>
          <p:cNvPr id="6" name="TextBox 6"/>
          <p:cNvSpPr txBox="1"/>
          <p:nvPr/>
        </p:nvSpPr>
        <p:spPr>
          <a:xfrm>
            <a:off x="6182767" y="9796285"/>
            <a:ext cx="5522268" cy="344805"/>
          </a:xfrm>
          <a:prstGeom prst="rect">
            <a:avLst/>
          </a:prstGeom>
        </p:spPr>
        <p:txBody>
          <a:bodyPr lIns="0" tIns="0" rIns="0" bIns="0" rtlCol="0" anchor="t">
            <a:spAutoFit/>
          </a:bodyPr>
          <a:lstStyle/>
          <a:p>
            <a:pPr algn="l">
              <a:lnSpc>
                <a:spcPts val="2520"/>
              </a:lnSpc>
            </a:pPr>
            <a:r>
              <a:rPr lang="en-US" sz="1800">
                <a:solidFill>
                  <a:srgbClr val="000000"/>
                </a:solidFill>
                <a:latin typeface="Calibri (MS)"/>
                <a:ea typeface="Calibri (MS)"/>
                <a:cs typeface="Calibri (MS)"/>
                <a:sym typeface="Calibri (MS)"/>
              </a:rPr>
              <a:t>Source: </a:t>
            </a:r>
            <a:r>
              <a:rPr lang="en-US" sz="1800" u="sng">
                <a:solidFill>
                  <a:srgbClr val="000000"/>
                </a:solidFill>
                <a:latin typeface="Calibri (MS)"/>
                <a:ea typeface="Calibri (MS)"/>
                <a:cs typeface="Calibri (MS)"/>
                <a:sym typeface="Calibri (MS)"/>
              </a:rPr>
              <a:t>https://www.youtube.com/watch?v=-FnH78p8QkA</a:t>
            </a:r>
          </a:p>
        </p:txBody>
      </p:sp>
      <p:sp>
        <p:nvSpPr>
          <p:cNvPr id="7" name="TextBox 7"/>
          <p:cNvSpPr txBox="1"/>
          <p:nvPr/>
        </p:nvSpPr>
        <p:spPr>
          <a:xfrm>
            <a:off x="15511547" y="9488877"/>
            <a:ext cx="2148036"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7:26 minutes</a:t>
            </a:r>
          </a:p>
        </p:txBody>
      </p:sp>
      <p:pic>
        <p:nvPicPr>
          <p:cNvPr id="9" name="Online Media 8" title="Real-Life Stories - 6 Degrees of Information">
            <a:hlinkClick r:id="" action="ppaction://media"/>
            <a:extLst>
              <a:ext uri="{FF2B5EF4-FFF2-40B4-BE49-F238E27FC236}">
                <a16:creationId xmlns:a16="http://schemas.microsoft.com/office/drawing/2014/main" id="{809CAAA7-4D2D-9EFD-640F-71C650D4DD79}"/>
              </a:ext>
            </a:extLst>
          </p:cNvPr>
          <p:cNvPicPr>
            <a:picLocks noRot="1" noChangeAspect="1"/>
          </p:cNvPicPr>
          <p:nvPr>
            <a:videoFile r:link="rId1"/>
          </p:nvPr>
        </p:nvPicPr>
        <p:blipFill>
          <a:blip r:embed="rId3"/>
          <a:stretch>
            <a:fillRect/>
          </a:stretch>
        </p:blipFill>
        <p:spPr>
          <a:xfrm>
            <a:off x="1676400" y="993775"/>
            <a:ext cx="14935200" cy="84321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0277"/>
            <a:ext cx="18288000" cy="1029200"/>
            <a:chOff x="0" y="0"/>
            <a:chExt cx="4816593" cy="271065"/>
          </a:xfrm>
        </p:grpSpPr>
        <p:sp>
          <p:nvSpPr>
            <p:cNvPr id="3" name="Freeform 3"/>
            <p:cNvSpPr/>
            <p:nvPr/>
          </p:nvSpPr>
          <p:spPr>
            <a:xfrm>
              <a:off x="0" y="0"/>
              <a:ext cx="4816592" cy="271065"/>
            </a:xfrm>
            <a:custGeom>
              <a:avLst/>
              <a:gdLst/>
              <a:ahLst/>
              <a:cxnLst/>
              <a:rect l="l" t="t" r="r" b="b"/>
              <a:pathLst>
                <a:path w="4816592" h="271065">
                  <a:moveTo>
                    <a:pt x="0" y="0"/>
                  </a:moveTo>
                  <a:lnTo>
                    <a:pt x="4816592" y="0"/>
                  </a:lnTo>
                  <a:lnTo>
                    <a:pt x="4816592" y="271065"/>
                  </a:lnTo>
                  <a:lnTo>
                    <a:pt x="0" y="271065"/>
                  </a:lnTo>
                  <a:close/>
                </a:path>
              </a:pathLst>
            </a:custGeom>
            <a:solidFill>
              <a:srgbClr val="0C938B"/>
            </a:solidFill>
          </p:spPr>
          <p:txBody>
            <a:bodyPr/>
            <a:lstStyle/>
            <a:p>
              <a:endParaRPr lang="en-US"/>
            </a:p>
          </p:txBody>
        </p:sp>
        <p:sp>
          <p:nvSpPr>
            <p:cNvPr id="4" name="TextBox 4"/>
            <p:cNvSpPr txBox="1"/>
            <p:nvPr/>
          </p:nvSpPr>
          <p:spPr>
            <a:xfrm>
              <a:off x="0" y="-76200"/>
              <a:ext cx="4816593" cy="347265"/>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306474" y="2059"/>
            <a:ext cx="17675052" cy="706119"/>
          </a:xfrm>
          <a:prstGeom prst="rect">
            <a:avLst/>
          </a:prstGeom>
        </p:spPr>
        <p:txBody>
          <a:bodyPr lIns="0" tIns="0" rIns="0" bIns="0" rtlCol="0" anchor="t">
            <a:spAutoFit/>
          </a:bodyPr>
          <a:lstStyle/>
          <a:p>
            <a:pPr algn="ctr">
              <a:lnSpc>
                <a:spcPts val="5180"/>
              </a:lnSpc>
            </a:pPr>
            <a:r>
              <a:rPr lang="en-US" sz="3700" b="1">
                <a:solidFill>
                  <a:srgbClr val="FFFFFF"/>
                </a:solidFill>
                <a:latin typeface="Calibri (MS) Bold"/>
                <a:ea typeface="Calibri (MS) Bold"/>
                <a:cs typeface="Calibri (MS) Bold"/>
                <a:sym typeface="Calibri (MS) Bold"/>
              </a:rPr>
              <a:t>NetSmartz “Real-Life Stories- 6 Degrees of Information” Teacher Led Discussion Questions</a:t>
            </a:r>
          </a:p>
        </p:txBody>
      </p:sp>
      <p:sp>
        <p:nvSpPr>
          <p:cNvPr id="6" name="TextBox 6"/>
          <p:cNvSpPr txBox="1"/>
          <p:nvPr/>
        </p:nvSpPr>
        <p:spPr>
          <a:xfrm>
            <a:off x="2401125" y="1797214"/>
            <a:ext cx="13485750" cy="7108825"/>
          </a:xfrm>
          <a:prstGeom prst="rect">
            <a:avLst/>
          </a:prstGeom>
        </p:spPr>
        <p:txBody>
          <a:bodyPr lIns="0" tIns="0" rIns="0" bIns="0" rtlCol="0" anchor="t">
            <a:spAutoFit/>
          </a:bodyPr>
          <a:lstStyle/>
          <a:p>
            <a:pPr algn="ctr">
              <a:lnSpc>
                <a:spcPts val="5599"/>
              </a:lnSpc>
            </a:pPr>
            <a:r>
              <a:rPr lang="en-US" sz="3999" i="1">
                <a:solidFill>
                  <a:srgbClr val="000000"/>
                </a:solidFill>
                <a:latin typeface="Calibri (MS) Italics"/>
                <a:ea typeface="Calibri (MS) Italics"/>
                <a:cs typeface="Calibri (MS) Italics"/>
                <a:sym typeface="Calibri (MS) Italics"/>
              </a:rPr>
              <a:t>Matt said in the beginning, “The entire experiment rests on the idea that people post a lot of information online without really thinking about what that means.”</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Do you think twice before you post something online?</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Do you know people who post too much of their personal information online? What do you think about that?</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Do you think oversharing can be dangerous? Why?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Freeform 5"/>
          <p:cNvSpPr/>
          <p:nvPr/>
        </p:nvSpPr>
        <p:spPr>
          <a:xfrm>
            <a:off x="1337539" y="2477122"/>
            <a:ext cx="8031258" cy="5332755"/>
          </a:xfrm>
          <a:custGeom>
            <a:avLst/>
            <a:gdLst/>
            <a:ahLst/>
            <a:cxnLst/>
            <a:rect l="l" t="t" r="r" b="b"/>
            <a:pathLst>
              <a:path w="8031258" h="5332755">
                <a:moveTo>
                  <a:pt x="0" y="0"/>
                </a:moveTo>
                <a:lnTo>
                  <a:pt x="8031258" y="0"/>
                </a:lnTo>
                <a:lnTo>
                  <a:pt x="8031258" y="5332756"/>
                </a:lnTo>
                <a:lnTo>
                  <a:pt x="0" y="5332756"/>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3893708" y="-92075"/>
            <a:ext cx="10500584"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Online Safety Recommendations</a:t>
            </a:r>
          </a:p>
        </p:txBody>
      </p:sp>
      <p:sp>
        <p:nvSpPr>
          <p:cNvPr id="7" name="TextBox 7"/>
          <p:cNvSpPr txBox="1"/>
          <p:nvPr/>
        </p:nvSpPr>
        <p:spPr>
          <a:xfrm>
            <a:off x="5993309" y="9764305"/>
            <a:ext cx="6301383"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Source: </a:t>
            </a:r>
            <a:r>
              <a:rPr lang="en-US" sz="1800" u="sng">
                <a:solidFill>
                  <a:srgbClr val="000000"/>
                </a:solidFill>
                <a:latin typeface="Calibri (MS)"/>
                <a:ea typeface="Calibri (MS)"/>
                <a:cs typeface="Calibri (MS)"/>
                <a:sym typeface="Calibri (MS)"/>
              </a:rPr>
              <a:t>https://www.missingkids.org/netsmartz/topics/socialmedia</a:t>
            </a:r>
          </a:p>
        </p:txBody>
      </p:sp>
      <p:sp>
        <p:nvSpPr>
          <p:cNvPr id="8" name="TextBox 8"/>
          <p:cNvSpPr txBox="1"/>
          <p:nvPr/>
        </p:nvSpPr>
        <p:spPr>
          <a:xfrm>
            <a:off x="10015960" y="2574967"/>
            <a:ext cx="7243340" cy="2033905"/>
          </a:xfrm>
          <a:prstGeom prst="rect">
            <a:avLst/>
          </a:prstGeom>
        </p:spPr>
        <p:txBody>
          <a:bodyPr lIns="0" tIns="0" rIns="0" bIns="0" rtlCol="0" anchor="t">
            <a:spAutoFit/>
          </a:bodyPr>
          <a:lstStyle/>
          <a:p>
            <a:pPr algn="l">
              <a:lnSpc>
                <a:spcPts val="3919"/>
              </a:lnSpc>
            </a:pPr>
            <a:r>
              <a:rPr lang="en-US" sz="2799" b="1">
                <a:solidFill>
                  <a:srgbClr val="000000"/>
                </a:solidFill>
                <a:latin typeface="Calibri (MS) Bold"/>
                <a:ea typeface="Calibri (MS) Bold"/>
                <a:cs typeface="Calibri (MS) Bold"/>
                <a:sym typeface="Calibri (MS) Bold"/>
              </a:rPr>
              <a:t>Only add people you know offline to your social media accounts.</a:t>
            </a:r>
            <a:r>
              <a:rPr lang="en-US" sz="2799">
                <a:solidFill>
                  <a:srgbClr val="000000"/>
                </a:solidFill>
                <a:latin typeface="Calibri (MS)"/>
                <a:ea typeface="Calibri (MS)"/>
                <a:cs typeface="Calibri (MS)"/>
                <a:sym typeface="Calibri (MS)"/>
              </a:rPr>
              <a:t> Never accept a friend request from someone that you personally do not know, even if you have mutual friend(s) with them.</a:t>
            </a:r>
          </a:p>
        </p:txBody>
      </p:sp>
      <p:sp>
        <p:nvSpPr>
          <p:cNvPr id="9" name="TextBox 9"/>
          <p:cNvSpPr txBox="1"/>
          <p:nvPr/>
        </p:nvSpPr>
        <p:spPr>
          <a:xfrm>
            <a:off x="10015960" y="5373029"/>
            <a:ext cx="7243340" cy="2033905"/>
          </a:xfrm>
          <a:prstGeom prst="rect">
            <a:avLst/>
          </a:prstGeom>
        </p:spPr>
        <p:txBody>
          <a:bodyPr lIns="0" tIns="0" rIns="0" bIns="0" rtlCol="0" anchor="t">
            <a:spAutoFit/>
          </a:bodyPr>
          <a:lstStyle/>
          <a:p>
            <a:pPr algn="l">
              <a:lnSpc>
                <a:spcPts val="3919"/>
              </a:lnSpc>
            </a:pPr>
            <a:r>
              <a:rPr lang="en-US" sz="2799" b="1">
                <a:solidFill>
                  <a:srgbClr val="000000"/>
                </a:solidFill>
                <a:latin typeface="Calibri (MS) Bold"/>
                <a:ea typeface="Calibri (MS) Bold"/>
                <a:cs typeface="Calibri (MS) Bold"/>
                <a:sym typeface="Calibri (MS) Bold"/>
              </a:rPr>
              <a:t>Use privacy settings to keep yourself safe.</a:t>
            </a:r>
            <a:r>
              <a:rPr lang="en-US" sz="2799">
                <a:solidFill>
                  <a:srgbClr val="000000"/>
                </a:solidFill>
                <a:latin typeface="Calibri (MS)"/>
                <a:ea typeface="Calibri (MS)"/>
                <a:cs typeface="Calibri (MS)"/>
                <a:sym typeface="Calibri (MS)"/>
              </a:rPr>
              <a:t> Make sure that strangers online (and criminals) do not see what you post online by making your profiles private.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Freeform 5"/>
          <p:cNvSpPr/>
          <p:nvPr/>
        </p:nvSpPr>
        <p:spPr>
          <a:xfrm>
            <a:off x="917369" y="2502673"/>
            <a:ext cx="7936414" cy="5281653"/>
          </a:xfrm>
          <a:custGeom>
            <a:avLst/>
            <a:gdLst/>
            <a:ahLst/>
            <a:cxnLst/>
            <a:rect l="l" t="t" r="r" b="b"/>
            <a:pathLst>
              <a:path w="7936414" h="5281653">
                <a:moveTo>
                  <a:pt x="0" y="0"/>
                </a:moveTo>
                <a:lnTo>
                  <a:pt x="7936414" y="0"/>
                </a:lnTo>
                <a:lnTo>
                  <a:pt x="7936414" y="5281654"/>
                </a:lnTo>
                <a:lnTo>
                  <a:pt x="0" y="5281654"/>
                </a:lnTo>
                <a:lnTo>
                  <a:pt x="0" y="0"/>
                </a:lnTo>
                <a:close/>
              </a:path>
            </a:pathLst>
          </a:custGeom>
          <a:blipFill>
            <a:blip r:embed="rId2"/>
            <a:stretch>
              <a:fillRect l="-14098" r="-13677"/>
            </a:stretch>
          </a:blipFill>
        </p:spPr>
        <p:txBody>
          <a:bodyPr/>
          <a:lstStyle/>
          <a:p>
            <a:endParaRPr lang="en-US"/>
          </a:p>
        </p:txBody>
      </p:sp>
      <p:sp>
        <p:nvSpPr>
          <p:cNvPr id="6" name="TextBox 6"/>
          <p:cNvSpPr txBox="1"/>
          <p:nvPr/>
        </p:nvSpPr>
        <p:spPr>
          <a:xfrm>
            <a:off x="3893708" y="-92075"/>
            <a:ext cx="10500584"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Online Safety Recommendations</a:t>
            </a:r>
          </a:p>
        </p:txBody>
      </p:sp>
      <p:sp>
        <p:nvSpPr>
          <p:cNvPr id="7" name="TextBox 7"/>
          <p:cNvSpPr txBox="1"/>
          <p:nvPr/>
        </p:nvSpPr>
        <p:spPr>
          <a:xfrm>
            <a:off x="5993309" y="9764305"/>
            <a:ext cx="6301383"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Source: </a:t>
            </a:r>
            <a:r>
              <a:rPr lang="en-US" sz="1800" u="sng">
                <a:solidFill>
                  <a:srgbClr val="000000"/>
                </a:solidFill>
                <a:latin typeface="Calibri (MS)"/>
                <a:ea typeface="Calibri (MS)"/>
                <a:cs typeface="Calibri (MS)"/>
                <a:sym typeface="Calibri (MS)"/>
              </a:rPr>
              <a:t>https://www.missingkids.org/netsmartz/topics/socialmedia</a:t>
            </a:r>
          </a:p>
        </p:txBody>
      </p:sp>
      <p:sp>
        <p:nvSpPr>
          <p:cNvPr id="8" name="TextBox 8"/>
          <p:cNvSpPr txBox="1"/>
          <p:nvPr/>
        </p:nvSpPr>
        <p:spPr>
          <a:xfrm>
            <a:off x="10015960" y="4819279"/>
            <a:ext cx="7243340" cy="2529205"/>
          </a:xfrm>
          <a:prstGeom prst="rect">
            <a:avLst/>
          </a:prstGeom>
        </p:spPr>
        <p:txBody>
          <a:bodyPr lIns="0" tIns="0" rIns="0" bIns="0" rtlCol="0" anchor="t">
            <a:spAutoFit/>
          </a:bodyPr>
          <a:lstStyle/>
          <a:p>
            <a:pPr algn="l">
              <a:lnSpc>
                <a:spcPts val="3919"/>
              </a:lnSpc>
            </a:pPr>
            <a:r>
              <a:rPr lang="en-US" sz="2799" b="1">
                <a:solidFill>
                  <a:srgbClr val="000000"/>
                </a:solidFill>
                <a:latin typeface="Calibri (MS) Bold"/>
                <a:ea typeface="Calibri (MS) Bold"/>
                <a:cs typeface="Calibri (MS) Bold"/>
                <a:sym typeface="Calibri (MS) Bold"/>
              </a:rPr>
              <a:t>Report any criminal behavior to the police and report inappropriate posts to whatever website or app you are on. </a:t>
            </a:r>
            <a:r>
              <a:rPr lang="en-US" sz="2799">
                <a:solidFill>
                  <a:srgbClr val="000000"/>
                </a:solidFill>
                <a:latin typeface="Calibri (MS)"/>
                <a:ea typeface="Calibri (MS)"/>
                <a:cs typeface="Calibri (MS)"/>
                <a:sym typeface="Calibri (MS)"/>
              </a:rPr>
              <a:t>If something is illegal or inappropriate to do offline, it is not acceptable online either.</a:t>
            </a:r>
          </a:p>
        </p:txBody>
      </p:sp>
      <p:sp>
        <p:nvSpPr>
          <p:cNvPr id="9" name="TextBox 9"/>
          <p:cNvSpPr txBox="1"/>
          <p:nvPr/>
        </p:nvSpPr>
        <p:spPr>
          <a:xfrm>
            <a:off x="10015960" y="2539404"/>
            <a:ext cx="7243340" cy="1538605"/>
          </a:xfrm>
          <a:prstGeom prst="rect">
            <a:avLst/>
          </a:prstGeom>
        </p:spPr>
        <p:txBody>
          <a:bodyPr lIns="0" tIns="0" rIns="0" bIns="0" rtlCol="0" anchor="t">
            <a:spAutoFit/>
          </a:bodyPr>
          <a:lstStyle/>
          <a:p>
            <a:pPr algn="l">
              <a:lnSpc>
                <a:spcPts val="3919"/>
              </a:lnSpc>
            </a:pPr>
            <a:r>
              <a:rPr lang="en-US" sz="2799" b="1">
                <a:solidFill>
                  <a:srgbClr val="000000"/>
                </a:solidFill>
                <a:latin typeface="Calibri (MS) Bold"/>
                <a:ea typeface="Calibri (MS) Bold"/>
                <a:cs typeface="Calibri (MS) Bold"/>
                <a:sym typeface="Calibri (MS) Bold"/>
              </a:rPr>
              <a:t>Remove any personal or inappropriate images from social media.</a:t>
            </a:r>
            <a:r>
              <a:rPr lang="en-US" sz="2799">
                <a:solidFill>
                  <a:srgbClr val="000000"/>
                </a:solidFill>
                <a:latin typeface="Calibri (MS)"/>
                <a:ea typeface="Calibri (MS)"/>
                <a:cs typeface="Calibri (MS)"/>
                <a:sym typeface="Calibri (MS)"/>
              </a:rPr>
              <a:t> Your online reputation counts offline too.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3893708" y="-38100"/>
            <a:ext cx="10500584"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Take the Pledge2Protect</a:t>
            </a:r>
          </a:p>
        </p:txBody>
      </p:sp>
      <p:sp>
        <p:nvSpPr>
          <p:cNvPr id="6" name="TextBox 6"/>
          <p:cNvSpPr txBox="1"/>
          <p:nvPr/>
        </p:nvSpPr>
        <p:spPr>
          <a:xfrm>
            <a:off x="6554926" y="9764305"/>
            <a:ext cx="5178147"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2" tooltip="https://www.dhs.gov/know2protect/p2p/teens">
                  <a:extLst>
                    <a:ext uri="{A12FA001-AC4F-418D-AE19-62706E023703}">
                      <ahyp:hlinkClr xmlns:ahyp="http://schemas.microsoft.com/office/drawing/2018/hyperlinkcolor" val="tx"/>
                    </a:ext>
                  </a:extLst>
                </a:hlinkClick>
              </a:rPr>
              <a:t>https://www.dhs.gov/know2protect/p2p/teens</a:t>
            </a:r>
          </a:p>
        </p:txBody>
      </p:sp>
      <p:sp>
        <p:nvSpPr>
          <p:cNvPr id="7" name="TextBox 7"/>
          <p:cNvSpPr txBox="1"/>
          <p:nvPr/>
        </p:nvSpPr>
        <p:spPr>
          <a:xfrm>
            <a:off x="1499879" y="1623217"/>
            <a:ext cx="15288242" cy="7466146"/>
          </a:xfrm>
          <a:prstGeom prst="rect">
            <a:avLst/>
          </a:prstGeom>
        </p:spPr>
        <p:txBody>
          <a:bodyPr lIns="0" tIns="0" rIns="0" bIns="0" rtlCol="0" anchor="t">
            <a:spAutoFit/>
          </a:bodyPr>
          <a:lstStyle/>
          <a:p>
            <a:pPr marL="690881" lvl="1" indent="-345440" algn="l">
              <a:lnSpc>
                <a:spcPts val="4480"/>
              </a:lnSpc>
              <a:buAutoNum type="arabicPeriod"/>
            </a:pPr>
            <a:r>
              <a:rPr lang="en-US" sz="3200" dirty="0">
                <a:latin typeface="Calibri (MS)"/>
                <a:ea typeface="Calibri (MS)"/>
                <a:cs typeface="Calibri (MS)"/>
                <a:sym typeface="Calibri (MS)"/>
              </a:rPr>
              <a:t>I pledge to not create or share real or AI-generated sexually explicit images of myself or my peers. Next up- review the </a:t>
            </a:r>
            <a:r>
              <a:rPr lang="en-US" sz="3200" u="sng" dirty="0">
                <a:latin typeface="Calibri (MS)"/>
                <a:ea typeface="Calibri (MS)"/>
                <a:cs typeface="Calibri (MS)"/>
                <a:sym typeface="Calibri (MS)"/>
                <a:hlinkClick r:id="rId3" tooltip="https://www.dhs.gov/sites/default/files/2025-07/25_0801_k2p_p2p_peer-crimes-teens.pdf">
                  <a:extLst>
                    <a:ext uri="{A12FA001-AC4F-418D-AE19-62706E023703}">
                      <ahyp:hlinkClr xmlns:ahyp="http://schemas.microsoft.com/office/drawing/2018/hyperlinkcolor" val="tx"/>
                    </a:ext>
                  </a:extLst>
                </a:hlinkClick>
              </a:rPr>
              <a:t>How2Spot Peer-on-Peer Risks: A Guide for Teens</a:t>
            </a:r>
            <a:r>
              <a:rPr lang="en-US" sz="3200" dirty="0">
                <a:latin typeface="Calibri (MS)"/>
                <a:ea typeface="Calibri (MS)"/>
                <a:cs typeface="Calibri (MS)"/>
                <a:sym typeface="Calibri (MS)"/>
              </a:rPr>
              <a:t>.</a:t>
            </a:r>
          </a:p>
          <a:p>
            <a:pPr marL="690881" lvl="1" indent="-345440" algn="l">
              <a:lnSpc>
                <a:spcPts val="4480"/>
              </a:lnSpc>
              <a:buAutoNum type="arabicPeriod"/>
            </a:pPr>
            <a:r>
              <a:rPr lang="en-US" sz="3200" dirty="0">
                <a:latin typeface="Calibri (MS)"/>
                <a:ea typeface="Calibri (MS)"/>
                <a:cs typeface="Calibri (MS)"/>
                <a:sym typeface="Calibri (MS)"/>
              </a:rPr>
              <a:t>I pledge to review the </a:t>
            </a:r>
            <a:r>
              <a:rPr lang="en-US" sz="3200" u="sng" dirty="0">
                <a:latin typeface="Calibri (MS)"/>
                <a:ea typeface="Calibri (MS)"/>
                <a:cs typeface="Calibri (MS)"/>
                <a:sym typeface="Calibri (MS)"/>
                <a:hlinkClick r:id="rId4" tooltip="https://www.dhs.gov/sites/default/files/2025-07/25_0801_k2p_p2p-Exit-Checklist-Kids-Teens.pdf">
                  <a:extLst>
                    <a:ext uri="{A12FA001-AC4F-418D-AE19-62706E023703}">
                      <ahyp:hlinkClr xmlns:ahyp="http://schemas.microsoft.com/office/drawing/2018/hyperlinkcolor" val="tx"/>
                    </a:ext>
                  </a:extLst>
                </a:hlinkClick>
              </a:rPr>
              <a:t>Exit Strategy Checklist</a:t>
            </a:r>
            <a:r>
              <a:rPr lang="en-US" sz="3200" dirty="0">
                <a:latin typeface="Calibri (MS)"/>
                <a:ea typeface="Calibri (MS)"/>
                <a:cs typeface="Calibri (MS)"/>
                <a:sym typeface="Calibri (MS)"/>
              </a:rPr>
              <a:t>, create my own exit strategy and talk about this with my friends so we are prepared if something goes sideways online or doesn’t feel right.</a:t>
            </a:r>
          </a:p>
          <a:p>
            <a:pPr marL="690881" lvl="1" indent="-345440" algn="l">
              <a:lnSpc>
                <a:spcPts val="4480"/>
              </a:lnSpc>
              <a:buAutoNum type="arabicPeriod"/>
            </a:pPr>
            <a:r>
              <a:rPr lang="en-US" sz="3200" dirty="0">
                <a:latin typeface="Calibri (MS)"/>
                <a:ea typeface="Calibri (MS)"/>
                <a:cs typeface="Calibri (MS)"/>
                <a:sym typeface="Calibri (MS)"/>
              </a:rPr>
              <a:t>I pledge to bookmark the </a:t>
            </a:r>
            <a:r>
              <a:rPr lang="en-US" sz="3200" u="sng" dirty="0">
                <a:latin typeface="Calibri (MS)"/>
                <a:ea typeface="Calibri (MS)"/>
                <a:cs typeface="Calibri (MS)"/>
                <a:sym typeface="Calibri (MS)"/>
                <a:hlinkClick r:id="rId5" tooltip="https://www.dhs.gov/know2protect/how-to-report">
                  <a:extLst>
                    <a:ext uri="{A12FA001-AC4F-418D-AE19-62706E023703}">
                      <ahyp:hlinkClr xmlns:ahyp="http://schemas.microsoft.com/office/drawing/2018/hyperlinkcolor" val="tx"/>
                    </a:ext>
                  </a:extLst>
                </a:hlinkClick>
              </a:rPr>
              <a:t>How2Report</a:t>
            </a:r>
            <a:r>
              <a:rPr lang="en-US" sz="3200" dirty="0">
                <a:latin typeface="Calibri (MS)"/>
                <a:ea typeface="Calibri (MS)"/>
                <a:cs typeface="Calibri (MS)"/>
                <a:sym typeface="Calibri (MS)"/>
              </a:rPr>
              <a:t> page and review the </a:t>
            </a:r>
            <a:r>
              <a:rPr lang="en-US" sz="3200" u="sng" dirty="0">
                <a:latin typeface="Calibri (MS)"/>
                <a:ea typeface="Calibri (MS)"/>
                <a:cs typeface="Calibri (MS)"/>
                <a:sym typeface="Calibri (MS)"/>
                <a:hlinkClick r:id="rId6" tooltip="https://www.dhs.gov/sites/default/files/2025-07/25_0801_k2p_p2p_support-directory.pdf">
                  <a:extLst>
                    <a:ext uri="{A12FA001-AC4F-418D-AE19-62706E023703}">
                      <ahyp:hlinkClr xmlns:ahyp="http://schemas.microsoft.com/office/drawing/2018/hyperlinkcolor" val="tx"/>
                    </a:ext>
                  </a:extLst>
                </a:hlinkClick>
              </a:rPr>
              <a:t>You’re Never Alone Support Directory</a:t>
            </a:r>
            <a:r>
              <a:rPr lang="en-US" sz="3200" dirty="0">
                <a:latin typeface="Calibri (MS)"/>
                <a:ea typeface="Calibri (MS)"/>
                <a:cs typeface="Calibri (MS)"/>
                <a:sym typeface="Calibri (MS)"/>
              </a:rPr>
              <a:t> resource in case online exploitation happens to me or a friend.</a:t>
            </a:r>
          </a:p>
          <a:p>
            <a:pPr marL="690881" lvl="1" indent="-345440" algn="l">
              <a:lnSpc>
                <a:spcPts val="4480"/>
              </a:lnSpc>
              <a:buAutoNum type="arabicPeriod"/>
            </a:pPr>
            <a:r>
              <a:rPr lang="en-US" sz="3200" dirty="0">
                <a:latin typeface="Calibri (MS)"/>
                <a:ea typeface="Calibri (MS)"/>
                <a:cs typeface="Calibri (MS)"/>
                <a:sym typeface="Calibri (MS)"/>
              </a:rPr>
              <a:t>I pledge to set all my apps, games, social media accounts and devices to private and to turn off location data services on social media and all apps, except the ones my family and I need.</a:t>
            </a:r>
          </a:p>
          <a:p>
            <a:pPr marL="690881" lvl="1" indent="-345440" algn="l">
              <a:lnSpc>
                <a:spcPts val="4480"/>
              </a:lnSpc>
              <a:buAutoNum type="arabicPeriod"/>
            </a:pPr>
            <a:r>
              <a:rPr lang="en-US" sz="3200" dirty="0">
                <a:latin typeface="Calibri (MS)"/>
                <a:ea typeface="Calibri (MS)"/>
                <a:cs typeface="Calibri (MS)"/>
                <a:sym typeface="Calibri (MS)"/>
              </a:rPr>
              <a:t>I pledge to know who is on my friends and followers lists, remove strangers and only accept people I know in real life and block or remove anyone who makes me feel uncomfortable.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3893708" y="-92075"/>
            <a:ext cx="10500584"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Take the Pledge2Protect</a:t>
            </a:r>
          </a:p>
        </p:txBody>
      </p:sp>
      <p:sp>
        <p:nvSpPr>
          <p:cNvPr id="6" name="TextBox 6"/>
          <p:cNvSpPr txBox="1"/>
          <p:nvPr/>
        </p:nvSpPr>
        <p:spPr>
          <a:xfrm>
            <a:off x="6554926" y="9764305"/>
            <a:ext cx="5178147"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2" tooltip="https://www.dhs.gov/know2protect/p2p/teens">
                  <a:extLst>
                    <a:ext uri="{A12FA001-AC4F-418D-AE19-62706E023703}">
                      <ahyp:hlinkClr xmlns:ahyp="http://schemas.microsoft.com/office/drawing/2018/hyperlinkcolor" val="tx"/>
                    </a:ext>
                  </a:extLst>
                </a:hlinkClick>
              </a:rPr>
              <a:t>https://www.dhs.gov/know2protect/p2p/teens</a:t>
            </a:r>
          </a:p>
        </p:txBody>
      </p:sp>
      <p:sp>
        <p:nvSpPr>
          <p:cNvPr id="7" name="TextBox 7"/>
          <p:cNvSpPr txBox="1"/>
          <p:nvPr/>
        </p:nvSpPr>
        <p:spPr>
          <a:xfrm>
            <a:off x="3101455" y="1965719"/>
            <a:ext cx="12085089" cy="765175"/>
          </a:xfrm>
          <a:prstGeom prst="rect">
            <a:avLst/>
          </a:prstGeom>
        </p:spPr>
        <p:txBody>
          <a:bodyPr lIns="0" tIns="0" rIns="0" bIns="0" rtlCol="0" anchor="t">
            <a:spAutoFit/>
          </a:bodyPr>
          <a:lstStyle/>
          <a:p>
            <a:pPr algn="ctr">
              <a:lnSpc>
                <a:spcPts val="5599"/>
              </a:lnSpc>
            </a:pPr>
            <a:r>
              <a:rPr lang="en-US" sz="3999" b="1">
                <a:solidFill>
                  <a:srgbClr val="000000"/>
                </a:solidFill>
                <a:latin typeface="Calibri (MS) Bold"/>
                <a:ea typeface="Calibri (MS) Bold"/>
                <a:cs typeface="Calibri (MS) Bold"/>
                <a:sym typeface="Calibri (MS) Bold"/>
              </a:rPr>
              <a:t>For more information, please scan the QR code below.</a:t>
            </a:r>
          </a:p>
        </p:txBody>
      </p:sp>
      <p:pic>
        <p:nvPicPr>
          <p:cNvPr id="8" name="Picture 8"/>
          <p:cNvPicPr>
            <a:picLocks noChangeAspect="1"/>
          </p:cNvPicPr>
          <p:nvPr/>
        </p:nvPicPr>
        <p:blipFill>
          <a:blip r:embed="rId3"/>
          <a:stretch>
            <a:fillRect/>
          </a:stretch>
        </p:blipFill>
        <p:spPr>
          <a:xfrm>
            <a:off x="6133048" y="3089951"/>
            <a:ext cx="6021904" cy="602190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a:stretch>
            <a:fillRect/>
          </a:stretch>
        </p:blipFill>
        <p:spPr>
          <a:xfrm>
            <a:off x="4710846" y="1907954"/>
            <a:ext cx="9130865" cy="7350346"/>
          </a:xfrm>
          <a:prstGeom prst="rect">
            <a:avLst/>
          </a:prstGeom>
        </p:spPr>
      </p:pic>
      <p:sp>
        <p:nvSpPr>
          <p:cNvPr id="6" name="TextBox 6"/>
          <p:cNvSpPr txBox="1"/>
          <p:nvPr/>
        </p:nvSpPr>
        <p:spPr>
          <a:xfrm>
            <a:off x="0" y="-15875"/>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Activity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15875"/>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Activity</a:t>
            </a:r>
          </a:p>
        </p:txBody>
      </p:sp>
      <p:sp>
        <p:nvSpPr>
          <p:cNvPr id="6" name="TextBox 6"/>
          <p:cNvSpPr txBox="1"/>
          <p:nvPr/>
        </p:nvSpPr>
        <p:spPr>
          <a:xfrm>
            <a:off x="2460404" y="3668713"/>
            <a:ext cx="13367191" cy="2740025"/>
          </a:xfrm>
          <a:prstGeom prst="rect">
            <a:avLst/>
          </a:prstGeom>
        </p:spPr>
        <p:txBody>
          <a:bodyPr lIns="0" tIns="0" rIns="0" bIns="0" rtlCol="0" anchor="t">
            <a:spAutoFit/>
          </a:bodyPr>
          <a:lstStyle/>
          <a:p>
            <a:pPr algn="ctr">
              <a:lnSpc>
                <a:spcPts val="7000"/>
              </a:lnSpc>
            </a:pPr>
            <a:r>
              <a:rPr lang="en-US" sz="5000" dirty="0">
                <a:latin typeface="Calibri (MS)"/>
                <a:ea typeface="Calibri (MS)"/>
                <a:cs typeface="Calibri (MS)"/>
                <a:sym typeface="Calibri (MS)"/>
              </a:rPr>
              <a:t>We recommend playing the </a:t>
            </a:r>
            <a:r>
              <a:rPr lang="en-US" sz="5000" u="sng" dirty="0">
                <a:latin typeface="Calibri (MS)"/>
                <a:ea typeface="Calibri (MS)"/>
                <a:cs typeface="Calibri (MS)"/>
                <a:sym typeface="Calibri (MS)"/>
                <a:hlinkClick r:id="rId2" tooltip="https://noescaperoom.org">
                  <a:extLst>
                    <a:ext uri="{A12FA001-AC4F-418D-AE19-62706E023703}">
                      <ahyp:hlinkClr xmlns:ahyp="http://schemas.microsoft.com/office/drawing/2018/hyperlinkcolor" val="tx"/>
                    </a:ext>
                  </a:extLst>
                </a:hlinkClick>
              </a:rPr>
              <a:t>National Center for Missing and Exploited Children’s No Escape Room Interactive Sextortion Video</a:t>
            </a:r>
            <a:r>
              <a:rPr lang="en-US" sz="5000" dirty="0">
                <a:latin typeface="Calibri (MS)"/>
                <a:ea typeface="Calibri (MS)"/>
                <a:cs typeface="Calibri (MS)"/>
                <a:sym typeface="Calibri (MS)"/>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23971"/>
            <a:chOff x="0" y="0"/>
            <a:chExt cx="4816593" cy="296025"/>
          </a:xfrm>
        </p:grpSpPr>
        <p:sp>
          <p:nvSpPr>
            <p:cNvPr id="3" name="Freeform 3"/>
            <p:cNvSpPr/>
            <p:nvPr/>
          </p:nvSpPr>
          <p:spPr>
            <a:xfrm>
              <a:off x="0" y="0"/>
              <a:ext cx="4816592" cy="296025"/>
            </a:xfrm>
            <a:custGeom>
              <a:avLst/>
              <a:gdLst/>
              <a:ahLst/>
              <a:cxnLst/>
              <a:rect l="l" t="t" r="r" b="b"/>
              <a:pathLst>
                <a:path w="4816592" h="296025">
                  <a:moveTo>
                    <a:pt x="0" y="0"/>
                  </a:moveTo>
                  <a:lnTo>
                    <a:pt x="4816592" y="0"/>
                  </a:lnTo>
                  <a:lnTo>
                    <a:pt x="4816592" y="296025"/>
                  </a:lnTo>
                  <a:lnTo>
                    <a:pt x="0" y="296025"/>
                  </a:lnTo>
                  <a:close/>
                </a:path>
              </a:pathLst>
            </a:custGeom>
            <a:solidFill>
              <a:srgbClr val="0C938B"/>
            </a:solidFill>
          </p:spPr>
          <p:txBody>
            <a:bodyPr/>
            <a:lstStyle/>
            <a:p>
              <a:endParaRPr lang="en-US"/>
            </a:p>
          </p:txBody>
        </p:sp>
        <p:sp>
          <p:nvSpPr>
            <p:cNvPr id="4" name="TextBox 4"/>
            <p:cNvSpPr txBox="1"/>
            <p:nvPr/>
          </p:nvSpPr>
          <p:spPr>
            <a:xfrm>
              <a:off x="0" y="-85725"/>
              <a:ext cx="4816593" cy="381750"/>
            </a:xfrm>
            <a:prstGeom prst="rect">
              <a:avLst/>
            </a:prstGeom>
          </p:spPr>
          <p:txBody>
            <a:bodyPr lIns="50800" tIns="50800" rIns="50800" bIns="50800" rtlCol="0" anchor="ctr"/>
            <a:lstStyle/>
            <a:p>
              <a:pPr algn="ctr">
                <a:lnSpc>
                  <a:spcPts val="2666"/>
                </a:lnSpc>
              </a:pPr>
              <a:endParaRPr/>
            </a:p>
          </p:txBody>
        </p:sp>
      </p:grpSp>
      <p:sp>
        <p:nvSpPr>
          <p:cNvPr id="5" name="TextBox 5"/>
          <p:cNvSpPr txBox="1"/>
          <p:nvPr/>
        </p:nvSpPr>
        <p:spPr>
          <a:xfrm>
            <a:off x="2540169" y="3110214"/>
            <a:ext cx="13207661" cy="2466974"/>
          </a:xfrm>
          <a:prstGeom prst="rect">
            <a:avLst/>
          </a:prstGeom>
        </p:spPr>
        <p:txBody>
          <a:bodyPr lIns="0" tIns="0" rIns="0" bIns="0" rtlCol="0" anchor="t">
            <a:spAutoFit/>
          </a:bodyPr>
          <a:lstStyle/>
          <a:p>
            <a:pPr algn="ctr">
              <a:lnSpc>
                <a:spcPts val="6300"/>
              </a:lnSpc>
            </a:pPr>
            <a:r>
              <a:rPr lang="en-US" sz="4500">
                <a:solidFill>
                  <a:srgbClr val="000000"/>
                </a:solidFill>
                <a:latin typeface="Calibri (MS)"/>
                <a:ea typeface="Calibri (MS)"/>
                <a:cs typeface="Calibri (MS)"/>
                <a:sym typeface="Calibri (MS)"/>
              </a:rPr>
              <a:t>Connect for Freedom is a 501(c)(3) nonprofit committed to providing free </a:t>
            </a:r>
            <a:r>
              <a:rPr lang="en-US" sz="4500" b="1">
                <a:solidFill>
                  <a:srgbClr val="000000"/>
                </a:solidFill>
                <a:latin typeface="Calibri (MS) Bold"/>
                <a:ea typeface="Calibri (MS) Bold"/>
                <a:cs typeface="Calibri (MS) Bold"/>
                <a:sym typeface="Calibri (MS) Bold"/>
              </a:rPr>
              <a:t>online safety</a:t>
            </a:r>
            <a:r>
              <a:rPr lang="en-US" sz="4500">
                <a:solidFill>
                  <a:srgbClr val="000000"/>
                </a:solidFill>
                <a:latin typeface="Calibri (MS)"/>
                <a:ea typeface="Calibri (MS)"/>
                <a:cs typeface="Calibri (MS)"/>
                <a:sym typeface="Calibri (MS)"/>
              </a:rPr>
              <a:t> and </a:t>
            </a:r>
            <a:r>
              <a:rPr lang="en-US" sz="4500" b="1">
                <a:solidFill>
                  <a:srgbClr val="000000"/>
                </a:solidFill>
                <a:latin typeface="Calibri (MS) Bold"/>
                <a:ea typeface="Calibri (MS) Bold"/>
                <a:cs typeface="Calibri (MS) Bold"/>
                <a:sym typeface="Calibri (MS) Bold"/>
              </a:rPr>
              <a:t>human trafficking awareness</a:t>
            </a:r>
            <a:r>
              <a:rPr lang="en-US" sz="4500">
                <a:solidFill>
                  <a:srgbClr val="000000"/>
                </a:solidFill>
                <a:latin typeface="Calibri (MS)"/>
                <a:ea typeface="Calibri (MS)"/>
                <a:cs typeface="Calibri (MS)"/>
                <a:sym typeface="Calibri (MS)"/>
              </a:rPr>
              <a:t> materials to education stakeholders.</a:t>
            </a:r>
          </a:p>
        </p:txBody>
      </p:sp>
      <p:sp>
        <p:nvSpPr>
          <p:cNvPr id="6" name="TextBox 6"/>
          <p:cNvSpPr txBox="1"/>
          <p:nvPr/>
        </p:nvSpPr>
        <p:spPr>
          <a:xfrm>
            <a:off x="1463996" y="114300"/>
            <a:ext cx="16057791"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PREVENTION THROUGH EDUCATION IS THE SOLUTION</a:t>
            </a:r>
          </a:p>
        </p:txBody>
      </p:sp>
      <p:sp>
        <p:nvSpPr>
          <p:cNvPr id="7" name="Freeform 7"/>
          <p:cNvSpPr/>
          <p:nvPr/>
        </p:nvSpPr>
        <p:spPr>
          <a:xfrm>
            <a:off x="5383103" y="7014298"/>
            <a:ext cx="7521793" cy="2633258"/>
          </a:xfrm>
          <a:custGeom>
            <a:avLst/>
            <a:gdLst/>
            <a:ahLst/>
            <a:cxnLst/>
            <a:rect l="l" t="t" r="r" b="b"/>
            <a:pathLst>
              <a:path w="7521793" h="2633258">
                <a:moveTo>
                  <a:pt x="0" y="0"/>
                </a:moveTo>
                <a:lnTo>
                  <a:pt x="7521794" y="0"/>
                </a:lnTo>
                <a:lnTo>
                  <a:pt x="7521794" y="2633257"/>
                </a:lnTo>
                <a:lnTo>
                  <a:pt x="0" y="2633257"/>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09191" y="1848550"/>
            <a:ext cx="5469618" cy="6589901"/>
          </a:xfrm>
          <a:custGeom>
            <a:avLst/>
            <a:gdLst/>
            <a:ahLst/>
            <a:cxnLst/>
            <a:rect l="l" t="t" r="r" b="b"/>
            <a:pathLst>
              <a:path w="5469618" h="6589901">
                <a:moveTo>
                  <a:pt x="0" y="0"/>
                </a:moveTo>
                <a:lnTo>
                  <a:pt x="5469618" y="0"/>
                </a:lnTo>
                <a:lnTo>
                  <a:pt x="5469618" y="6589900"/>
                </a:lnTo>
                <a:lnTo>
                  <a:pt x="0" y="658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63"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157764" y="1028700"/>
            <a:ext cx="12023766" cy="9258300"/>
          </a:xfrm>
          <a:custGeom>
            <a:avLst/>
            <a:gdLst/>
            <a:ahLst/>
            <a:cxnLst/>
            <a:rect l="l" t="t" r="r" b="b"/>
            <a:pathLst>
              <a:path w="12023766" h="9258300">
                <a:moveTo>
                  <a:pt x="0" y="0"/>
                </a:moveTo>
                <a:lnTo>
                  <a:pt x="12023766" y="0"/>
                </a:lnTo>
                <a:lnTo>
                  <a:pt x="12023766" y="9258300"/>
                </a:lnTo>
                <a:lnTo>
                  <a:pt x="0" y="9258300"/>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271418" y="-65090"/>
            <a:ext cx="17745165" cy="958855"/>
          </a:xfrm>
          <a:prstGeom prst="rect">
            <a:avLst/>
          </a:prstGeom>
        </p:spPr>
        <p:txBody>
          <a:bodyPr lIns="0" tIns="0" rIns="0" bIns="0" rtlCol="0" anchor="t">
            <a:spAutoFit/>
          </a:bodyPr>
          <a:lstStyle/>
          <a:p>
            <a:pPr algn="ctr">
              <a:lnSpc>
                <a:spcPts val="6999"/>
              </a:lnSpc>
            </a:pPr>
            <a:r>
              <a:rPr lang="en-US" sz="4999" b="1">
                <a:solidFill>
                  <a:srgbClr val="FFFFFF"/>
                </a:solidFill>
                <a:latin typeface="Calibri (MS) Bold"/>
                <a:ea typeface="Calibri (MS) Bold"/>
                <a:cs typeface="Calibri (MS) Bold"/>
                <a:sym typeface="Calibri (MS) Bold"/>
              </a:rPr>
              <a:t>Lesson Handout from NCMEC</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847085" y="308230"/>
            <a:ext cx="6593830" cy="968375"/>
          </a:xfrm>
          <a:prstGeom prst="rect">
            <a:avLst/>
          </a:prstGeom>
        </p:spPr>
        <p:txBody>
          <a:bodyPr lIns="0" tIns="0" rIns="0" bIns="0" rtlCol="0" anchor="t">
            <a:spAutoFit/>
          </a:bodyPr>
          <a:lstStyle/>
          <a:p>
            <a:pPr algn="ctr">
              <a:lnSpc>
                <a:spcPts val="7000"/>
              </a:lnSpc>
            </a:pPr>
            <a:r>
              <a:rPr lang="en-US" sz="5000">
                <a:solidFill>
                  <a:srgbClr val="000000"/>
                </a:solidFill>
                <a:latin typeface="Calibri (MS)"/>
                <a:ea typeface="Calibri (MS)"/>
                <a:cs typeface="Calibri (MS)"/>
                <a:sym typeface="Calibri (MS)"/>
              </a:rPr>
              <a:t>Links to Lesson Materials </a:t>
            </a:r>
          </a:p>
        </p:txBody>
      </p:sp>
      <p:sp>
        <p:nvSpPr>
          <p:cNvPr id="3" name="TextBox 3"/>
          <p:cNvSpPr txBox="1"/>
          <p:nvPr/>
        </p:nvSpPr>
        <p:spPr>
          <a:xfrm>
            <a:off x="1947193" y="1528135"/>
            <a:ext cx="14393614"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2" tooltip="https://www.youtube.com/watch?v=DiI8Lj0_TGQ">
                  <a:extLst>
                    <a:ext uri="{A12FA001-AC4F-418D-AE19-62706E023703}">
                      <ahyp:hlinkClr xmlns:ahyp="http://schemas.microsoft.com/office/drawing/2018/hyperlinkcolor" val="tx"/>
                    </a:ext>
                  </a:extLst>
                </a:hlinkClick>
              </a:rPr>
              <a:t>Common Sense Education “Teen Voices: Who You’re Talking to Online” Video</a:t>
            </a:r>
          </a:p>
        </p:txBody>
      </p:sp>
      <p:sp>
        <p:nvSpPr>
          <p:cNvPr id="4" name="TextBox 4"/>
          <p:cNvSpPr txBox="1"/>
          <p:nvPr/>
        </p:nvSpPr>
        <p:spPr>
          <a:xfrm>
            <a:off x="2972379" y="2455870"/>
            <a:ext cx="12343242" cy="602794"/>
          </a:xfrm>
          <a:prstGeom prst="rect">
            <a:avLst/>
          </a:prstGeom>
        </p:spPr>
        <p:txBody>
          <a:bodyPr lIns="0" tIns="0" rIns="0" bIns="0" rtlCol="0" anchor="t">
            <a:spAutoFit/>
          </a:bodyPr>
          <a:lstStyle/>
          <a:p>
            <a:pPr algn="ctr">
              <a:lnSpc>
                <a:spcPts val="5040"/>
              </a:lnSpc>
            </a:pPr>
            <a:r>
              <a:rPr lang="en-US" sz="3600" u="sng" dirty="0" err="1">
                <a:latin typeface="Calibri (MS)"/>
                <a:ea typeface="Calibri (MS)"/>
                <a:cs typeface="Calibri (MS)"/>
                <a:sym typeface="Calibri (MS)"/>
                <a:hlinkClick r:id="rId3" tooltip="https://www.youtube.com/watch?v=-FnH78p8QkA">
                  <a:extLst>
                    <a:ext uri="{A12FA001-AC4F-418D-AE19-62706E023703}">
                      <ahyp:hlinkClr xmlns:ahyp="http://schemas.microsoft.com/office/drawing/2018/hyperlinkcolor" val="tx"/>
                    </a:ext>
                  </a:extLst>
                </a:hlinkClick>
              </a:rPr>
              <a:t>NetSmartz</a:t>
            </a:r>
            <a:r>
              <a:rPr lang="en-US" sz="3600" u="sng" dirty="0">
                <a:latin typeface="Calibri (MS)"/>
                <a:ea typeface="Calibri (MS)"/>
                <a:cs typeface="Calibri (MS)"/>
                <a:sym typeface="Calibri (MS)"/>
                <a:hlinkClick r:id="rId3" tooltip="https://www.youtube.com/watch?v=-FnH78p8QkA">
                  <a:extLst>
                    <a:ext uri="{A12FA001-AC4F-418D-AE19-62706E023703}">
                      <ahyp:hlinkClr xmlns:ahyp="http://schemas.microsoft.com/office/drawing/2018/hyperlinkcolor" val="tx"/>
                    </a:ext>
                  </a:extLst>
                </a:hlinkClick>
              </a:rPr>
              <a:t> “Real-Life Stories- 6 Degrees of Information” Video</a:t>
            </a:r>
          </a:p>
        </p:txBody>
      </p:sp>
      <p:sp>
        <p:nvSpPr>
          <p:cNvPr id="5" name="TextBox 5"/>
          <p:cNvSpPr txBox="1"/>
          <p:nvPr/>
        </p:nvSpPr>
        <p:spPr>
          <a:xfrm>
            <a:off x="6598742" y="8022280"/>
            <a:ext cx="5384602"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4" tooltip="https://www.missingkids.org/netsmartz/topics/sextortion">
                  <a:extLst>
                    <a:ext uri="{A12FA001-AC4F-418D-AE19-62706E023703}">
                      <ahyp:hlinkClr xmlns:ahyp="http://schemas.microsoft.com/office/drawing/2018/hyperlinkcolor" val="tx"/>
                    </a:ext>
                  </a:extLst>
                </a:hlinkClick>
              </a:rPr>
              <a:t>NCMEC Lesson Plan Handout</a:t>
            </a:r>
          </a:p>
        </p:txBody>
      </p:sp>
      <p:sp>
        <p:nvSpPr>
          <p:cNvPr id="6" name="TextBox 6"/>
          <p:cNvSpPr txBox="1"/>
          <p:nvPr/>
        </p:nvSpPr>
        <p:spPr>
          <a:xfrm>
            <a:off x="5587722" y="8950015"/>
            <a:ext cx="7261027"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5" tooltip="https://noescaperoom.org">
                  <a:extLst>
                    <a:ext uri="{A12FA001-AC4F-418D-AE19-62706E023703}">
                      <ahyp:hlinkClr xmlns:ahyp="http://schemas.microsoft.com/office/drawing/2018/hyperlinkcolor" val="tx"/>
                    </a:ext>
                  </a:extLst>
                </a:hlinkClick>
              </a:rPr>
              <a:t>NCMEC Escape Room Interactive Video</a:t>
            </a:r>
          </a:p>
        </p:txBody>
      </p:sp>
      <p:sp>
        <p:nvSpPr>
          <p:cNvPr id="7" name="TextBox 7"/>
          <p:cNvSpPr txBox="1"/>
          <p:nvPr/>
        </p:nvSpPr>
        <p:spPr>
          <a:xfrm>
            <a:off x="5439251" y="3383605"/>
            <a:ext cx="7409498"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6" tooltip="https://www.dhs.gov/know2protect/p2p/teens">
                  <a:extLst>
                    <a:ext uri="{A12FA001-AC4F-418D-AE19-62706E023703}">
                      <ahyp:hlinkClr xmlns:ahyp="http://schemas.microsoft.com/office/drawing/2018/hyperlinkcolor" val="tx"/>
                    </a:ext>
                  </a:extLst>
                </a:hlinkClick>
              </a:rPr>
              <a:t>know2protect Pledge2Protect for Teens</a:t>
            </a:r>
          </a:p>
        </p:txBody>
      </p:sp>
      <p:sp>
        <p:nvSpPr>
          <p:cNvPr id="8" name="TextBox 8"/>
          <p:cNvSpPr txBox="1"/>
          <p:nvPr/>
        </p:nvSpPr>
        <p:spPr>
          <a:xfrm>
            <a:off x="3331190" y="4311340"/>
            <a:ext cx="11774091"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7" tooltip="https://www.dhs.gov/know2protect/publication/how2spot-peer-peer-risks-guide-teens">
                  <a:extLst>
                    <a:ext uri="{A12FA001-AC4F-418D-AE19-62706E023703}">
                      <ahyp:hlinkClr xmlns:ahyp="http://schemas.microsoft.com/office/drawing/2018/hyperlinkcolor" val="tx"/>
                    </a:ext>
                  </a:extLst>
                </a:hlinkClick>
              </a:rPr>
              <a:t>know2protect How2Spot Peer-on-Peer Risks: A Guide for Teens</a:t>
            </a:r>
          </a:p>
        </p:txBody>
      </p:sp>
      <p:sp>
        <p:nvSpPr>
          <p:cNvPr id="9" name="TextBox 9"/>
          <p:cNvSpPr txBox="1"/>
          <p:nvPr/>
        </p:nvSpPr>
        <p:spPr>
          <a:xfrm>
            <a:off x="6044922" y="5239075"/>
            <a:ext cx="6803827"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8" tooltip="https://www.dhs.gov/sites/default/files/2025-07/25_0801_k2p_p2p-Exit-Checklist-Kids-Teens.pdf">
                  <a:extLst>
                    <a:ext uri="{A12FA001-AC4F-418D-AE19-62706E023703}">
                      <ahyp:hlinkClr xmlns:ahyp="http://schemas.microsoft.com/office/drawing/2018/hyperlinkcolor" val="tx"/>
                    </a:ext>
                  </a:extLst>
                </a:hlinkClick>
              </a:rPr>
              <a:t>know2protect Exit Strategy Checklist</a:t>
            </a:r>
          </a:p>
        </p:txBody>
      </p:sp>
      <p:sp>
        <p:nvSpPr>
          <p:cNvPr id="10" name="TextBox 10"/>
          <p:cNvSpPr txBox="1"/>
          <p:nvPr/>
        </p:nvSpPr>
        <p:spPr>
          <a:xfrm>
            <a:off x="6910328" y="6166810"/>
            <a:ext cx="5073015"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9" tooltip="https://www.dhs.gov/know2protect/how-to-report">
                  <a:extLst>
                    <a:ext uri="{A12FA001-AC4F-418D-AE19-62706E023703}">
                      <ahyp:hlinkClr xmlns:ahyp="http://schemas.microsoft.com/office/drawing/2018/hyperlinkcolor" val="tx"/>
                    </a:ext>
                  </a:extLst>
                </a:hlinkClick>
              </a:rPr>
              <a:t>know2protect How2Report</a:t>
            </a:r>
          </a:p>
        </p:txBody>
      </p:sp>
      <p:sp>
        <p:nvSpPr>
          <p:cNvPr id="11" name="TextBox 11"/>
          <p:cNvSpPr txBox="1"/>
          <p:nvPr/>
        </p:nvSpPr>
        <p:spPr>
          <a:xfrm>
            <a:off x="4575334" y="7094545"/>
            <a:ext cx="9989400"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10" tooltip="https://www.dhs.gov/sites/default/files/2025-07/25_0801_k2p_p2p_support-directory.pdf">
                  <a:extLst>
                    <a:ext uri="{A12FA001-AC4F-418D-AE19-62706E023703}">
                      <ahyp:hlinkClr xmlns:ahyp="http://schemas.microsoft.com/office/drawing/2018/hyperlinkcolor" val="tx"/>
                    </a:ext>
                  </a:extLst>
                </a:hlinkClick>
              </a:rPr>
              <a:t>know2protect You’re Never Alone Support Directory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TextBox 8"/>
          <p:cNvSpPr txBox="1"/>
          <p:nvPr/>
        </p:nvSpPr>
        <p:spPr>
          <a:xfrm>
            <a:off x="0"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Recap of Lesson</a:t>
            </a:r>
          </a:p>
        </p:txBody>
      </p:sp>
      <p:sp>
        <p:nvSpPr>
          <p:cNvPr id="9" name="TextBox 9"/>
          <p:cNvSpPr txBox="1"/>
          <p:nvPr/>
        </p:nvSpPr>
        <p:spPr>
          <a:xfrm>
            <a:off x="2968275" y="1473294"/>
            <a:ext cx="12351449" cy="1024254"/>
          </a:xfrm>
          <a:prstGeom prst="rect">
            <a:avLst/>
          </a:prstGeom>
        </p:spPr>
        <p:txBody>
          <a:bodyPr lIns="0" tIns="0" rIns="0" bIns="0" rtlCol="0" anchor="t">
            <a:spAutoFit/>
          </a:bodyPr>
          <a:lstStyle/>
          <a:p>
            <a:pPr algn="ctr">
              <a:lnSpc>
                <a:spcPts val="3920"/>
              </a:lnSpc>
            </a:pPr>
            <a:r>
              <a:rPr lang="en-US" sz="2800" b="1">
                <a:solidFill>
                  <a:srgbClr val="000000"/>
                </a:solidFill>
                <a:latin typeface="Calibri (MS) Bold"/>
                <a:ea typeface="Calibri (MS) Bold"/>
                <a:cs typeface="Calibri (MS) Bold"/>
                <a:sym typeface="Calibri (MS) Bold"/>
              </a:rPr>
              <a:t>Online enticement</a:t>
            </a:r>
            <a:r>
              <a:rPr lang="en-US" sz="2800">
                <a:solidFill>
                  <a:srgbClr val="000000"/>
                </a:solidFill>
                <a:latin typeface="Calibri (MS)"/>
                <a:ea typeface="Calibri (MS)"/>
                <a:cs typeface="Calibri (MS)"/>
                <a:sym typeface="Calibri (MS)"/>
              </a:rPr>
              <a:t> involves an individual communicating with a minor via the internet with the intent to commit a sexual offense or abduction.</a:t>
            </a:r>
          </a:p>
        </p:txBody>
      </p:sp>
      <p:sp>
        <p:nvSpPr>
          <p:cNvPr id="10" name="TextBox 10"/>
          <p:cNvSpPr txBox="1"/>
          <p:nvPr/>
        </p:nvSpPr>
        <p:spPr>
          <a:xfrm>
            <a:off x="2698112" y="3030141"/>
            <a:ext cx="12891775" cy="1410335"/>
          </a:xfrm>
          <a:prstGeom prst="rect">
            <a:avLst/>
          </a:prstGeom>
        </p:spPr>
        <p:txBody>
          <a:bodyPr lIns="0" tIns="0" rIns="0" bIns="0" rtlCol="0" anchor="t">
            <a:spAutoFit/>
          </a:bodyPr>
          <a:lstStyle/>
          <a:p>
            <a:pPr algn="ctr">
              <a:lnSpc>
                <a:spcPts val="3640"/>
              </a:lnSpc>
            </a:pPr>
            <a:r>
              <a:rPr lang="en-US" sz="2600" b="1">
                <a:solidFill>
                  <a:srgbClr val="000000"/>
                </a:solidFill>
                <a:latin typeface="Calibri (MS) Bold"/>
                <a:ea typeface="Calibri (MS) Bold"/>
                <a:cs typeface="Calibri (MS) Bold"/>
                <a:sym typeface="Calibri (MS) Bold"/>
              </a:rPr>
              <a:t>Sextortion</a:t>
            </a:r>
            <a:r>
              <a:rPr lang="en-US" sz="2600">
                <a:solidFill>
                  <a:srgbClr val="000000"/>
                </a:solidFill>
                <a:latin typeface="Calibri (MS)"/>
                <a:ea typeface="Calibri (MS)"/>
                <a:cs typeface="Calibri (MS)"/>
                <a:sym typeface="Calibri (MS)"/>
              </a:rPr>
              <a:t> is a form of child sexual exploitation where minors are</a:t>
            </a:r>
            <a:r>
              <a:rPr lang="en-US" sz="2600">
                <a:solidFill>
                  <a:srgbClr val="545454"/>
                </a:solidFill>
                <a:latin typeface="Calibri (MS)"/>
                <a:ea typeface="Calibri (MS)"/>
                <a:cs typeface="Calibri (MS)"/>
                <a:sym typeface="Calibri (MS)"/>
              </a:rPr>
              <a:t> </a:t>
            </a:r>
            <a:r>
              <a:rPr lang="en-US" sz="2600" b="1">
                <a:solidFill>
                  <a:srgbClr val="000000"/>
                </a:solidFill>
                <a:latin typeface="Calibri (MS) Bold"/>
                <a:ea typeface="Calibri (MS) Bold"/>
                <a:cs typeface="Calibri (MS) Bold"/>
                <a:sym typeface="Calibri (MS) Bold"/>
              </a:rPr>
              <a:t>threatened or</a:t>
            </a:r>
            <a:r>
              <a:rPr lang="en-US" sz="2600" b="1">
                <a:solidFill>
                  <a:srgbClr val="3979AF"/>
                </a:solidFill>
                <a:latin typeface="Calibri (MS) Bold"/>
                <a:ea typeface="Calibri (MS) Bold"/>
                <a:cs typeface="Calibri (MS) Bold"/>
                <a:sym typeface="Calibri (MS) Bold"/>
              </a:rPr>
              <a:t> </a:t>
            </a:r>
            <a:r>
              <a:rPr lang="en-US" sz="2600" b="1">
                <a:solidFill>
                  <a:srgbClr val="000000"/>
                </a:solidFill>
                <a:latin typeface="Calibri (MS) Bold"/>
                <a:ea typeface="Calibri (MS) Bold"/>
                <a:cs typeface="Calibri (MS) Bold"/>
                <a:sym typeface="Calibri (MS) Bold"/>
              </a:rPr>
              <a:t>blackmailed,</a:t>
            </a:r>
            <a:r>
              <a:rPr lang="en-US" sz="2600">
                <a:solidFill>
                  <a:srgbClr val="000000"/>
                </a:solidFill>
                <a:latin typeface="Calibri (MS)"/>
                <a:ea typeface="Calibri (MS)"/>
                <a:cs typeface="Calibri (MS)"/>
                <a:sym typeface="Calibri (MS)"/>
              </a:rPr>
              <a:t> most often with the possibility of sharing with the public a nude or sexual image of themselves, by a person who demands additional sexual content, sexual activity or money from them. </a:t>
            </a:r>
          </a:p>
        </p:txBody>
      </p:sp>
      <p:sp>
        <p:nvSpPr>
          <p:cNvPr id="11" name="TextBox 11"/>
          <p:cNvSpPr txBox="1"/>
          <p:nvPr/>
        </p:nvSpPr>
        <p:spPr>
          <a:xfrm>
            <a:off x="2678832" y="5021501"/>
            <a:ext cx="12930337" cy="907288"/>
          </a:xfrm>
          <a:prstGeom prst="rect">
            <a:avLst/>
          </a:prstGeom>
        </p:spPr>
        <p:txBody>
          <a:bodyPr lIns="0" tIns="0" rIns="0" bIns="0" rtlCol="0" anchor="t">
            <a:spAutoFit/>
          </a:bodyPr>
          <a:lstStyle/>
          <a:p>
            <a:pPr algn="ctr">
              <a:lnSpc>
                <a:spcPts val="3416"/>
              </a:lnSpc>
            </a:pPr>
            <a:r>
              <a:rPr lang="en-US" sz="2800" b="1">
                <a:solidFill>
                  <a:srgbClr val="000000"/>
                </a:solidFill>
                <a:latin typeface="Calibri (MS) Bold"/>
                <a:ea typeface="Calibri (MS) Bold"/>
                <a:cs typeface="Calibri (MS) Bold"/>
                <a:sym typeface="Calibri (MS) Bold"/>
              </a:rPr>
              <a:t>Grooming</a:t>
            </a:r>
            <a:r>
              <a:rPr lang="en-US" sz="2800">
                <a:solidFill>
                  <a:srgbClr val="000000"/>
                </a:solidFill>
                <a:latin typeface="Calibri (MS)"/>
                <a:ea typeface="Calibri (MS)"/>
                <a:cs typeface="Calibri (MS)"/>
                <a:sym typeface="Calibri (MS)"/>
              </a:rPr>
              <a:t> is the process in which an offender sexually abuses a minor. This is often the first step in fostering a relationship with a minor and building trust.</a:t>
            </a:r>
          </a:p>
        </p:txBody>
      </p:sp>
      <p:sp>
        <p:nvSpPr>
          <p:cNvPr id="12" name="TextBox 12"/>
          <p:cNvSpPr txBox="1"/>
          <p:nvPr/>
        </p:nvSpPr>
        <p:spPr>
          <a:xfrm>
            <a:off x="5310661" y="6681264"/>
            <a:ext cx="7666678" cy="2363216"/>
          </a:xfrm>
          <a:prstGeom prst="rect">
            <a:avLst/>
          </a:prstGeom>
        </p:spPr>
        <p:txBody>
          <a:bodyPr lIns="0" tIns="0" rIns="0" bIns="0" rtlCol="0" anchor="t">
            <a:spAutoFit/>
          </a:bodyPr>
          <a:lstStyle/>
          <a:p>
            <a:pPr algn="ctr">
              <a:lnSpc>
                <a:spcPts val="3051"/>
              </a:lnSpc>
            </a:pPr>
            <a:r>
              <a:rPr lang="en-US" sz="2799" b="1">
                <a:solidFill>
                  <a:srgbClr val="000000"/>
                </a:solidFill>
                <a:latin typeface="Calibri (MS) Bold"/>
                <a:ea typeface="Calibri (MS) Bold"/>
                <a:cs typeface="Calibri (MS) Bold"/>
                <a:sym typeface="Calibri (MS) Bold"/>
              </a:rPr>
              <a:t>Where are online predators reaching victims:</a:t>
            </a:r>
          </a:p>
          <a:p>
            <a:pPr algn="ctr">
              <a:lnSpc>
                <a:spcPts val="3051"/>
              </a:lnSpc>
            </a:pPr>
            <a:endParaRPr lang="en-US" sz="2799" b="1">
              <a:solidFill>
                <a:srgbClr val="000000"/>
              </a:solidFill>
              <a:latin typeface="Calibri (MS) Bold"/>
              <a:ea typeface="Calibri (MS) Bold"/>
              <a:cs typeface="Calibri (MS) Bold"/>
              <a:sym typeface="Calibri (MS) Bold"/>
            </a:endParaRPr>
          </a:p>
          <a:p>
            <a:pPr algn="ctr">
              <a:lnSpc>
                <a:spcPts val="3051"/>
              </a:lnSpc>
            </a:pPr>
            <a:r>
              <a:rPr lang="en-US" sz="2799">
                <a:solidFill>
                  <a:srgbClr val="000000"/>
                </a:solidFill>
                <a:latin typeface="Calibri (MS)"/>
                <a:ea typeface="Calibri (MS)"/>
                <a:cs typeface="Calibri (MS)"/>
                <a:sym typeface="Calibri (MS)"/>
              </a:rPr>
              <a:t>Social media platforms</a:t>
            </a:r>
          </a:p>
          <a:p>
            <a:pPr algn="ctr">
              <a:lnSpc>
                <a:spcPts val="3051"/>
              </a:lnSpc>
            </a:pPr>
            <a:r>
              <a:rPr lang="en-US" sz="2799">
                <a:solidFill>
                  <a:srgbClr val="000000"/>
                </a:solidFill>
                <a:latin typeface="Calibri (MS)"/>
                <a:ea typeface="Calibri (MS)"/>
                <a:cs typeface="Calibri (MS)"/>
                <a:sym typeface="Calibri (MS)"/>
              </a:rPr>
              <a:t>Game apps</a:t>
            </a:r>
          </a:p>
          <a:p>
            <a:pPr algn="ctr">
              <a:lnSpc>
                <a:spcPts val="3051"/>
              </a:lnSpc>
            </a:pPr>
            <a:r>
              <a:rPr lang="en-US" sz="2799">
                <a:solidFill>
                  <a:srgbClr val="000000"/>
                </a:solidFill>
                <a:latin typeface="Calibri (MS)"/>
                <a:ea typeface="Calibri (MS)"/>
                <a:cs typeface="Calibri (MS)"/>
                <a:sym typeface="Calibri (MS)"/>
              </a:rPr>
              <a:t>Anonymous chat apps</a:t>
            </a:r>
          </a:p>
          <a:p>
            <a:pPr algn="ctr">
              <a:lnSpc>
                <a:spcPts val="3051"/>
              </a:lnSpc>
            </a:pPr>
            <a:r>
              <a:rPr lang="en-US" sz="2799">
                <a:solidFill>
                  <a:srgbClr val="000000"/>
                </a:solidFill>
                <a:latin typeface="Calibri (MS)"/>
                <a:ea typeface="Calibri (MS)"/>
                <a:cs typeface="Calibri (MS)"/>
                <a:sym typeface="Calibri (MS)"/>
              </a:rPr>
              <a:t> Dating apps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148337" cy="10287000"/>
            <a:chOff x="0" y="0"/>
            <a:chExt cx="1355941" cy="2709333"/>
          </a:xfrm>
        </p:grpSpPr>
        <p:sp>
          <p:nvSpPr>
            <p:cNvPr id="3" name="Freeform 3"/>
            <p:cNvSpPr/>
            <p:nvPr/>
          </p:nvSpPr>
          <p:spPr>
            <a:xfrm>
              <a:off x="0" y="0"/>
              <a:ext cx="1355941" cy="2709333"/>
            </a:xfrm>
            <a:custGeom>
              <a:avLst/>
              <a:gdLst/>
              <a:ahLst/>
              <a:cxnLst/>
              <a:rect l="l" t="t" r="r" b="b"/>
              <a:pathLst>
                <a:path w="1355941" h="2709333">
                  <a:moveTo>
                    <a:pt x="0" y="0"/>
                  </a:moveTo>
                  <a:lnTo>
                    <a:pt x="1355941" y="0"/>
                  </a:lnTo>
                  <a:lnTo>
                    <a:pt x="1355941" y="2709333"/>
                  </a:lnTo>
                  <a:lnTo>
                    <a:pt x="0" y="2709333"/>
                  </a:lnTo>
                  <a:close/>
                </a:path>
              </a:pathLst>
            </a:custGeom>
            <a:solidFill>
              <a:srgbClr val="0C938B"/>
            </a:solidFill>
          </p:spPr>
          <p:txBody>
            <a:bodyPr/>
            <a:lstStyle/>
            <a:p>
              <a:endParaRPr lang="en-US"/>
            </a:p>
          </p:txBody>
        </p:sp>
        <p:sp>
          <p:nvSpPr>
            <p:cNvPr id="4" name="TextBox 4"/>
            <p:cNvSpPr txBox="1"/>
            <p:nvPr/>
          </p:nvSpPr>
          <p:spPr>
            <a:xfrm>
              <a:off x="0" y="-76200"/>
              <a:ext cx="1355941" cy="27855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485282" y="1473017"/>
            <a:ext cx="9749185" cy="6864350"/>
          </a:xfrm>
          <a:prstGeom prst="rect">
            <a:avLst/>
          </a:prstGeom>
        </p:spPr>
        <p:txBody>
          <a:bodyPr lIns="0" tIns="0" rIns="0" bIns="0" rtlCol="0" anchor="t">
            <a:spAutoFit/>
          </a:bodyPr>
          <a:lstStyle/>
          <a:p>
            <a:pPr marL="755652" lvl="1" indent="-377826" algn="l">
              <a:lnSpc>
                <a:spcPts val="4900"/>
              </a:lnSpc>
              <a:buAutoNum type="arabicPeriod"/>
            </a:pPr>
            <a:r>
              <a:rPr lang="en-US" sz="3500">
                <a:solidFill>
                  <a:srgbClr val="000000"/>
                </a:solidFill>
                <a:latin typeface="Calibri (MS)"/>
                <a:ea typeface="Calibri (MS)"/>
                <a:cs typeface="Calibri (MS)"/>
                <a:sym typeface="Calibri (MS)"/>
              </a:rPr>
              <a:t>Introduction to Online Dangers</a:t>
            </a:r>
          </a:p>
          <a:p>
            <a:pPr marL="755652" lvl="1" indent="-377826" algn="l">
              <a:lnSpc>
                <a:spcPts val="4900"/>
              </a:lnSpc>
              <a:buAutoNum type="arabicPeriod"/>
            </a:pPr>
            <a:r>
              <a:rPr lang="en-US" sz="3500">
                <a:solidFill>
                  <a:srgbClr val="000000"/>
                </a:solidFill>
                <a:latin typeface="Calibri (MS)"/>
                <a:ea typeface="Calibri (MS)"/>
                <a:cs typeface="Calibri (MS)"/>
                <a:sym typeface="Calibri (MS)"/>
              </a:rPr>
              <a:t>Common Sense Education “Teen Voices: Who You’re Talking to Online” Video (3.5 min.)</a:t>
            </a:r>
          </a:p>
          <a:p>
            <a:pPr marL="1511304" lvl="2" indent="-503768" algn="l">
              <a:lnSpc>
                <a:spcPts val="4900"/>
              </a:lnSpc>
              <a:buFont typeface="Arial"/>
              <a:buChar char="⚬"/>
            </a:pPr>
            <a:r>
              <a:rPr lang="en-US" sz="3500">
                <a:solidFill>
                  <a:srgbClr val="000000"/>
                </a:solidFill>
                <a:latin typeface="Calibri (MS)"/>
                <a:ea typeface="Calibri (MS)"/>
                <a:cs typeface="Calibri (MS)"/>
                <a:sym typeface="Calibri (MS)"/>
              </a:rPr>
              <a:t>Discussion Questions</a:t>
            </a:r>
          </a:p>
          <a:p>
            <a:pPr marL="755652" lvl="1" indent="-377826" algn="l">
              <a:lnSpc>
                <a:spcPts val="4900"/>
              </a:lnSpc>
              <a:buAutoNum type="arabicPeriod"/>
            </a:pPr>
            <a:r>
              <a:rPr lang="en-US" sz="3500">
                <a:solidFill>
                  <a:srgbClr val="000000"/>
                </a:solidFill>
                <a:latin typeface="Calibri (MS)"/>
                <a:ea typeface="Calibri (MS)"/>
                <a:cs typeface="Calibri (MS)"/>
                <a:sym typeface="Calibri (MS)"/>
              </a:rPr>
              <a:t>NetSmartz “Real-Life Stories- 6 Degrees of Information” Video (7.5 min.)</a:t>
            </a:r>
          </a:p>
          <a:p>
            <a:pPr marL="1511304" lvl="2" indent="-503768" algn="l">
              <a:lnSpc>
                <a:spcPts val="4900"/>
              </a:lnSpc>
              <a:buFont typeface="Arial"/>
              <a:buChar char="⚬"/>
            </a:pPr>
            <a:r>
              <a:rPr lang="en-US" sz="3500">
                <a:solidFill>
                  <a:srgbClr val="000000"/>
                </a:solidFill>
                <a:latin typeface="Calibri (MS)"/>
                <a:ea typeface="Calibri (MS)"/>
                <a:cs typeface="Calibri (MS)"/>
                <a:sym typeface="Calibri (MS)"/>
              </a:rPr>
              <a:t>Discussion Questions</a:t>
            </a:r>
          </a:p>
          <a:p>
            <a:pPr marL="755652" lvl="1" indent="-377826" algn="l">
              <a:lnSpc>
                <a:spcPts val="4900"/>
              </a:lnSpc>
              <a:buAutoNum type="arabicPeriod"/>
            </a:pPr>
            <a:r>
              <a:rPr lang="en-US" sz="3500">
                <a:solidFill>
                  <a:srgbClr val="000000"/>
                </a:solidFill>
                <a:latin typeface="Calibri (MS)"/>
                <a:ea typeface="Calibri (MS)"/>
                <a:cs typeface="Calibri (MS)"/>
                <a:sym typeface="Calibri (MS)"/>
              </a:rPr>
              <a:t>Online Safety Recommendations</a:t>
            </a:r>
          </a:p>
          <a:p>
            <a:pPr marL="755652" lvl="1" indent="-377826" algn="l">
              <a:lnSpc>
                <a:spcPts val="4900"/>
              </a:lnSpc>
              <a:buAutoNum type="arabicPeriod"/>
            </a:pPr>
            <a:r>
              <a:rPr lang="en-US" sz="3500">
                <a:solidFill>
                  <a:srgbClr val="000000"/>
                </a:solidFill>
                <a:latin typeface="Calibri (MS)"/>
                <a:ea typeface="Calibri (MS)"/>
                <a:cs typeface="Calibri (MS)"/>
                <a:sym typeface="Calibri (MS)"/>
              </a:rPr>
              <a:t>Take the Pledge2Protect</a:t>
            </a:r>
          </a:p>
          <a:p>
            <a:pPr marL="755652" lvl="1" indent="-377826" algn="l">
              <a:lnSpc>
                <a:spcPts val="4900"/>
              </a:lnSpc>
              <a:buAutoNum type="arabicPeriod"/>
            </a:pPr>
            <a:r>
              <a:rPr lang="en-US" sz="3500">
                <a:solidFill>
                  <a:srgbClr val="000000"/>
                </a:solidFill>
                <a:latin typeface="Calibri (MS)"/>
                <a:ea typeface="Calibri (MS)"/>
                <a:cs typeface="Calibri (MS)"/>
                <a:sym typeface="Calibri (MS)"/>
              </a:rPr>
              <a:t>NCMEC Handout: So, You Need Some Help...</a:t>
            </a:r>
          </a:p>
          <a:p>
            <a:pPr marL="755652" lvl="1" indent="-377826" algn="l">
              <a:lnSpc>
                <a:spcPts val="4900"/>
              </a:lnSpc>
              <a:buAutoNum type="arabicPeriod"/>
            </a:pPr>
            <a:r>
              <a:rPr lang="en-US" sz="3500">
                <a:solidFill>
                  <a:srgbClr val="000000"/>
                </a:solidFill>
                <a:latin typeface="Calibri (MS)"/>
                <a:ea typeface="Calibri (MS)"/>
                <a:cs typeface="Calibri (MS)"/>
                <a:sym typeface="Calibri (MS)"/>
              </a:rPr>
              <a:t>Activity</a:t>
            </a:r>
          </a:p>
        </p:txBody>
      </p:sp>
      <p:grpSp>
        <p:nvGrpSpPr>
          <p:cNvPr id="6" name="Group 6"/>
          <p:cNvGrpSpPr/>
          <p:nvPr/>
        </p:nvGrpSpPr>
        <p:grpSpPr>
          <a:xfrm>
            <a:off x="175975" y="4607046"/>
            <a:ext cx="4796386" cy="1797099"/>
            <a:chOff x="0" y="0"/>
            <a:chExt cx="1263246" cy="473310"/>
          </a:xfrm>
        </p:grpSpPr>
        <p:sp>
          <p:nvSpPr>
            <p:cNvPr id="7" name="Freeform 7"/>
            <p:cNvSpPr/>
            <p:nvPr/>
          </p:nvSpPr>
          <p:spPr>
            <a:xfrm>
              <a:off x="0" y="0"/>
              <a:ext cx="1263246" cy="473310"/>
            </a:xfrm>
            <a:custGeom>
              <a:avLst/>
              <a:gdLst/>
              <a:ahLst/>
              <a:cxnLst/>
              <a:rect l="l" t="t" r="r" b="b"/>
              <a:pathLst>
                <a:path w="1263246" h="473310">
                  <a:moveTo>
                    <a:pt x="0" y="0"/>
                  </a:moveTo>
                  <a:lnTo>
                    <a:pt x="1263246" y="0"/>
                  </a:lnTo>
                  <a:lnTo>
                    <a:pt x="1263246" y="473310"/>
                  </a:lnTo>
                  <a:lnTo>
                    <a:pt x="0" y="473310"/>
                  </a:lnTo>
                  <a:close/>
                </a:path>
              </a:pathLst>
            </a:custGeom>
            <a:solidFill>
              <a:srgbClr val="9FBED3"/>
            </a:solidFill>
          </p:spPr>
          <p:txBody>
            <a:bodyPr/>
            <a:lstStyle/>
            <a:p>
              <a:endParaRPr lang="en-US"/>
            </a:p>
          </p:txBody>
        </p:sp>
        <p:sp>
          <p:nvSpPr>
            <p:cNvPr id="8" name="TextBox 8"/>
            <p:cNvSpPr txBox="1"/>
            <p:nvPr/>
          </p:nvSpPr>
          <p:spPr>
            <a:xfrm>
              <a:off x="0" y="-76200"/>
              <a:ext cx="1263246" cy="54951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75975" y="1028700"/>
            <a:ext cx="4787410" cy="3079262"/>
          </a:xfrm>
          <a:custGeom>
            <a:avLst/>
            <a:gdLst/>
            <a:ahLst/>
            <a:cxnLst/>
            <a:rect l="l" t="t" r="r" b="b"/>
            <a:pathLst>
              <a:path w="4787410" h="3079262">
                <a:moveTo>
                  <a:pt x="0" y="0"/>
                </a:moveTo>
                <a:lnTo>
                  <a:pt x="4787411" y="0"/>
                </a:lnTo>
                <a:lnTo>
                  <a:pt x="4787411" y="3079262"/>
                </a:lnTo>
                <a:lnTo>
                  <a:pt x="0" y="3079262"/>
                </a:lnTo>
                <a:lnTo>
                  <a:pt x="0" y="0"/>
                </a:lnTo>
                <a:close/>
              </a:path>
            </a:pathLst>
          </a:custGeom>
          <a:blipFill>
            <a:blip r:embed="rId2"/>
            <a:stretch>
              <a:fillRect l="-5743" r="-5743"/>
            </a:stretch>
          </a:blipFill>
        </p:spPr>
        <p:txBody>
          <a:bodyPr/>
          <a:lstStyle/>
          <a:p>
            <a:endParaRPr lang="en-US"/>
          </a:p>
        </p:txBody>
      </p:sp>
      <p:sp>
        <p:nvSpPr>
          <p:cNvPr id="10" name="TextBox 10"/>
          <p:cNvSpPr txBox="1"/>
          <p:nvPr/>
        </p:nvSpPr>
        <p:spPr>
          <a:xfrm>
            <a:off x="2005526" y="258127"/>
            <a:ext cx="1137285" cy="594995"/>
          </a:xfrm>
          <a:prstGeom prst="rect">
            <a:avLst/>
          </a:prstGeom>
        </p:spPr>
        <p:txBody>
          <a:bodyPr lIns="0" tIns="0" rIns="0" bIns="0" rtlCol="0" anchor="t">
            <a:spAutoFit/>
          </a:bodyPr>
          <a:lstStyle/>
          <a:p>
            <a:pPr algn="ctr">
              <a:lnSpc>
                <a:spcPts val="4480"/>
              </a:lnSpc>
            </a:pPr>
            <a:r>
              <a:rPr lang="en-US" sz="3200" b="1">
                <a:solidFill>
                  <a:srgbClr val="FFFFFF"/>
                </a:solidFill>
                <a:latin typeface="Calibri (MS) Bold"/>
                <a:ea typeface="Calibri (MS) Bold"/>
                <a:cs typeface="Calibri (MS) Bold"/>
                <a:sym typeface="Calibri (MS) Bold"/>
              </a:rPr>
              <a:t>Lesson</a:t>
            </a:r>
          </a:p>
        </p:txBody>
      </p:sp>
      <p:sp>
        <p:nvSpPr>
          <p:cNvPr id="11" name="TextBox 11"/>
          <p:cNvSpPr txBox="1"/>
          <p:nvPr/>
        </p:nvSpPr>
        <p:spPr>
          <a:xfrm>
            <a:off x="9441346" y="-22225"/>
            <a:ext cx="4271248" cy="1050925"/>
          </a:xfrm>
          <a:prstGeom prst="rect">
            <a:avLst/>
          </a:prstGeom>
        </p:spPr>
        <p:txBody>
          <a:bodyPr lIns="0" tIns="0" rIns="0" bIns="0" rtlCol="0" anchor="t">
            <a:spAutoFit/>
          </a:bodyPr>
          <a:lstStyle/>
          <a:p>
            <a:pPr algn="ctr">
              <a:lnSpc>
                <a:spcPts val="7699"/>
              </a:lnSpc>
            </a:pPr>
            <a:r>
              <a:rPr lang="en-US" sz="5499" b="1">
                <a:solidFill>
                  <a:srgbClr val="000000"/>
                </a:solidFill>
                <a:latin typeface="Calibri (MS) Bold"/>
                <a:ea typeface="Calibri (MS) Bold"/>
                <a:cs typeface="Calibri (MS) Bold"/>
                <a:sym typeface="Calibri (MS) Bold"/>
              </a:rPr>
              <a:t>Lesson Outline</a:t>
            </a:r>
          </a:p>
        </p:txBody>
      </p:sp>
      <p:sp>
        <p:nvSpPr>
          <p:cNvPr id="12" name="TextBox 12"/>
          <p:cNvSpPr txBox="1"/>
          <p:nvPr/>
        </p:nvSpPr>
        <p:spPr>
          <a:xfrm>
            <a:off x="417406" y="4941082"/>
            <a:ext cx="4313525" cy="1024253"/>
          </a:xfrm>
          <a:prstGeom prst="rect">
            <a:avLst/>
          </a:prstGeom>
        </p:spPr>
        <p:txBody>
          <a:bodyPr lIns="0" tIns="0" rIns="0" bIns="0" rtlCol="0" anchor="t">
            <a:spAutoFit/>
          </a:bodyPr>
          <a:lstStyle/>
          <a:p>
            <a:pPr algn="ctr">
              <a:lnSpc>
                <a:spcPts val="3920"/>
              </a:lnSpc>
            </a:pPr>
            <a:r>
              <a:rPr lang="en-US" sz="2800" b="1">
                <a:solidFill>
                  <a:srgbClr val="FCFCFD"/>
                </a:solidFill>
                <a:latin typeface="Calibri (MS) Bold"/>
                <a:ea typeface="Calibri (MS) Bold"/>
                <a:cs typeface="Calibri (MS) Bold"/>
                <a:sym typeface="Calibri (MS) Bold"/>
              </a:rPr>
              <a:t>Dangers of the Internet &amp; Online Predators</a:t>
            </a:r>
          </a:p>
        </p:txBody>
      </p:sp>
      <p:grpSp>
        <p:nvGrpSpPr>
          <p:cNvPr id="13" name="Group 13"/>
          <p:cNvGrpSpPr/>
          <p:nvPr/>
        </p:nvGrpSpPr>
        <p:grpSpPr>
          <a:xfrm>
            <a:off x="175975" y="4107962"/>
            <a:ext cx="4796386" cy="499084"/>
            <a:chOff x="0" y="0"/>
            <a:chExt cx="1263246" cy="131446"/>
          </a:xfrm>
        </p:grpSpPr>
        <p:sp>
          <p:nvSpPr>
            <p:cNvPr id="14" name="Freeform 14"/>
            <p:cNvSpPr/>
            <p:nvPr/>
          </p:nvSpPr>
          <p:spPr>
            <a:xfrm>
              <a:off x="0" y="0"/>
              <a:ext cx="1263246" cy="131446"/>
            </a:xfrm>
            <a:custGeom>
              <a:avLst/>
              <a:gdLst/>
              <a:ahLst/>
              <a:cxnLst/>
              <a:rect l="l" t="t" r="r" b="b"/>
              <a:pathLst>
                <a:path w="1263246" h="131446">
                  <a:moveTo>
                    <a:pt x="0" y="0"/>
                  </a:moveTo>
                  <a:lnTo>
                    <a:pt x="1263246" y="0"/>
                  </a:lnTo>
                  <a:lnTo>
                    <a:pt x="1263246" y="131446"/>
                  </a:lnTo>
                  <a:lnTo>
                    <a:pt x="0" y="131446"/>
                  </a:lnTo>
                  <a:close/>
                </a:path>
              </a:pathLst>
            </a:custGeom>
            <a:solidFill>
              <a:srgbClr val="FEFEFE"/>
            </a:solidFill>
          </p:spPr>
          <p:txBody>
            <a:bodyPr/>
            <a:lstStyle/>
            <a:p>
              <a:endParaRPr lang="en-US"/>
            </a:p>
          </p:txBody>
        </p:sp>
        <p:sp>
          <p:nvSpPr>
            <p:cNvPr id="15" name="TextBox 15"/>
            <p:cNvSpPr txBox="1"/>
            <p:nvPr/>
          </p:nvSpPr>
          <p:spPr>
            <a:xfrm>
              <a:off x="0" y="-76200"/>
              <a:ext cx="1263246" cy="207646"/>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28700" y="3477990"/>
            <a:ext cx="7344269" cy="4893119"/>
          </a:xfrm>
          <a:custGeom>
            <a:avLst/>
            <a:gdLst/>
            <a:ahLst/>
            <a:cxnLst/>
            <a:rect l="l" t="t" r="r" b="b"/>
            <a:pathLst>
              <a:path w="7344269" h="4893119">
                <a:moveTo>
                  <a:pt x="0" y="0"/>
                </a:moveTo>
                <a:lnTo>
                  <a:pt x="7344269" y="0"/>
                </a:lnTo>
                <a:lnTo>
                  <a:pt x="7344269" y="4893120"/>
                </a:lnTo>
                <a:lnTo>
                  <a:pt x="0" y="4893120"/>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5674147" y="-15875"/>
            <a:ext cx="6939707"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Teens &amp; Internet Statistics</a:t>
            </a:r>
          </a:p>
        </p:txBody>
      </p:sp>
      <p:sp>
        <p:nvSpPr>
          <p:cNvPr id="7" name="TextBox 7"/>
          <p:cNvSpPr txBox="1"/>
          <p:nvPr/>
        </p:nvSpPr>
        <p:spPr>
          <a:xfrm>
            <a:off x="8828018" y="3273743"/>
            <a:ext cx="8431282" cy="963930"/>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95%</a:t>
            </a:r>
            <a:r>
              <a:rPr lang="en-US" sz="3000">
                <a:solidFill>
                  <a:srgbClr val="000000"/>
                </a:solidFill>
                <a:latin typeface="Calibri (MS)"/>
                <a:ea typeface="Calibri (MS)"/>
                <a:cs typeface="Calibri (MS)"/>
                <a:sym typeface="Calibri (MS)"/>
              </a:rPr>
              <a:t> of teens have access to a smartphone.</a:t>
            </a:r>
          </a:p>
          <a:p>
            <a:pPr algn="ctr">
              <a:lnSpc>
                <a:spcPts val="2940"/>
              </a:lnSpc>
            </a:pPr>
            <a:r>
              <a:rPr lang="en-US" sz="2100" b="1">
                <a:solidFill>
                  <a:srgbClr val="000000"/>
                </a:solidFill>
                <a:latin typeface="Calibri (MS) Bold"/>
                <a:ea typeface="Calibri (MS) Bold"/>
                <a:cs typeface="Calibri (MS) Bold"/>
                <a:sym typeface="Calibri (MS) Bold"/>
              </a:rPr>
              <a:t>Pew Research Center</a:t>
            </a:r>
          </a:p>
        </p:txBody>
      </p:sp>
      <p:sp>
        <p:nvSpPr>
          <p:cNvPr id="8" name="TextBox 8"/>
          <p:cNvSpPr txBox="1"/>
          <p:nvPr/>
        </p:nvSpPr>
        <p:spPr>
          <a:xfrm>
            <a:off x="8828018" y="7487602"/>
            <a:ext cx="8431282" cy="1497330"/>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Online enticement child victims range from ages 1 to 17, with a mean age of </a:t>
            </a:r>
            <a:r>
              <a:rPr lang="en-US" sz="3000" b="1">
                <a:solidFill>
                  <a:srgbClr val="000000"/>
                </a:solidFill>
                <a:latin typeface="Calibri (MS) Bold"/>
                <a:ea typeface="Calibri (MS) Bold"/>
                <a:cs typeface="Calibri (MS) Bold"/>
                <a:sym typeface="Calibri (MS) Bold"/>
              </a:rPr>
              <a:t>15</a:t>
            </a:r>
            <a:r>
              <a:rPr lang="en-US" sz="3000">
                <a:solidFill>
                  <a:srgbClr val="000000"/>
                </a:solidFill>
                <a:latin typeface="Calibri (MS)"/>
                <a:ea typeface="Calibri (MS)"/>
                <a:cs typeface="Calibri (MS)"/>
                <a:sym typeface="Calibri (MS)"/>
              </a:rPr>
              <a:t>.</a:t>
            </a:r>
          </a:p>
          <a:p>
            <a:pPr algn="ctr">
              <a:lnSpc>
                <a:spcPts val="2940"/>
              </a:lnSpc>
            </a:pPr>
            <a:r>
              <a:rPr lang="en-US" sz="2100" b="1">
                <a:solidFill>
                  <a:srgbClr val="000000"/>
                </a:solidFill>
                <a:latin typeface="Calibri (MS) Bold"/>
                <a:ea typeface="Calibri (MS) Bold"/>
                <a:cs typeface="Calibri (MS) Bold"/>
                <a:sym typeface="Calibri (MS) Bold"/>
              </a:rPr>
              <a:t>National Center for Missing &amp; Exploited Children</a:t>
            </a:r>
          </a:p>
        </p:txBody>
      </p:sp>
      <p:sp>
        <p:nvSpPr>
          <p:cNvPr id="9" name="TextBox 9"/>
          <p:cNvSpPr txBox="1"/>
          <p:nvPr/>
        </p:nvSpPr>
        <p:spPr>
          <a:xfrm>
            <a:off x="8208392" y="1470062"/>
            <a:ext cx="1871216" cy="755649"/>
          </a:xfrm>
          <a:prstGeom prst="rect">
            <a:avLst/>
          </a:prstGeom>
        </p:spPr>
        <p:txBody>
          <a:bodyPr lIns="0" tIns="0" rIns="0" bIns="0" rtlCol="0" anchor="t">
            <a:spAutoFit/>
          </a:bodyPr>
          <a:lstStyle/>
          <a:p>
            <a:pPr algn="ctr">
              <a:lnSpc>
                <a:spcPts val="5600"/>
              </a:lnSpc>
            </a:pPr>
            <a:r>
              <a:rPr lang="en-US" sz="4000" i="1">
                <a:solidFill>
                  <a:srgbClr val="000000"/>
                </a:solidFill>
                <a:latin typeface="Calibri (MS) Italics"/>
                <a:ea typeface="Calibri (MS) Italics"/>
                <a:cs typeface="Calibri (MS) Italics"/>
                <a:sym typeface="Calibri (MS) Italics"/>
              </a:rPr>
              <a:t>The Data</a:t>
            </a:r>
          </a:p>
        </p:txBody>
      </p:sp>
      <p:sp>
        <p:nvSpPr>
          <p:cNvPr id="10" name="TextBox 10"/>
          <p:cNvSpPr txBox="1"/>
          <p:nvPr/>
        </p:nvSpPr>
        <p:spPr>
          <a:xfrm>
            <a:off x="8828018" y="4847273"/>
            <a:ext cx="8431282" cy="2030730"/>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One in six teens</a:t>
            </a:r>
            <a:r>
              <a:rPr lang="en-US" sz="3000">
                <a:solidFill>
                  <a:srgbClr val="000000"/>
                </a:solidFill>
                <a:latin typeface="Calibri (MS)"/>
                <a:ea typeface="Calibri (MS)"/>
                <a:cs typeface="Calibri (MS)"/>
                <a:sym typeface="Calibri (MS)"/>
              </a:rPr>
              <a:t> say they have been contacted online by someone they did not know in a way that made them feel scared or uncomfortable.</a:t>
            </a:r>
          </a:p>
          <a:p>
            <a:pPr algn="ctr">
              <a:lnSpc>
                <a:spcPts val="2940"/>
              </a:lnSpc>
            </a:pPr>
            <a:r>
              <a:rPr lang="en-US" sz="2100" b="1">
                <a:solidFill>
                  <a:srgbClr val="000000"/>
                </a:solidFill>
                <a:latin typeface="Calibri (MS) Bold"/>
                <a:ea typeface="Calibri (MS) Bold"/>
                <a:cs typeface="Calibri (MS) Bold"/>
                <a:sym typeface="Calibri (MS) Bold"/>
              </a:rPr>
              <a:t>Pew Research Center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Freeform 5"/>
          <p:cNvSpPr/>
          <p:nvPr/>
        </p:nvSpPr>
        <p:spPr>
          <a:xfrm>
            <a:off x="5483287" y="4523145"/>
            <a:ext cx="7321427" cy="4877901"/>
          </a:xfrm>
          <a:custGeom>
            <a:avLst/>
            <a:gdLst/>
            <a:ahLst/>
            <a:cxnLst/>
            <a:rect l="l" t="t" r="r" b="b"/>
            <a:pathLst>
              <a:path w="7321427" h="4877901">
                <a:moveTo>
                  <a:pt x="0" y="0"/>
                </a:moveTo>
                <a:lnTo>
                  <a:pt x="7321426" y="0"/>
                </a:lnTo>
                <a:lnTo>
                  <a:pt x="7321426" y="4877900"/>
                </a:lnTo>
                <a:lnTo>
                  <a:pt x="0" y="4877900"/>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3893708" y="-92075"/>
            <a:ext cx="10500584"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Pros &amp; Cons of the Internet</a:t>
            </a:r>
          </a:p>
        </p:txBody>
      </p:sp>
      <p:sp>
        <p:nvSpPr>
          <p:cNvPr id="7" name="TextBox 7"/>
          <p:cNvSpPr txBox="1"/>
          <p:nvPr/>
        </p:nvSpPr>
        <p:spPr>
          <a:xfrm>
            <a:off x="491389" y="1471970"/>
            <a:ext cx="8178524" cy="548005"/>
          </a:xfrm>
          <a:prstGeom prst="rect">
            <a:avLst/>
          </a:prstGeom>
        </p:spPr>
        <p:txBody>
          <a:bodyPr lIns="0" tIns="0" rIns="0" bIns="0" rtlCol="0" anchor="t">
            <a:spAutoFit/>
          </a:bodyPr>
          <a:lstStyle/>
          <a:p>
            <a:pPr algn="ctr">
              <a:lnSpc>
                <a:spcPts val="3919"/>
              </a:lnSpc>
            </a:pPr>
            <a:r>
              <a:rPr lang="en-US" sz="2799" b="1">
                <a:solidFill>
                  <a:srgbClr val="000000"/>
                </a:solidFill>
                <a:latin typeface="Calibri (MS) Bold"/>
                <a:ea typeface="Calibri (MS) Bold"/>
                <a:cs typeface="Calibri (MS) Bold"/>
                <a:sym typeface="Calibri (MS) Bold"/>
              </a:rPr>
              <a:t>Pros:</a:t>
            </a:r>
          </a:p>
        </p:txBody>
      </p:sp>
      <p:sp>
        <p:nvSpPr>
          <p:cNvPr id="8" name="TextBox 8"/>
          <p:cNvSpPr txBox="1"/>
          <p:nvPr/>
        </p:nvSpPr>
        <p:spPr>
          <a:xfrm>
            <a:off x="5993309" y="9764305"/>
            <a:ext cx="6301383"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Source: </a:t>
            </a:r>
            <a:r>
              <a:rPr lang="en-US" sz="1800" u="sng">
                <a:solidFill>
                  <a:srgbClr val="000000"/>
                </a:solidFill>
                <a:latin typeface="Calibri (MS)"/>
                <a:ea typeface="Calibri (MS)"/>
                <a:cs typeface="Calibri (MS)"/>
                <a:sym typeface="Calibri (MS)"/>
              </a:rPr>
              <a:t>https://www.missingkids.org/netsmartz/topics/socialmedia</a:t>
            </a:r>
          </a:p>
        </p:txBody>
      </p:sp>
      <p:sp>
        <p:nvSpPr>
          <p:cNvPr id="9" name="TextBox 9"/>
          <p:cNvSpPr txBox="1"/>
          <p:nvPr/>
        </p:nvSpPr>
        <p:spPr>
          <a:xfrm>
            <a:off x="9210006" y="1471970"/>
            <a:ext cx="8178524" cy="548005"/>
          </a:xfrm>
          <a:prstGeom prst="rect">
            <a:avLst/>
          </a:prstGeom>
        </p:spPr>
        <p:txBody>
          <a:bodyPr lIns="0" tIns="0" rIns="0" bIns="0" rtlCol="0" anchor="t">
            <a:spAutoFit/>
          </a:bodyPr>
          <a:lstStyle/>
          <a:p>
            <a:pPr algn="ctr">
              <a:lnSpc>
                <a:spcPts val="3919"/>
              </a:lnSpc>
            </a:pPr>
            <a:r>
              <a:rPr lang="en-US" sz="2799" b="1">
                <a:solidFill>
                  <a:srgbClr val="000000"/>
                </a:solidFill>
                <a:latin typeface="Calibri (MS) Bold"/>
                <a:ea typeface="Calibri (MS) Bold"/>
                <a:cs typeface="Calibri (MS) Bold"/>
                <a:sym typeface="Calibri (MS) Bold"/>
              </a:rPr>
              <a:t>Cons:</a:t>
            </a:r>
          </a:p>
        </p:txBody>
      </p:sp>
      <p:sp>
        <p:nvSpPr>
          <p:cNvPr id="10" name="TextBox 10"/>
          <p:cNvSpPr txBox="1"/>
          <p:nvPr/>
        </p:nvSpPr>
        <p:spPr>
          <a:xfrm>
            <a:off x="1028700" y="2440345"/>
            <a:ext cx="7243340" cy="15386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Connects us with family and friends</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Easy access to news and information</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Introduces us to others with similar interests</a:t>
            </a:r>
          </a:p>
        </p:txBody>
      </p:sp>
      <p:sp>
        <p:nvSpPr>
          <p:cNvPr id="11" name="TextBox 11"/>
          <p:cNvSpPr txBox="1"/>
          <p:nvPr/>
        </p:nvSpPr>
        <p:spPr>
          <a:xfrm>
            <a:off x="10429084" y="2440345"/>
            <a:ext cx="5740367" cy="15386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Cyber-bullying occurs here</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Lack of in-person contact</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Unrealistic views of other’s lives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TextBox 8"/>
          <p:cNvSpPr txBox="1"/>
          <p:nvPr/>
        </p:nvSpPr>
        <p:spPr>
          <a:xfrm>
            <a:off x="0"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Online Exploitation</a:t>
            </a:r>
          </a:p>
        </p:txBody>
      </p:sp>
      <p:sp>
        <p:nvSpPr>
          <p:cNvPr id="9" name="TextBox 9"/>
          <p:cNvSpPr txBox="1"/>
          <p:nvPr/>
        </p:nvSpPr>
        <p:spPr>
          <a:xfrm>
            <a:off x="5549101" y="9858375"/>
            <a:ext cx="7189798"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rPr>
              <a:t>https://www.missingkids.org/</a:t>
            </a:r>
            <a:r>
              <a:rPr lang="en-US" sz="1800" u="sng" dirty="0">
                <a:latin typeface="Calibri (MS)"/>
                <a:ea typeface="Calibri (MS)"/>
                <a:cs typeface="Calibri (MS)"/>
                <a:sym typeface="Calibri (MS)"/>
                <a:hlinkClick r:id="rId2" tooltip="https://www.missingkids.org/netsmartz/topics/sextortion">
                  <a:extLst>
                    <a:ext uri="{A12FA001-AC4F-418D-AE19-62706E023703}">
                      <ahyp:hlinkClr xmlns:ahyp="http://schemas.microsoft.com/office/drawing/2018/hyperlinkcolor" val="tx"/>
                    </a:ext>
                  </a:extLst>
                </a:hlinkClick>
              </a:rPr>
              <a:t>netsmartz</a:t>
            </a:r>
            <a:r>
              <a:rPr lang="en-US" sz="1800" u="sng" dirty="0">
                <a:latin typeface="Calibri (MS)"/>
                <a:ea typeface="Calibri (MS)"/>
                <a:cs typeface="Calibri (MS)"/>
                <a:sym typeface="Calibri (MS)"/>
              </a:rPr>
              <a:t>/topics/onlineenticement</a:t>
            </a:r>
          </a:p>
        </p:txBody>
      </p:sp>
      <p:sp>
        <p:nvSpPr>
          <p:cNvPr id="10" name="TextBox 10"/>
          <p:cNvSpPr txBox="1"/>
          <p:nvPr/>
        </p:nvSpPr>
        <p:spPr>
          <a:xfrm>
            <a:off x="9221554" y="2904828"/>
            <a:ext cx="8472298" cy="1519554"/>
          </a:xfrm>
          <a:prstGeom prst="rect">
            <a:avLst/>
          </a:prstGeom>
        </p:spPr>
        <p:txBody>
          <a:bodyPr lIns="0" tIns="0" rIns="0" bIns="0" rtlCol="0" anchor="t">
            <a:spAutoFit/>
          </a:bodyPr>
          <a:lstStyle/>
          <a:p>
            <a:pPr algn="ctr">
              <a:lnSpc>
                <a:spcPts val="3920"/>
              </a:lnSpc>
            </a:pPr>
            <a:r>
              <a:rPr lang="en-US" sz="2800" b="1">
                <a:solidFill>
                  <a:srgbClr val="000000"/>
                </a:solidFill>
                <a:latin typeface="Calibri (MS) Bold"/>
                <a:ea typeface="Calibri (MS) Bold"/>
                <a:cs typeface="Calibri (MS) Bold"/>
                <a:sym typeface="Calibri (MS) Bold"/>
              </a:rPr>
              <a:t>Online enticement</a:t>
            </a:r>
            <a:r>
              <a:rPr lang="en-US" sz="2800">
                <a:solidFill>
                  <a:srgbClr val="000000"/>
                </a:solidFill>
                <a:latin typeface="Calibri (MS)"/>
                <a:ea typeface="Calibri (MS)"/>
                <a:cs typeface="Calibri (MS)"/>
                <a:sym typeface="Calibri (MS)"/>
              </a:rPr>
              <a:t> involves an individual communicating with a minor via the internet with the intent to commit a sexual offense or abduction.</a:t>
            </a:r>
          </a:p>
        </p:txBody>
      </p:sp>
      <p:sp>
        <p:nvSpPr>
          <p:cNvPr id="11" name="TextBox 11"/>
          <p:cNvSpPr txBox="1"/>
          <p:nvPr/>
        </p:nvSpPr>
        <p:spPr>
          <a:xfrm>
            <a:off x="9144000" y="5144017"/>
            <a:ext cx="8549853" cy="2529205"/>
          </a:xfrm>
          <a:prstGeom prst="rect">
            <a:avLst/>
          </a:prstGeom>
        </p:spPr>
        <p:txBody>
          <a:bodyPr lIns="0" tIns="0" rIns="0" bIns="0" rtlCol="0" anchor="t">
            <a:spAutoFit/>
          </a:bodyPr>
          <a:lstStyle/>
          <a:p>
            <a:pPr algn="ctr">
              <a:lnSpc>
                <a:spcPts val="3919"/>
              </a:lnSpc>
            </a:pPr>
            <a:r>
              <a:rPr lang="en-US" sz="2799" b="1">
                <a:solidFill>
                  <a:srgbClr val="000000"/>
                </a:solidFill>
                <a:latin typeface="Calibri (MS) Bold"/>
                <a:ea typeface="Calibri (MS) Bold"/>
                <a:cs typeface="Calibri (MS) Bold"/>
                <a:sym typeface="Calibri (MS) Bold"/>
              </a:rPr>
              <a:t>Sextortion</a:t>
            </a:r>
            <a:r>
              <a:rPr lang="en-US" sz="2799">
                <a:solidFill>
                  <a:srgbClr val="000000"/>
                </a:solidFill>
                <a:latin typeface="Calibri (MS)"/>
                <a:ea typeface="Calibri (MS)"/>
                <a:cs typeface="Calibri (MS)"/>
                <a:sym typeface="Calibri (MS)"/>
              </a:rPr>
              <a:t> is a form of child sexual exploitation where minors are</a:t>
            </a:r>
            <a:r>
              <a:rPr lang="en-US" sz="2799">
                <a:solidFill>
                  <a:srgbClr val="545454"/>
                </a:solidFill>
                <a:latin typeface="Calibri (MS)"/>
                <a:ea typeface="Calibri (MS)"/>
                <a:cs typeface="Calibri (MS)"/>
                <a:sym typeface="Calibri (MS)"/>
              </a:rPr>
              <a:t> </a:t>
            </a:r>
            <a:r>
              <a:rPr lang="en-US" sz="2799" b="1">
                <a:solidFill>
                  <a:srgbClr val="000000"/>
                </a:solidFill>
                <a:latin typeface="Calibri (MS) Bold"/>
                <a:ea typeface="Calibri (MS) Bold"/>
                <a:cs typeface="Calibri (MS) Bold"/>
                <a:sym typeface="Calibri (MS) Bold"/>
              </a:rPr>
              <a:t>threatened or</a:t>
            </a:r>
            <a:r>
              <a:rPr lang="en-US" sz="2799" b="1">
                <a:solidFill>
                  <a:srgbClr val="3979AF"/>
                </a:solidFill>
                <a:latin typeface="Calibri (MS) Bold"/>
                <a:ea typeface="Calibri (MS) Bold"/>
                <a:cs typeface="Calibri (MS) Bold"/>
                <a:sym typeface="Calibri (MS) Bold"/>
              </a:rPr>
              <a:t> </a:t>
            </a:r>
            <a:r>
              <a:rPr lang="en-US" sz="2799" b="1">
                <a:solidFill>
                  <a:srgbClr val="000000"/>
                </a:solidFill>
                <a:latin typeface="Calibri (MS) Bold"/>
                <a:ea typeface="Calibri (MS) Bold"/>
                <a:cs typeface="Calibri (MS) Bold"/>
                <a:sym typeface="Calibri (MS) Bold"/>
              </a:rPr>
              <a:t>blackmailed,</a:t>
            </a:r>
            <a:r>
              <a:rPr lang="en-US" sz="2799">
                <a:solidFill>
                  <a:srgbClr val="000000"/>
                </a:solidFill>
                <a:latin typeface="Calibri (MS)"/>
                <a:ea typeface="Calibri (MS)"/>
                <a:cs typeface="Calibri (MS)"/>
                <a:sym typeface="Calibri (MS)"/>
              </a:rPr>
              <a:t> most often with the possibility of sharing with the public a nude or sexual image of themselves, by a person who demands additional sexual content, sexual activity or money from them.</a:t>
            </a:r>
          </a:p>
        </p:txBody>
      </p:sp>
      <p:sp>
        <p:nvSpPr>
          <p:cNvPr id="12" name="Freeform 12"/>
          <p:cNvSpPr/>
          <p:nvPr/>
        </p:nvSpPr>
        <p:spPr>
          <a:xfrm>
            <a:off x="346572" y="2940182"/>
            <a:ext cx="8276125" cy="4655321"/>
          </a:xfrm>
          <a:custGeom>
            <a:avLst/>
            <a:gdLst/>
            <a:ahLst/>
            <a:cxnLst/>
            <a:rect l="l" t="t" r="r" b="b"/>
            <a:pathLst>
              <a:path w="8276125" h="4655321">
                <a:moveTo>
                  <a:pt x="0" y="0"/>
                </a:moveTo>
                <a:lnTo>
                  <a:pt x="8276125" y="0"/>
                </a:lnTo>
                <a:lnTo>
                  <a:pt x="8276125" y="4655321"/>
                </a:lnTo>
                <a:lnTo>
                  <a:pt x="0" y="4655321"/>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Freeform 5"/>
          <p:cNvSpPr/>
          <p:nvPr/>
        </p:nvSpPr>
        <p:spPr>
          <a:xfrm>
            <a:off x="2119602" y="5295808"/>
            <a:ext cx="1295177" cy="1522109"/>
          </a:xfrm>
          <a:custGeom>
            <a:avLst/>
            <a:gdLst/>
            <a:ahLst/>
            <a:cxnLst/>
            <a:rect l="l" t="t" r="r" b="b"/>
            <a:pathLst>
              <a:path w="1295177" h="1522109">
                <a:moveTo>
                  <a:pt x="0" y="0"/>
                </a:moveTo>
                <a:lnTo>
                  <a:pt x="1295177" y="0"/>
                </a:lnTo>
                <a:lnTo>
                  <a:pt x="1295177" y="1522110"/>
                </a:lnTo>
                <a:lnTo>
                  <a:pt x="0" y="15221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402840" y="6449058"/>
            <a:ext cx="1476583" cy="1824990"/>
          </a:xfrm>
          <a:custGeom>
            <a:avLst/>
            <a:gdLst/>
            <a:ahLst/>
            <a:cxnLst/>
            <a:rect l="l" t="t" r="r" b="b"/>
            <a:pathLst>
              <a:path w="1476583" h="1824990">
                <a:moveTo>
                  <a:pt x="0" y="0"/>
                </a:moveTo>
                <a:lnTo>
                  <a:pt x="1476583" y="0"/>
                </a:lnTo>
                <a:lnTo>
                  <a:pt x="1476583" y="1824990"/>
                </a:lnTo>
                <a:lnTo>
                  <a:pt x="0" y="18249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0" y="-38100"/>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Online Enticement Grooming Tactics</a:t>
            </a:r>
          </a:p>
        </p:txBody>
      </p:sp>
      <p:sp>
        <p:nvSpPr>
          <p:cNvPr id="8" name="TextBox 8"/>
          <p:cNvSpPr txBox="1"/>
          <p:nvPr/>
        </p:nvSpPr>
        <p:spPr>
          <a:xfrm>
            <a:off x="2244639" y="1591625"/>
            <a:ext cx="13798721" cy="1068197"/>
          </a:xfrm>
          <a:prstGeom prst="rect">
            <a:avLst/>
          </a:prstGeom>
        </p:spPr>
        <p:txBody>
          <a:bodyPr lIns="0" tIns="0" rIns="0" bIns="0" rtlCol="0" anchor="t">
            <a:spAutoFit/>
          </a:bodyPr>
          <a:lstStyle/>
          <a:p>
            <a:pPr algn="ctr">
              <a:lnSpc>
                <a:spcPts val="3903"/>
              </a:lnSpc>
            </a:pPr>
            <a:r>
              <a:rPr lang="en-US" sz="3199" b="1">
                <a:solidFill>
                  <a:srgbClr val="000000"/>
                </a:solidFill>
                <a:latin typeface="Calibri (MS) Bold"/>
                <a:ea typeface="Calibri (MS) Bold"/>
                <a:cs typeface="Calibri (MS) Bold"/>
                <a:sym typeface="Calibri (MS) Bold"/>
              </a:rPr>
              <a:t>Grooming</a:t>
            </a:r>
            <a:r>
              <a:rPr lang="en-US" sz="3199">
                <a:solidFill>
                  <a:srgbClr val="000000"/>
                </a:solidFill>
                <a:latin typeface="Calibri (MS)"/>
                <a:ea typeface="Calibri (MS)"/>
                <a:cs typeface="Calibri (MS)"/>
                <a:sym typeface="Calibri (MS)"/>
              </a:rPr>
              <a:t> is the process in which an offender sexually abuses a minor. This is often the first step in fostering a relationship with a minor and building trust.</a:t>
            </a:r>
          </a:p>
        </p:txBody>
      </p:sp>
      <p:sp>
        <p:nvSpPr>
          <p:cNvPr id="9" name="TextBox 9"/>
          <p:cNvSpPr txBox="1"/>
          <p:nvPr/>
        </p:nvSpPr>
        <p:spPr>
          <a:xfrm>
            <a:off x="5620703" y="9642983"/>
            <a:ext cx="7046595" cy="301365"/>
          </a:xfrm>
          <a:prstGeom prst="rect">
            <a:avLst/>
          </a:prstGeom>
        </p:spPr>
        <p:txBody>
          <a:bodyPr lIns="0" tIns="0" rIns="0" bIns="0" rtlCol="0" anchor="t">
            <a:spAutoFit/>
          </a:bodyPr>
          <a:lstStyle/>
          <a:p>
            <a:pPr algn="l">
              <a:lnSpc>
                <a:spcPts val="2520"/>
              </a:lnSpc>
            </a:pPr>
            <a:r>
              <a:rPr lang="en-US" sz="1800" dirty="0">
                <a:latin typeface="Calibri (MS)"/>
                <a:ea typeface="Calibri (MS)"/>
                <a:cs typeface="Calibri (MS)"/>
                <a:sym typeface="Calibri (MS)"/>
              </a:rPr>
              <a:t>Source:</a:t>
            </a:r>
            <a:r>
              <a:rPr lang="en-US" sz="1800" u="sng" dirty="0">
                <a:latin typeface="Calibri (MS)"/>
                <a:ea typeface="Calibri (MS)"/>
                <a:cs typeface="Calibri (MS)"/>
                <a:sym typeface="Calibri (MS)"/>
                <a:hlinkClick r:id="rId6" tooltip="https://www.allianceforchildren.org/blog/2018/06/what-grooming">
                  <a:extLst>
                    <a:ext uri="{A12FA001-AC4F-418D-AE19-62706E023703}">
                      <ahyp:hlinkClr xmlns:ahyp="http://schemas.microsoft.com/office/drawing/2018/hyperlinkcolor" val="tx"/>
                    </a:ext>
                  </a:extLst>
                </a:hlinkClick>
              </a:rPr>
              <a:t> https://www.allianceforchildren.org/blog/2018/06/what-grooming </a:t>
            </a:r>
          </a:p>
        </p:txBody>
      </p:sp>
      <p:sp>
        <p:nvSpPr>
          <p:cNvPr id="10" name="TextBox 10"/>
          <p:cNvSpPr txBox="1"/>
          <p:nvPr/>
        </p:nvSpPr>
        <p:spPr>
          <a:xfrm>
            <a:off x="4404220" y="4803645"/>
            <a:ext cx="9479560" cy="3716655"/>
          </a:xfrm>
          <a:prstGeom prst="rect">
            <a:avLst/>
          </a:prstGeom>
        </p:spPr>
        <p:txBody>
          <a:bodyPr lIns="0" tIns="0" rIns="0" bIns="0" rtlCol="0" anchor="t">
            <a:spAutoFit/>
          </a:bodyPr>
          <a:lstStyle/>
          <a:p>
            <a:pPr algn="ctr">
              <a:lnSpc>
                <a:spcPts val="3660"/>
              </a:lnSpc>
            </a:pPr>
            <a:r>
              <a:rPr lang="en-US" sz="3000">
                <a:solidFill>
                  <a:srgbClr val="000000"/>
                </a:solidFill>
                <a:latin typeface="Calibri (MS)"/>
                <a:ea typeface="Calibri (MS)"/>
                <a:cs typeface="Calibri (MS)"/>
                <a:sym typeface="Calibri (MS)"/>
              </a:rPr>
              <a:t>Common grooming tactics include:</a:t>
            </a:r>
          </a:p>
          <a:p>
            <a:pPr algn="ctr">
              <a:lnSpc>
                <a:spcPts val="3660"/>
              </a:lnSpc>
            </a:pPr>
            <a:endParaRPr lang="en-US" sz="3000">
              <a:solidFill>
                <a:srgbClr val="000000"/>
              </a:solidFill>
              <a:latin typeface="Calibri (MS)"/>
              <a:ea typeface="Calibri (MS)"/>
              <a:cs typeface="Calibri (MS)"/>
              <a:sym typeface="Calibri (MS)"/>
            </a:endParaRP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Texting you compliments</a:t>
            </a: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Talking about personal and intimate topics (i.e. sex)</a:t>
            </a: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Sending you gifts</a:t>
            </a: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Asking you to keep your relationship a secret</a:t>
            </a: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Talking negatively about others in your life</a:t>
            </a: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Asking you for sexual images of yourself</a:t>
            </a:r>
          </a:p>
        </p:txBody>
      </p:sp>
      <p:sp>
        <p:nvSpPr>
          <p:cNvPr id="11" name="TextBox 11"/>
          <p:cNvSpPr txBox="1"/>
          <p:nvPr/>
        </p:nvSpPr>
        <p:spPr>
          <a:xfrm>
            <a:off x="2244639" y="3188110"/>
            <a:ext cx="13798721" cy="1068197"/>
          </a:xfrm>
          <a:prstGeom prst="rect">
            <a:avLst/>
          </a:prstGeom>
        </p:spPr>
        <p:txBody>
          <a:bodyPr lIns="0" tIns="0" rIns="0" bIns="0" rtlCol="0" anchor="t">
            <a:spAutoFit/>
          </a:bodyPr>
          <a:lstStyle/>
          <a:p>
            <a:pPr algn="ctr">
              <a:lnSpc>
                <a:spcPts val="3903"/>
              </a:lnSpc>
            </a:pPr>
            <a:r>
              <a:rPr lang="en-US" sz="3199">
                <a:solidFill>
                  <a:srgbClr val="000000"/>
                </a:solidFill>
                <a:latin typeface="Calibri (MS)"/>
                <a:ea typeface="Calibri (MS)"/>
                <a:cs typeface="Calibri (MS)"/>
                <a:sym typeface="Calibri (MS)"/>
              </a:rPr>
              <a:t>Online enticement often begins with grooming because the offender is a stranger, and they will try to make the minor feel good and safe.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Freeform 8"/>
          <p:cNvSpPr/>
          <p:nvPr/>
        </p:nvSpPr>
        <p:spPr>
          <a:xfrm>
            <a:off x="6076377" y="6116487"/>
            <a:ext cx="4772579" cy="3185696"/>
          </a:xfrm>
          <a:custGeom>
            <a:avLst/>
            <a:gdLst/>
            <a:ahLst/>
            <a:cxnLst/>
            <a:rect l="l" t="t" r="r" b="b"/>
            <a:pathLst>
              <a:path w="4772579" h="3185696">
                <a:moveTo>
                  <a:pt x="0" y="0"/>
                </a:moveTo>
                <a:lnTo>
                  <a:pt x="4772579" y="0"/>
                </a:lnTo>
                <a:lnTo>
                  <a:pt x="4772579" y="3185696"/>
                </a:lnTo>
                <a:lnTo>
                  <a:pt x="0" y="3185696"/>
                </a:lnTo>
                <a:lnTo>
                  <a:pt x="0" y="0"/>
                </a:lnTo>
                <a:close/>
              </a:path>
            </a:pathLst>
          </a:custGeom>
          <a:blipFill>
            <a:blip r:embed="rId2"/>
            <a:stretch>
              <a:fillRect/>
            </a:stretch>
          </a:blipFill>
        </p:spPr>
        <p:txBody>
          <a:bodyPr/>
          <a:lstStyle/>
          <a:p>
            <a:endParaRPr lang="en-US"/>
          </a:p>
        </p:txBody>
      </p:sp>
      <p:sp>
        <p:nvSpPr>
          <p:cNvPr id="9" name="Freeform 9"/>
          <p:cNvSpPr/>
          <p:nvPr/>
        </p:nvSpPr>
        <p:spPr>
          <a:xfrm>
            <a:off x="2127987" y="1681728"/>
            <a:ext cx="5826349" cy="3889088"/>
          </a:xfrm>
          <a:custGeom>
            <a:avLst/>
            <a:gdLst/>
            <a:ahLst/>
            <a:cxnLst/>
            <a:rect l="l" t="t" r="r" b="b"/>
            <a:pathLst>
              <a:path w="5826349" h="3889088">
                <a:moveTo>
                  <a:pt x="0" y="0"/>
                </a:moveTo>
                <a:lnTo>
                  <a:pt x="5826349" y="0"/>
                </a:lnTo>
                <a:lnTo>
                  <a:pt x="5826349" y="3889088"/>
                </a:lnTo>
                <a:lnTo>
                  <a:pt x="0" y="3889088"/>
                </a:lnTo>
                <a:lnTo>
                  <a:pt x="0" y="0"/>
                </a:lnTo>
                <a:close/>
              </a:path>
            </a:pathLst>
          </a:custGeom>
          <a:blipFill>
            <a:blip r:embed="rId3"/>
            <a:stretch>
              <a:fillRect/>
            </a:stretch>
          </a:blipFill>
        </p:spPr>
        <p:txBody>
          <a:bodyPr/>
          <a:lstStyle/>
          <a:p>
            <a:endParaRPr lang="en-US"/>
          </a:p>
        </p:txBody>
      </p:sp>
      <p:sp>
        <p:nvSpPr>
          <p:cNvPr id="10" name="Freeform 10"/>
          <p:cNvSpPr/>
          <p:nvPr/>
        </p:nvSpPr>
        <p:spPr>
          <a:xfrm>
            <a:off x="415297" y="6075641"/>
            <a:ext cx="4953189" cy="3226542"/>
          </a:xfrm>
          <a:custGeom>
            <a:avLst/>
            <a:gdLst/>
            <a:ahLst/>
            <a:cxnLst/>
            <a:rect l="l" t="t" r="r" b="b"/>
            <a:pathLst>
              <a:path w="4953189" h="3226542">
                <a:moveTo>
                  <a:pt x="0" y="0"/>
                </a:moveTo>
                <a:lnTo>
                  <a:pt x="4953189" y="0"/>
                </a:lnTo>
                <a:lnTo>
                  <a:pt x="4953189" y="3226542"/>
                </a:lnTo>
                <a:lnTo>
                  <a:pt x="0" y="3226542"/>
                </a:lnTo>
                <a:lnTo>
                  <a:pt x="0" y="0"/>
                </a:lnTo>
                <a:close/>
              </a:path>
            </a:pathLst>
          </a:custGeom>
          <a:blipFill>
            <a:blip r:embed="rId4"/>
            <a:stretch>
              <a:fillRect l="-3538" r="-19459" b="-25564"/>
            </a:stretch>
          </a:blipFill>
        </p:spPr>
        <p:txBody>
          <a:bodyPr/>
          <a:lstStyle/>
          <a:p>
            <a:endParaRPr lang="en-US"/>
          </a:p>
        </p:txBody>
      </p:sp>
      <p:sp>
        <p:nvSpPr>
          <p:cNvPr id="11" name="TextBox 11"/>
          <p:cNvSpPr txBox="1"/>
          <p:nvPr/>
        </p:nvSpPr>
        <p:spPr>
          <a:xfrm>
            <a:off x="0"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Where are Online Predators Reaching Victims?</a:t>
            </a:r>
          </a:p>
        </p:txBody>
      </p:sp>
      <p:sp>
        <p:nvSpPr>
          <p:cNvPr id="12" name="TextBox 12"/>
          <p:cNvSpPr txBox="1"/>
          <p:nvPr/>
        </p:nvSpPr>
        <p:spPr>
          <a:xfrm>
            <a:off x="10621322" y="3153410"/>
            <a:ext cx="7666678" cy="3951605"/>
          </a:xfrm>
          <a:prstGeom prst="rect">
            <a:avLst/>
          </a:prstGeom>
        </p:spPr>
        <p:txBody>
          <a:bodyPr lIns="0" tIns="0" rIns="0" bIns="0" rtlCol="0" anchor="t">
            <a:spAutoFit/>
          </a:bodyPr>
          <a:lstStyle/>
          <a:p>
            <a:pPr algn="ctr">
              <a:lnSpc>
                <a:spcPts val="4360"/>
              </a:lnSpc>
            </a:pPr>
            <a:r>
              <a:rPr lang="en-US" sz="4000" b="1">
                <a:solidFill>
                  <a:srgbClr val="000000"/>
                </a:solidFill>
                <a:latin typeface="Calibri (MS) Bold"/>
                <a:ea typeface="Calibri (MS) Bold"/>
                <a:cs typeface="Calibri (MS) Bold"/>
                <a:sym typeface="Calibri (MS) Bold"/>
              </a:rPr>
              <a:t>Social media platforms</a:t>
            </a:r>
          </a:p>
          <a:p>
            <a:pPr algn="ctr">
              <a:lnSpc>
                <a:spcPts val="4360"/>
              </a:lnSpc>
            </a:pPr>
            <a:endParaRPr lang="en-US" sz="4000" b="1">
              <a:solidFill>
                <a:srgbClr val="000000"/>
              </a:solidFill>
              <a:latin typeface="Calibri (MS) Bold"/>
              <a:ea typeface="Calibri (MS) Bold"/>
              <a:cs typeface="Calibri (MS) Bold"/>
              <a:sym typeface="Calibri (MS) Bold"/>
            </a:endParaRPr>
          </a:p>
          <a:p>
            <a:pPr algn="ctr">
              <a:lnSpc>
                <a:spcPts val="4360"/>
              </a:lnSpc>
            </a:pPr>
            <a:r>
              <a:rPr lang="en-US" sz="4000" b="1">
                <a:solidFill>
                  <a:srgbClr val="000000"/>
                </a:solidFill>
                <a:latin typeface="Calibri (MS) Bold"/>
                <a:ea typeface="Calibri (MS) Bold"/>
                <a:cs typeface="Calibri (MS) Bold"/>
                <a:sym typeface="Calibri (MS) Bold"/>
              </a:rPr>
              <a:t>Game apps</a:t>
            </a:r>
          </a:p>
          <a:p>
            <a:pPr algn="ctr">
              <a:lnSpc>
                <a:spcPts val="4360"/>
              </a:lnSpc>
            </a:pPr>
            <a:endParaRPr lang="en-US" sz="4000" b="1">
              <a:solidFill>
                <a:srgbClr val="000000"/>
              </a:solidFill>
              <a:latin typeface="Calibri (MS) Bold"/>
              <a:ea typeface="Calibri (MS) Bold"/>
              <a:cs typeface="Calibri (MS) Bold"/>
              <a:sym typeface="Calibri (MS) Bold"/>
            </a:endParaRPr>
          </a:p>
          <a:p>
            <a:pPr algn="ctr">
              <a:lnSpc>
                <a:spcPts val="4360"/>
              </a:lnSpc>
            </a:pPr>
            <a:r>
              <a:rPr lang="en-US" sz="4000" b="1">
                <a:solidFill>
                  <a:srgbClr val="000000"/>
                </a:solidFill>
                <a:latin typeface="Calibri (MS) Bold"/>
                <a:ea typeface="Calibri (MS) Bold"/>
                <a:cs typeface="Calibri (MS) Bold"/>
                <a:sym typeface="Calibri (MS) Bold"/>
              </a:rPr>
              <a:t>Anonymous chat apps</a:t>
            </a:r>
          </a:p>
          <a:p>
            <a:pPr algn="ctr">
              <a:lnSpc>
                <a:spcPts val="4360"/>
              </a:lnSpc>
            </a:pPr>
            <a:endParaRPr lang="en-US" sz="4000" b="1">
              <a:solidFill>
                <a:srgbClr val="000000"/>
              </a:solidFill>
              <a:latin typeface="Calibri (MS) Bold"/>
              <a:ea typeface="Calibri (MS) Bold"/>
              <a:cs typeface="Calibri (MS) Bold"/>
              <a:sym typeface="Calibri (MS) Bold"/>
            </a:endParaRPr>
          </a:p>
          <a:p>
            <a:pPr algn="ctr">
              <a:lnSpc>
                <a:spcPts val="4360"/>
              </a:lnSpc>
            </a:pPr>
            <a:r>
              <a:rPr lang="en-US" sz="4000" b="1">
                <a:solidFill>
                  <a:srgbClr val="000000"/>
                </a:solidFill>
                <a:latin typeface="Calibri (MS) Bold"/>
                <a:ea typeface="Calibri (MS) Bold"/>
                <a:cs typeface="Calibri (MS) Bold"/>
                <a:sym typeface="Calibri (MS) Bold"/>
              </a:rPr>
              <a:t> Dating apps</a:t>
            </a:r>
          </a:p>
        </p:txBody>
      </p:sp>
      <p:sp>
        <p:nvSpPr>
          <p:cNvPr id="13" name="TextBox 13"/>
          <p:cNvSpPr txBox="1"/>
          <p:nvPr/>
        </p:nvSpPr>
        <p:spPr>
          <a:xfrm>
            <a:off x="6078959" y="9790444"/>
            <a:ext cx="6130082"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5" tooltip="https://www.missingkids.org/theissues/onlineenticement">
                  <a:extLst>
                    <a:ext uri="{A12FA001-AC4F-418D-AE19-62706E023703}">
                      <ahyp:hlinkClr xmlns:ahyp="http://schemas.microsoft.com/office/drawing/2018/hyperlinkcolor" val="tx"/>
                    </a:ext>
                  </a:extLst>
                </a:hlinkClick>
              </a:rPr>
              <a:t>https://www.missingkids.org/theissues/onlineenticement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62" y="0"/>
            <a:ext cx="18288000" cy="785615"/>
            <a:chOff x="0" y="0"/>
            <a:chExt cx="4816593" cy="206911"/>
          </a:xfrm>
        </p:grpSpPr>
        <p:sp>
          <p:nvSpPr>
            <p:cNvPr id="3" name="Freeform 3"/>
            <p:cNvSpPr/>
            <p:nvPr/>
          </p:nvSpPr>
          <p:spPr>
            <a:xfrm>
              <a:off x="0" y="0"/>
              <a:ext cx="4816592" cy="206911"/>
            </a:xfrm>
            <a:custGeom>
              <a:avLst/>
              <a:gdLst/>
              <a:ahLst/>
              <a:cxnLst/>
              <a:rect l="l" t="t" r="r" b="b"/>
              <a:pathLst>
                <a:path w="4816592" h="206911">
                  <a:moveTo>
                    <a:pt x="0" y="0"/>
                  </a:moveTo>
                  <a:lnTo>
                    <a:pt x="4816592" y="0"/>
                  </a:lnTo>
                  <a:lnTo>
                    <a:pt x="4816592" y="206911"/>
                  </a:lnTo>
                  <a:lnTo>
                    <a:pt x="0" y="206911"/>
                  </a:lnTo>
                  <a:close/>
                </a:path>
              </a:pathLst>
            </a:custGeom>
            <a:solidFill>
              <a:srgbClr val="0C938B"/>
            </a:solidFill>
          </p:spPr>
          <p:txBody>
            <a:bodyPr/>
            <a:lstStyle/>
            <a:p>
              <a:endParaRPr lang="en-US"/>
            </a:p>
          </p:txBody>
        </p:sp>
        <p:sp>
          <p:nvSpPr>
            <p:cNvPr id="4" name="TextBox 4"/>
            <p:cNvSpPr txBox="1"/>
            <p:nvPr/>
          </p:nvSpPr>
          <p:spPr>
            <a:xfrm>
              <a:off x="0" y="-76200"/>
              <a:ext cx="4816593" cy="28311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784259" y="-31749"/>
            <a:ext cx="16719483" cy="755649"/>
          </a:xfrm>
          <a:prstGeom prst="rect">
            <a:avLst/>
          </a:prstGeom>
        </p:spPr>
        <p:txBody>
          <a:bodyPr lIns="0" tIns="0" rIns="0" bIns="0" rtlCol="0" anchor="t">
            <a:spAutoFit/>
          </a:bodyPr>
          <a:lstStyle/>
          <a:p>
            <a:pPr algn="ctr">
              <a:lnSpc>
                <a:spcPts val="5600"/>
              </a:lnSpc>
            </a:pPr>
            <a:r>
              <a:rPr lang="en-US" sz="4000" b="1" dirty="0">
                <a:solidFill>
                  <a:srgbClr val="FFFFFF"/>
                </a:solidFill>
                <a:latin typeface="Calibri (MS) Bold"/>
                <a:ea typeface="Calibri (MS) Bold"/>
                <a:cs typeface="Calibri (MS) Bold"/>
                <a:sym typeface="Calibri (MS) Bold"/>
              </a:rPr>
              <a:t>Common Sense Education “Teen Voices: Who You’re Talking to Online” Video</a:t>
            </a:r>
          </a:p>
        </p:txBody>
      </p:sp>
      <p:sp>
        <p:nvSpPr>
          <p:cNvPr id="6" name="TextBox 6"/>
          <p:cNvSpPr txBox="1"/>
          <p:nvPr/>
        </p:nvSpPr>
        <p:spPr>
          <a:xfrm>
            <a:off x="6182767" y="9796285"/>
            <a:ext cx="5383560" cy="344805"/>
          </a:xfrm>
          <a:prstGeom prst="rect">
            <a:avLst/>
          </a:prstGeom>
        </p:spPr>
        <p:txBody>
          <a:bodyPr lIns="0" tIns="0" rIns="0" bIns="0" rtlCol="0" anchor="t">
            <a:spAutoFit/>
          </a:bodyPr>
          <a:lstStyle/>
          <a:p>
            <a:pPr algn="l">
              <a:lnSpc>
                <a:spcPts val="2520"/>
              </a:lnSpc>
            </a:pPr>
            <a:r>
              <a:rPr lang="en-US" sz="1800">
                <a:solidFill>
                  <a:srgbClr val="000000"/>
                </a:solidFill>
                <a:latin typeface="Calibri (MS)"/>
                <a:ea typeface="Calibri (MS)"/>
                <a:cs typeface="Calibri (MS)"/>
                <a:sym typeface="Calibri (MS)"/>
              </a:rPr>
              <a:t>Source: </a:t>
            </a:r>
            <a:r>
              <a:rPr lang="en-US" sz="1800" u="sng">
                <a:solidFill>
                  <a:srgbClr val="000000"/>
                </a:solidFill>
                <a:latin typeface="Calibri (MS)"/>
                <a:ea typeface="Calibri (MS)"/>
                <a:cs typeface="Calibri (MS)"/>
                <a:sym typeface="Calibri (MS)"/>
              </a:rPr>
              <a:t>https://www.youtube.com/watch?v=DiI8Lj0_TGQ</a:t>
            </a:r>
          </a:p>
        </p:txBody>
      </p:sp>
      <p:sp>
        <p:nvSpPr>
          <p:cNvPr id="7" name="TextBox 7"/>
          <p:cNvSpPr txBox="1"/>
          <p:nvPr/>
        </p:nvSpPr>
        <p:spPr>
          <a:xfrm>
            <a:off x="15511547" y="9488877"/>
            <a:ext cx="2148036"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3:42 minutes</a:t>
            </a:r>
          </a:p>
        </p:txBody>
      </p:sp>
      <p:pic>
        <p:nvPicPr>
          <p:cNvPr id="9" name="Online Media 8" title="Teen Voices: Who You're Talking to Online">
            <a:hlinkClick r:id="" action="ppaction://media"/>
            <a:extLst>
              <a:ext uri="{FF2B5EF4-FFF2-40B4-BE49-F238E27FC236}">
                <a16:creationId xmlns:a16="http://schemas.microsoft.com/office/drawing/2014/main" id="{48BBFE1C-F41E-BA06-2ADD-17A3F6FA7F35}"/>
              </a:ext>
            </a:extLst>
          </p:cNvPr>
          <p:cNvPicPr>
            <a:picLocks noRot="1" noChangeAspect="1"/>
          </p:cNvPicPr>
          <p:nvPr>
            <a:videoFile r:link="rId1"/>
          </p:nvPr>
        </p:nvPicPr>
        <p:blipFill>
          <a:blip r:embed="rId3"/>
          <a:stretch>
            <a:fillRect/>
          </a:stretch>
        </p:blipFill>
        <p:spPr>
          <a:xfrm>
            <a:off x="1866900" y="1074937"/>
            <a:ext cx="14554200" cy="82170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1382</Words>
  <Application>Microsoft Office PowerPoint</Application>
  <PresentationFormat>Custom</PresentationFormat>
  <Paragraphs>130</Paragraphs>
  <Slides>23</Slides>
  <Notes>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Calibri</vt:lpstr>
      <vt:lpstr>Arial</vt:lpstr>
      <vt:lpstr>Calibri (MS) Italics</vt:lpstr>
      <vt:lpstr>Calibri (MS)</vt:lpstr>
      <vt:lpstr>Calibri (MS)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8th Grade Teacher Lesson Dangers of the Internet</dc:title>
  <cp:lastModifiedBy>Megan Wilson</cp:lastModifiedBy>
  <cp:revision>1</cp:revision>
  <dcterms:created xsi:type="dcterms:W3CDTF">2006-08-16T00:00:00Z</dcterms:created>
  <dcterms:modified xsi:type="dcterms:W3CDTF">2025-11-24T20:02:18Z</dcterms:modified>
  <dc:identifier>DAGdDP04OXI</dc:identifier>
</cp:coreProperties>
</file>