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18288000" cy="10287000"/>
  <p:notesSz cx="6858000" cy="9144000"/>
  <p:embeddedFontLst>
    <p:embeddedFont>
      <p:font typeface="Calibri (MS)" panose="020B0604020202020204" charset="0"/>
      <p:regular r:id="rId22"/>
    </p:embeddedFont>
    <p:embeddedFont>
      <p:font typeface="Calibri (MS) Bold" panose="020B0604020202020204" charset="0"/>
      <p:regular r:id="rId23"/>
    </p:embeddedFont>
    <p:embeddedFont>
      <p:font typeface="Calibri (MS) Italics" panose="020B0604020202020204" charset="0"/>
      <p:regular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7185C7-2043-4CBF-8B66-E730EB031CD0}" v="4" dt="2025-11-24T19:43:21.2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60" d="100"/>
          <a:sy n="60" d="100"/>
        </p:scale>
        <p:origin x="370" y="6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gan Wilson" userId="4833c330-bb21-4a51-b524-eef8b134b0b1" providerId="ADAL" clId="{17E34592-B103-4D32-8966-D1DE2E1B8692}"/>
    <pc:docChg chg="custSel modSld">
      <pc:chgData name="Megan Wilson" userId="4833c330-bb21-4a51-b524-eef8b134b0b1" providerId="ADAL" clId="{17E34592-B103-4D32-8966-D1DE2E1B8692}" dt="2025-12-02T20:34:52.644" v="93" actId="20577"/>
      <pc:docMkLst>
        <pc:docMk/>
      </pc:docMkLst>
      <pc:sldChg chg="modSp mod">
        <pc:chgData name="Megan Wilson" userId="4833c330-bb21-4a51-b524-eef8b134b0b1" providerId="ADAL" clId="{17E34592-B103-4D32-8966-D1DE2E1B8692}" dt="2025-11-24T19:38:56.061" v="0" actId="1036"/>
        <pc:sldMkLst>
          <pc:docMk/>
          <pc:sldMk cId="0" sldId="257"/>
        </pc:sldMkLst>
        <pc:spChg chg="mod">
          <ac:chgData name="Megan Wilson" userId="4833c330-bb21-4a51-b524-eef8b134b0b1" providerId="ADAL" clId="{17E34592-B103-4D32-8966-D1DE2E1B8692}" dt="2025-11-24T19:38:56.061" v="0" actId="1036"/>
          <ac:spMkLst>
            <pc:docMk/>
            <pc:sldMk cId="0" sldId="257"/>
            <ac:spMk id="6" creationId="{00000000-0000-0000-0000-000000000000}"/>
          </ac:spMkLst>
        </pc:spChg>
      </pc:sldChg>
      <pc:sldChg chg="modSp mod">
        <pc:chgData name="Megan Wilson" userId="4833c330-bb21-4a51-b524-eef8b134b0b1" providerId="ADAL" clId="{17E34592-B103-4D32-8966-D1DE2E1B8692}" dt="2025-11-24T19:39:04.591" v="2" actId="1036"/>
        <pc:sldMkLst>
          <pc:docMk/>
          <pc:sldMk cId="0" sldId="259"/>
        </pc:sldMkLst>
        <pc:spChg chg="mod">
          <ac:chgData name="Megan Wilson" userId="4833c330-bb21-4a51-b524-eef8b134b0b1" providerId="ADAL" clId="{17E34592-B103-4D32-8966-D1DE2E1B8692}" dt="2025-11-24T19:39:04.591" v="2" actId="1036"/>
          <ac:spMkLst>
            <pc:docMk/>
            <pc:sldMk cId="0" sldId="259"/>
            <ac:spMk id="9" creationId="{00000000-0000-0000-0000-000000000000}"/>
          </ac:spMkLst>
        </pc:spChg>
        <pc:spChg chg="mod">
          <ac:chgData name="Megan Wilson" userId="4833c330-bb21-4a51-b524-eef8b134b0b1" providerId="ADAL" clId="{17E34592-B103-4D32-8966-D1DE2E1B8692}" dt="2025-11-24T19:39:02.109" v="1" actId="207"/>
          <ac:spMkLst>
            <pc:docMk/>
            <pc:sldMk cId="0" sldId="259"/>
            <ac:spMk id="10" creationId="{00000000-0000-0000-0000-000000000000}"/>
          </ac:spMkLst>
        </pc:spChg>
      </pc:sldChg>
      <pc:sldChg chg="modSp mod">
        <pc:chgData name="Megan Wilson" userId="4833c330-bb21-4a51-b524-eef8b134b0b1" providerId="ADAL" clId="{17E34592-B103-4D32-8966-D1DE2E1B8692}" dt="2025-11-24T19:39:12.589" v="4" actId="207"/>
        <pc:sldMkLst>
          <pc:docMk/>
          <pc:sldMk cId="0" sldId="260"/>
        </pc:sldMkLst>
        <pc:spChg chg="mod">
          <ac:chgData name="Megan Wilson" userId="4833c330-bb21-4a51-b524-eef8b134b0b1" providerId="ADAL" clId="{17E34592-B103-4D32-8966-D1DE2E1B8692}" dt="2025-11-24T19:39:08.481" v="3" actId="1036"/>
          <ac:spMkLst>
            <pc:docMk/>
            <pc:sldMk cId="0" sldId="260"/>
            <ac:spMk id="11" creationId="{00000000-0000-0000-0000-000000000000}"/>
          </ac:spMkLst>
        </pc:spChg>
        <pc:spChg chg="mod">
          <ac:chgData name="Megan Wilson" userId="4833c330-bb21-4a51-b524-eef8b134b0b1" providerId="ADAL" clId="{17E34592-B103-4D32-8966-D1DE2E1B8692}" dt="2025-11-24T19:39:12.589" v="4" actId="207"/>
          <ac:spMkLst>
            <pc:docMk/>
            <pc:sldMk cId="0" sldId="260"/>
            <ac:spMk id="13" creationId="{00000000-0000-0000-0000-000000000000}"/>
          </ac:spMkLst>
        </pc:spChg>
      </pc:sldChg>
      <pc:sldChg chg="addSp modSp mod modAnim">
        <pc:chgData name="Megan Wilson" userId="4833c330-bb21-4a51-b524-eef8b134b0b1" providerId="ADAL" clId="{17E34592-B103-4D32-8966-D1DE2E1B8692}" dt="2025-11-24T19:41:53.495" v="38" actId="1076"/>
        <pc:sldMkLst>
          <pc:docMk/>
          <pc:sldMk cId="0" sldId="261"/>
        </pc:sldMkLst>
        <pc:spChg chg="mod">
          <ac:chgData name="Megan Wilson" userId="4833c330-bb21-4a51-b524-eef8b134b0b1" providerId="ADAL" clId="{17E34592-B103-4D32-8966-D1DE2E1B8692}" dt="2025-11-24T19:39:17.140" v="5" actId="1036"/>
          <ac:spMkLst>
            <pc:docMk/>
            <pc:sldMk cId="0" sldId="261"/>
            <ac:spMk id="8" creationId="{00000000-0000-0000-0000-000000000000}"/>
          </ac:spMkLst>
        </pc:spChg>
        <pc:spChg chg="mod">
          <ac:chgData name="Megan Wilson" userId="4833c330-bb21-4a51-b524-eef8b134b0b1" providerId="ADAL" clId="{17E34592-B103-4D32-8966-D1DE2E1B8692}" dt="2025-11-24T19:39:20.100" v="6" actId="207"/>
          <ac:spMkLst>
            <pc:docMk/>
            <pc:sldMk cId="0" sldId="261"/>
            <ac:spMk id="10" creationId="{00000000-0000-0000-0000-000000000000}"/>
          </ac:spMkLst>
        </pc:spChg>
        <pc:picChg chg="add mod">
          <ac:chgData name="Megan Wilson" userId="4833c330-bb21-4a51-b524-eef8b134b0b1" providerId="ADAL" clId="{17E34592-B103-4D32-8966-D1DE2E1B8692}" dt="2025-11-24T19:41:53.495" v="38" actId="1076"/>
          <ac:picMkLst>
            <pc:docMk/>
            <pc:sldMk cId="0" sldId="261"/>
            <ac:picMk id="11" creationId="{C1E80885-A8B0-7424-B0FF-A30837FDFD7D}"/>
          </ac:picMkLst>
        </pc:picChg>
      </pc:sldChg>
      <pc:sldChg chg="addSp modSp mod modAnim">
        <pc:chgData name="Megan Wilson" userId="4833c330-bb21-4a51-b524-eef8b134b0b1" providerId="ADAL" clId="{17E34592-B103-4D32-8966-D1DE2E1B8692}" dt="2025-11-24T19:42:22.461" v="44" actId="1035"/>
        <pc:sldMkLst>
          <pc:docMk/>
          <pc:sldMk cId="0" sldId="262"/>
        </pc:sldMkLst>
        <pc:spChg chg="mod">
          <ac:chgData name="Megan Wilson" userId="4833c330-bb21-4a51-b524-eef8b134b0b1" providerId="ADAL" clId="{17E34592-B103-4D32-8966-D1DE2E1B8692}" dt="2025-11-24T19:39:24.331" v="7" actId="207"/>
          <ac:spMkLst>
            <pc:docMk/>
            <pc:sldMk cId="0" sldId="262"/>
            <ac:spMk id="9" creationId="{00000000-0000-0000-0000-000000000000}"/>
          </ac:spMkLst>
        </pc:spChg>
        <pc:picChg chg="add mod">
          <ac:chgData name="Megan Wilson" userId="4833c330-bb21-4a51-b524-eef8b134b0b1" providerId="ADAL" clId="{17E34592-B103-4D32-8966-D1DE2E1B8692}" dt="2025-11-24T19:42:22.461" v="44" actId="1035"/>
          <ac:picMkLst>
            <pc:docMk/>
            <pc:sldMk cId="0" sldId="262"/>
            <ac:picMk id="11" creationId="{841D0A19-1768-0373-76B1-E5486203249C}"/>
          </ac:picMkLst>
        </pc:picChg>
      </pc:sldChg>
      <pc:sldChg chg="modSp mod">
        <pc:chgData name="Megan Wilson" userId="4833c330-bb21-4a51-b524-eef8b134b0b1" providerId="ADAL" clId="{17E34592-B103-4D32-8966-D1DE2E1B8692}" dt="2025-11-24T19:39:32.610" v="9" actId="1036"/>
        <pc:sldMkLst>
          <pc:docMk/>
          <pc:sldMk cId="0" sldId="263"/>
        </pc:sldMkLst>
        <pc:spChg chg="mod">
          <ac:chgData name="Megan Wilson" userId="4833c330-bb21-4a51-b524-eef8b134b0b1" providerId="ADAL" clId="{17E34592-B103-4D32-8966-D1DE2E1B8692}" dt="2025-11-24T19:39:32.610" v="9" actId="1036"/>
          <ac:spMkLst>
            <pc:docMk/>
            <pc:sldMk cId="0" sldId="263"/>
            <ac:spMk id="6" creationId="{00000000-0000-0000-0000-000000000000}"/>
          </ac:spMkLst>
        </pc:spChg>
        <pc:spChg chg="mod">
          <ac:chgData name="Megan Wilson" userId="4833c330-bb21-4a51-b524-eef8b134b0b1" providerId="ADAL" clId="{17E34592-B103-4D32-8966-D1DE2E1B8692}" dt="2025-11-24T19:39:30.415" v="8" actId="207"/>
          <ac:spMkLst>
            <pc:docMk/>
            <pc:sldMk cId="0" sldId="263"/>
            <ac:spMk id="8" creationId="{00000000-0000-0000-0000-000000000000}"/>
          </ac:spMkLst>
        </pc:spChg>
      </pc:sldChg>
      <pc:sldChg chg="addSp delSp modSp mod modAnim">
        <pc:chgData name="Megan Wilson" userId="4833c330-bb21-4a51-b524-eef8b134b0b1" providerId="ADAL" clId="{17E34592-B103-4D32-8966-D1DE2E1B8692}" dt="2025-11-24T19:42:55.744" v="48" actId="1076"/>
        <pc:sldMkLst>
          <pc:docMk/>
          <pc:sldMk cId="0" sldId="264"/>
        </pc:sldMkLst>
        <pc:spChg chg="mod">
          <ac:chgData name="Megan Wilson" userId="4833c330-bb21-4a51-b524-eef8b134b0b1" providerId="ADAL" clId="{17E34592-B103-4D32-8966-D1DE2E1B8692}" dt="2025-11-24T19:39:37.618" v="10" actId="207"/>
          <ac:spMkLst>
            <pc:docMk/>
            <pc:sldMk cId="0" sldId="264"/>
            <ac:spMk id="7" creationId="{00000000-0000-0000-0000-000000000000}"/>
          </ac:spMkLst>
        </pc:spChg>
        <pc:picChg chg="add mod">
          <ac:chgData name="Megan Wilson" userId="4833c330-bb21-4a51-b524-eef8b134b0b1" providerId="ADAL" clId="{17E34592-B103-4D32-8966-D1DE2E1B8692}" dt="2025-11-24T19:42:55.744" v="48" actId="1076"/>
          <ac:picMkLst>
            <pc:docMk/>
            <pc:sldMk cId="0" sldId="264"/>
            <ac:picMk id="9" creationId="{1DCCD070-1578-C036-49A7-A8956C36FA42}"/>
          </ac:picMkLst>
        </pc:picChg>
      </pc:sldChg>
      <pc:sldChg chg="modSp mod">
        <pc:chgData name="Megan Wilson" userId="4833c330-bb21-4a51-b524-eef8b134b0b1" providerId="ADAL" clId="{17E34592-B103-4D32-8966-D1DE2E1B8692}" dt="2025-11-24T19:39:56.667" v="14" actId="1076"/>
        <pc:sldMkLst>
          <pc:docMk/>
          <pc:sldMk cId="0" sldId="266"/>
        </pc:sldMkLst>
        <pc:spChg chg="mod">
          <ac:chgData name="Megan Wilson" userId="4833c330-bb21-4a51-b524-eef8b134b0b1" providerId="ADAL" clId="{17E34592-B103-4D32-8966-D1DE2E1B8692}" dt="2025-11-24T19:39:44.523" v="11" actId="1036"/>
          <ac:spMkLst>
            <pc:docMk/>
            <pc:sldMk cId="0" sldId="266"/>
            <ac:spMk id="6" creationId="{00000000-0000-0000-0000-000000000000}"/>
          </ac:spMkLst>
        </pc:spChg>
        <pc:spChg chg="mod">
          <ac:chgData name="Megan Wilson" userId="4833c330-bb21-4a51-b524-eef8b134b0b1" providerId="ADAL" clId="{17E34592-B103-4D32-8966-D1DE2E1B8692}" dt="2025-11-24T19:39:56.667" v="14" actId="1076"/>
          <ac:spMkLst>
            <pc:docMk/>
            <pc:sldMk cId="0" sldId="266"/>
            <ac:spMk id="9" creationId="{00000000-0000-0000-0000-000000000000}"/>
          </ac:spMkLst>
        </pc:spChg>
      </pc:sldChg>
      <pc:sldChg chg="modSp mod">
        <pc:chgData name="Megan Wilson" userId="4833c330-bb21-4a51-b524-eef8b134b0b1" providerId="ADAL" clId="{17E34592-B103-4D32-8966-D1DE2E1B8692}" dt="2025-11-24T19:40:01.885" v="15" actId="207"/>
        <pc:sldMkLst>
          <pc:docMk/>
          <pc:sldMk cId="0" sldId="267"/>
        </pc:sldMkLst>
        <pc:spChg chg="mod">
          <ac:chgData name="Megan Wilson" userId="4833c330-bb21-4a51-b524-eef8b134b0b1" providerId="ADAL" clId="{17E34592-B103-4D32-8966-D1DE2E1B8692}" dt="2025-11-24T19:40:01.885" v="15" actId="207"/>
          <ac:spMkLst>
            <pc:docMk/>
            <pc:sldMk cId="0" sldId="267"/>
            <ac:spMk id="7" creationId="{00000000-0000-0000-0000-000000000000}"/>
          </ac:spMkLst>
        </pc:spChg>
      </pc:sldChg>
      <pc:sldChg chg="modSp mod">
        <pc:chgData name="Megan Wilson" userId="4833c330-bb21-4a51-b524-eef8b134b0b1" providerId="ADAL" clId="{17E34592-B103-4D32-8966-D1DE2E1B8692}" dt="2025-11-24T19:40:09.858" v="20" actId="1035"/>
        <pc:sldMkLst>
          <pc:docMk/>
          <pc:sldMk cId="0" sldId="268"/>
        </pc:sldMkLst>
        <pc:spChg chg="mod">
          <ac:chgData name="Megan Wilson" userId="4833c330-bb21-4a51-b524-eef8b134b0b1" providerId="ADAL" clId="{17E34592-B103-4D32-8966-D1DE2E1B8692}" dt="2025-11-24T19:40:09.858" v="20" actId="1035"/>
          <ac:spMkLst>
            <pc:docMk/>
            <pc:sldMk cId="0" sldId="268"/>
            <ac:spMk id="7" creationId="{00000000-0000-0000-0000-000000000000}"/>
          </ac:spMkLst>
        </pc:spChg>
        <pc:spChg chg="mod">
          <ac:chgData name="Megan Wilson" userId="4833c330-bb21-4a51-b524-eef8b134b0b1" providerId="ADAL" clId="{17E34592-B103-4D32-8966-D1DE2E1B8692}" dt="2025-11-24T19:40:06.749" v="16" actId="207"/>
          <ac:spMkLst>
            <pc:docMk/>
            <pc:sldMk cId="0" sldId="268"/>
            <ac:spMk id="9" creationId="{00000000-0000-0000-0000-000000000000}"/>
          </ac:spMkLst>
        </pc:spChg>
      </pc:sldChg>
      <pc:sldChg chg="addSp delSp modSp mod modAnim">
        <pc:chgData name="Megan Wilson" userId="4833c330-bb21-4a51-b524-eef8b134b0b1" providerId="ADAL" clId="{17E34592-B103-4D32-8966-D1DE2E1B8692}" dt="2025-11-24T19:43:27.759" v="53" actId="1076"/>
        <pc:sldMkLst>
          <pc:docMk/>
          <pc:sldMk cId="0" sldId="269"/>
        </pc:sldMkLst>
        <pc:spChg chg="mod">
          <ac:chgData name="Megan Wilson" userId="4833c330-bb21-4a51-b524-eef8b134b0b1" providerId="ADAL" clId="{17E34592-B103-4D32-8966-D1DE2E1B8692}" dt="2025-11-24T19:40:13.593" v="22" actId="1036"/>
          <ac:spMkLst>
            <pc:docMk/>
            <pc:sldMk cId="0" sldId="269"/>
            <ac:spMk id="5" creationId="{00000000-0000-0000-0000-000000000000}"/>
          </ac:spMkLst>
        </pc:spChg>
        <pc:spChg chg="mod">
          <ac:chgData name="Megan Wilson" userId="4833c330-bb21-4a51-b524-eef8b134b0b1" providerId="ADAL" clId="{17E34592-B103-4D32-8966-D1DE2E1B8692}" dt="2025-11-24T19:40:16.440" v="23" actId="207"/>
          <ac:spMkLst>
            <pc:docMk/>
            <pc:sldMk cId="0" sldId="269"/>
            <ac:spMk id="8" creationId="{00000000-0000-0000-0000-000000000000}"/>
          </ac:spMkLst>
        </pc:spChg>
        <pc:picChg chg="add mod">
          <ac:chgData name="Megan Wilson" userId="4833c330-bb21-4a51-b524-eef8b134b0b1" providerId="ADAL" clId="{17E34592-B103-4D32-8966-D1DE2E1B8692}" dt="2025-11-24T19:43:27.759" v="53" actId="1076"/>
          <ac:picMkLst>
            <pc:docMk/>
            <pc:sldMk cId="0" sldId="269"/>
            <ac:picMk id="9" creationId="{39CB7C45-FEF4-75DB-9988-4D75F6B72489}"/>
          </ac:picMkLst>
        </pc:picChg>
      </pc:sldChg>
      <pc:sldChg chg="modSp mod">
        <pc:chgData name="Megan Wilson" userId="4833c330-bb21-4a51-b524-eef8b134b0b1" providerId="ADAL" clId="{17E34592-B103-4D32-8966-D1DE2E1B8692}" dt="2025-11-24T19:40:21.471" v="26" actId="1035"/>
        <pc:sldMkLst>
          <pc:docMk/>
          <pc:sldMk cId="0" sldId="270"/>
        </pc:sldMkLst>
        <pc:spChg chg="mod">
          <ac:chgData name="Megan Wilson" userId="4833c330-bb21-4a51-b524-eef8b134b0b1" providerId="ADAL" clId="{17E34592-B103-4D32-8966-D1DE2E1B8692}" dt="2025-11-24T19:40:21.471" v="26" actId="1035"/>
          <ac:spMkLst>
            <pc:docMk/>
            <pc:sldMk cId="0" sldId="270"/>
            <ac:spMk id="6" creationId="{00000000-0000-0000-0000-000000000000}"/>
          </ac:spMkLst>
        </pc:spChg>
      </pc:sldChg>
      <pc:sldChg chg="modSp mod">
        <pc:chgData name="Megan Wilson" userId="4833c330-bb21-4a51-b524-eef8b134b0b1" providerId="ADAL" clId="{17E34592-B103-4D32-8966-D1DE2E1B8692}" dt="2025-12-02T20:34:47.914" v="73" actId="20577"/>
        <pc:sldMkLst>
          <pc:docMk/>
          <pc:sldMk cId="0" sldId="271"/>
        </pc:sldMkLst>
        <pc:spChg chg="mod">
          <ac:chgData name="Megan Wilson" userId="4833c330-bb21-4a51-b524-eef8b134b0b1" providerId="ADAL" clId="{17E34592-B103-4D32-8966-D1DE2E1B8692}" dt="2025-12-02T20:34:47.914" v="73" actId="20577"/>
          <ac:spMkLst>
            <pc:docMk/>
            <pc:sldMk cId="0" sldId="271"/>
            <ac:spMk id="6" creationId="{00000000-0000-0000-0000-000000000000}"/>
          </ac:spMkLst>
        </pc:spChg>
      </pc:sldChg>
      <pc:sldChg chg="modSp mod">
        <pc:chgData name="Megan Wilson" userId="4833c330-bb21-4a51-b524-eef8b134b0b1" providerId="ADAL" clId="{17E34592-B103-4D32-8966-D1DE2E1B8692}" dt="2025-11-24T19:40:32.530" v="29" actId="1036"/>
        <pc:sldMkLst>
          <pc:docMk/>
          <pc:sldMk cId="0" sldId="273"/>
        </pc:sldMkLst>
        <pc:spChg chg="mod">
          <ac:chgData name="Megan Wilson" userId="4833c330-bb21-4a51-b524-eef8b134b0b1" providerId="ADAL" clId="{17E34592-B103-4D32-8966-D1DE2E1B8692}" dt="2025-11-24T19:40:32.530" v="29" actId="1036"/>
          <ac:spMkLst>
            <pc:docMk/>
            <pc:sldMk cId="0" sldId="273"/>
            <ac:spMk id="6" creationId="{00000000-0000-0000-0000-000000000000}"/>
          </ac:spMkLst>
        </pc:spChg>
      </pc:sldChg>
      <pc:sldChg chg="modSp mod">
        <pc:chgData name="Megan Wilson" userId="4833c330-bb21-4a51-b524-eef8b134b0b1" providerId="ADAL" clId="{17E34592-B103-4D32-8966-D1DE2E1B8692}" dt="2025-12-02T20:34:52.644" v="93" actId="20577"/>
        <pc:sldMkLst>
          <pc:docMk/>
          <pc:sldMk cId="0" sldId="274"/>
        </pc:sldMkLst>
        <pc:spChg chg="mod">
          <ac:chgData name="Megan Wilson" userId="4833c330-bb21-4a51-b524-eef8b134b0b1" providerId="ADAL" clId="{17E34592-B103-4D32-8966-D1DE2E1B8692}" dt="2025-11-24T19:40:40.537" v="32" actId="207"/>
          <ac:spMkLst>
            <pc:docMk/>
            <pc:sldMk cId="0" sldId="274"/>
            <ac:spMk id="3" creationId="{00000000-0000-0000-0000-000000000000}"/>
          </ac:spMkLst>
        </pc:spChg>
        <pc:spChg chg="mod">
          <ac:chgData name="Megan Wilson" userId="4833c330-bb21-4a51-b524-eef8b134b0b1" providerId="ADAL" clId="{17E34592-B103-4D32-8966-D1DE2E1B8692}" dt="2025-11-24T19:40:36.206" v="30" actId="207"/>
          <ac:spMkLst>
            <pc:docMk/>
            <pc:sldMk cId="0" sldId="274"/>
            <ac:spMk id="4" creationId="{00000000-0000-0000-0000-000000000000}"/>
          </ac:spMkLst>
        </pc:spChg>
        <pc:spChg chg="mod">
          <ac:chgData name="Megan Wilson" userId="4833c330-bb21-4a51-b524-eef8b134b0b1" providerId="ADAL" clId="{17E34592-B103-4D32-8966-D1DE2E1B8692}" dt="2025-11-24T19:40:38.309" v="31" actId="207"/>
          <ac:spMkLst>
            <pc:docMk/>
            <pc:sldMk cId="0" sldId="274"/>
            <ac:spMk id="5" creationId="{00000000-0000-0000-0000-000000000000}"/>
          </ac:spMkLst>
        </pc:spChg>
        <pc:spChg chg="mod">
          <ac:chgData name="Megan Wilson" userId="4833c330-bb21-4a51-b524-eef8b134b0b1" providerId="ADAL" clId="{17E34592-B103-4D32-8966-D1DE2E1B8692}" dt="2025-11-24T19:40:43.526" v="33" actId="207"/>
          <ac:spMkLst>
            <pc:docMk/>
            <pc:sldMk cId="0" sldId="274"/>
            <ac:spMk id="6" creationId="{00000000-0000-0000-0000-000000000000}"/>
          </ac:spMkLst>
        </pc:spChg>
        <pc:spChg chg="mod">
          <ac:chgData name="Megan Wilson" userId="4833c330-bb21-4a51-b524-eef8b134b0b1" providerId="ADAL" clId="{17E34592-B103-4D32-8966-D1DE2E1B8692}" dt="2025-12-02T20:34:52.644" v="93" actId="20577"/>
          <ac:spMkLst>
            <pc:docMk/>
            <pc:sldMk cId="0" sldId="274"/>
            <ac:spMk id="7" creationId="{00000000-0000-0000-0000-000000000000}"/>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s://www.missingkids.org/netsmartz/topics/sexting" TargetMode="External"/><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s://www.missingkids.org/theissues/sextortion" TargetMode="External"/><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s://takeitdown.ncmec.org" TargetMode="External"/><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s://takeitdown.ncmec.org" TargetMode="External"/><Relationship Id="rId2" Type="http://schemas.openxmlformats.org/officeDocument/2006/relationships/slideLayout" Target="../slideLayouts/slideLayout7.xml"/><Relationship Id="rId1" Type="http://schemas.openxmlformats.org/officeDocument/2006/relationships/video" Target="https://www.youtube.com/embed/pAaXbBzVdJE?feature=oembed" TargetMode="Externa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hyperlink" Target="https://create.kahoot.it/share/test-your-knowledge-online-safety/84546844-7a8f-428c-b985-c839ff32e85f" TargetMode="Externa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www.dhs.gov/medialibrary-assets/assets/videos/d21dfb73-d274-4650-9ec4-4ff3260f7fe6/23_1129_bc_carter_online_safety.mp4" TargetMode="External"/><Relationship Id="rId2" Type="http://schemas.openxmlformats.org/officeDocument/2006/relationships/hyperlink" Target="https://vimeo.com/713031554" TargetMode="External"/><Relationship Id="rId1" Type="http://schemas.openxmlformats.org/officeDocument/2006/relationships/slideLayout" Target="../slideLayouts/slideLayout7.xml"/><Relationship Id="rId6" Type="http://schemas.openxmlformats.org/officeDocument/2006/relationships/hyperlink" Target="https://create.kahoot.it/share/test-your-knowledge-online-safety/84546844-7a8f-428c-b985-c839ff32e85f" TargetMode="External"/><Relationship Id="rId5" Type="http://schemas.openxmlformats.org/officeDocument/2006/relationships/hyperlink" Target="https://www.missingkids.org/content/dam/missingkids/pdfs/its-called-sextortion-poster.pdf" TargetMode="External"/><Relationship Id="rId4" Type="http://schemas.openxmlformats.org/officeDocument/2006/relationships/hyperlink" Target="https://www.dhs.gov/medialibrary-assets/assets/videos/e19ccd73-f1ad-4404-99a7-1191dad49e5b/23_1129_bc_carter_online_safety_2.mp4"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www.missingkids.org/netsmartz/topics/sextortion" TargetMode="External"/><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hyperlink" Target="https://www.missingkids.org/theissues/onlineenticement" TargetMode="Externa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hyperlink" Target="https://www.dhs.gov/medialibrary-assets/assets/videos/d21dfb73-d274-4650-9ec4-4ff3260f7fe6/23_1129_bc_carter_online_safety.mp4" TargetMode="External"/><Relationship Id="rId2" Type="http://schemas.openxmlformats.org/officeDocument/2006/relationships/slideLayout" Target="../slideLayouts/slideLayout7.xml"/><Relationship Id="rId1" Type="http://schemas.openxmlformats.org/officeDocument/2006/relationships/video" Target="https://www.youtube.com/embed/bXaPeprSsIs?feature=oembed" TargetMode="Externa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hyperlink" Target="https://www.dhs.gov/medialibrary-assets/assets/videos/e19ccd73-f1ad-4404-99a7-1191dad49e5b/23_1129_bc_carter_online_safety_2.mp4" TargetMode="External"/><Relationship Id="rId2" Type="http://schemas.openxmlformats.org/officeDocument/2006/relationships/slideLayout" Target="../slideLayouts/slideLayout7.xml"/><Relationship Id="rId1" Type="http://schemas.openxmlformats.org/officeDocument/2006/relationships/video" Target="https://www.youtube.com/embed/Uh7aWvJB-uY?feature=oembed" TargetMode="Externa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hyperlink" Target="https://www.missingkids.org/theissues/sextortion" TargetMode="External"/><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vimeo.com/713031554" TargetMode="External"/><Relationship Id="rId2" Type="http://schemas.openxmlformats.org/officeDocument/2006/relationships/slideLayout" Target="../slideLayouts/slideLayout7.xml"/><Relationship Id="rId1" Type="http://schemas.openxmlformats.org/officeDocument/2006/relationships/video" Target="https://player.vimeo.com/video/713031554?app_id=122963" TargetMode="Externa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113880" y="9315457"/>
            <a:ext cx="1021887" cy="811934"/>
            <a:chOff x="0" y="0"/>
            <a:chExt cx="269139" cy="213843"/>
          </a:xfrm>
        </p:grpSpPr>
        <p:sp>
          <p:nvSpPr>
            <p:cNvPr id="3" name="Freeform 3"/>
            <p:cNvSpPr/>
            <p:nvPr/>
          </p:nvSpPr>
          <p:spPr>
            <a:xfrm>
              <a:off x="0" y="0"/>
              <a:ext cx="269139" cy="213843"/>
            </a:xfrm>
            <a:custGeom>
              <a:avLst/>
              <a:gdLst/>
              <a:ahLst/>
              <a:cxnLst/>
              <a:rect l="l" t="t" r="r" b="b"/>
              <a:pathLst>
                <a:path w="269139" h="213843">
                  <a:moveTo>
                    <a:pt x="0" y="0"/>
                  </a:moveTo>
                  <a:lnTo>
                    <a:pt x="269139" y="0"/>
                  </a:lnTo>
                  <a:lnTo>
                    <a:pt x="269139" y="213843"/>
                  </a:lnTo>
                  <a:lnTo>
                    <a:pt x="0" y="213843"/>
                  </a:lnTo>
                  <a:close/>
                </a:path>
              </a:pathLst>
            </a:custGeom>
            <a:solidFill>
              <a:srgbClr val="F6F8F6"/>
            </a:solidFill>
          </p:spPr>
          <p:txBody>
            <a:bodyPr/>
            <a:lstStyle/>
            <a:p>
              <a:endParaRPr lang="en-US"/>
            </a:p>
          </p:txBody>
        </p:sp>
        <p:sp>
          <p:nvSpPr>
            <p:cNvPr id="4" name="TextBox 4"/>
            <p:cNvSpPr txBox="1"/>
            <p:nvPr/>
          </p:nvSpPr>
          <p:spPr>
            <a:xfrm>
              <a:off x="0" y="-76200"/>
              <a:ext cx="269139" cy="290043"/>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0" y="5688051"/>
            <a:ext cx="18288000" cy="4598949"/>
            <a:chOff x="0" y="0"/>
            <a:chExt cx="4816593" cy="1211246"/>
          </a:xfrm>
        </p:grpSpPr>
        <p:sp>
          <p:nvSpPr>
            <p:cNvPr id="6" name="Freeform 6"/>
            <p:cNvSpPr/>
            <p:nvPr/>
          </p:nvSpPr>
          <p:spPr>
            <a:xfrm>
              <a:off x="0" y="0"/>
              <a:ext cx="4816592" cy="1211246"/>
            </a:xfrm>
            <a:custGeom>
              <a:avLst/>
              <a:gdLst/>
              <a:ahLst/>
              <a:cxnLst/>
              <a:rect l="l" t="t" r="r" b="b"/>
              <a:pathLst>
                <a:path w="4816592" h="1211246">
                  <a:moveTo>
                    <a:pt x="0" y="0"/>
                  </a:moveTo>
                  <a:lnTo>
                    <a:pt x="4816592" y="0"/>
                  </a:lnTo>
                  <a:lnTo>
                    <a:pt x="4816592" y="1211246"/>
                  </a:lnTo>
                  <a:lnTo>
                    <a:pt x="0" y="1211246"/>
                  </a:lnTo>
                  <a:close/>
                </a:path>
              </a:pathLst>
            </a:custGeom>
            <a:solidFill>
              <a:srgbClr val="3B79AF"/>
            </a:solidFill>
          </p:spPr>
          <p:txBody>
            <a:bodyPr/>
            <a:lstStyle/>
            <a:p>
              <a:endParaRPr lang="en-US"/>
            </a:p>
          </p:txBody>
        </p:sp>
        <p:sp>
          <p:nvSpPr>
            <p:cNvPr id="7" name="TextBox 7"/>
            <p:cNvSpPr txBox="1"/>
            <p:nvPr/>
          </p:nvSpPr>
          <p:spPr>
            <a:xfrm>
              <a:off x="0" y="-76200"/>
              <a:ext cx="4816593" cy="1287446"/>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2948304" y="8753050"/>
            <a:ext cx="12813337" cy="968375"/>
          </a:xfrm>
          <a:prstGeom prst="rect">
            <a:avLst/>
          </a:prstGeom>
        </p:spPr>
        <p:txBody>
          <a:bodyPr lIns="0" tIns="0" rIns="0" bIns="0" rtlCol="0" anchor="t">
            <a:spAutoFit/>
          </a:bodyPr>
          <a:lstStyle/>
          <a:p>
            <a:pPr algn="ctr">
              <a:lnSpc>
                <a:spcPts val="7000"/>
              </a:lnSpc>
            </a:pPr>
            <a:r>
              <a:rPr lang="en-US" sz="5000" b="1">
                <a:solidFill>
                  <a:srgbClr val="FEFEFE"/>
                </a:solidFill>
                <a:latin typeface="Calibri (MS) Bold"/>
                <a:ea typeface="Calibri (MS) Bold"/>
                <a:cs typeface="Calibri (MS) Bold"/>
                <a:sym typeface="Calibri (MS) Bold"/>
              </a:rPr>
              <a:t>Sextortion &amp; Understanding Offender Tactics</a:t>
            </a:r>
          </a:p>
        </p:txBody>
      </p:sp>
      <p:sp>
        <p:nvSpPr>
          <p:cNvPr id="9" name="TextBox 9"/>
          <p:cNvSpPr txBox="1"/>
          <p:nvPr/>
        </p:nvSpPr>
        <p:spPr>
          <a:xfrm>
            <a:off x="5102414" y="4889856"/>
            <a:ext cx="8056513" cy="798195"/>
          </a:xfrm>
          <a:prstGeom prst="rect">
            <a:avLst/>
          </a:prstGeom>
        </p:spPr>
        <p:txBody>
          <a:bodyPr lIns="0" tIns="0" rIns="0" bIns="0" rtlCol="0" anchor="t">
            <a:spAutoFit/>
          </a:bodyPr>
          <a:lstStyle/>
          <a:p>
            <a:pPr algn="ctr">
              <a:lnSpc>
                <a:spcPts val="5880"/>
              </a:lnSpc>
            </a:pPr>
            <a:r>
              <a:rPr lang="en-US" sz="4200" b="1">
                <a:solidFill>
                  <a:srgbClr val="159E99"/>
                </a:solidFill>
                <a:latin typeface="Calibri (MS) Bold"/>
                <a:ea typeface="Calibri (MS) Bold"/>
                <a:cs typeface="Calibri (MS) Bold"/>
                <a:sym typeface="Calibri (MS) Bold"/>
              </a:rPr>
              <a:t>Middle School Engagement- Grade 6</a:t>
            </a:r>
          </a:p>
        </p:txBody>
      </p:sp>
      <p:sp>
        <p:nvSpPr>
          <p:cNvPr id="10" name="Freeform 10"/>
          <p:cNvSpPr/>
          <p:nvPr/>
        </p:nvSpPr>
        <p:spPr>
          <a:xfrm>
            <a:off x="3808846" y="0"/>
            <a:ext cx="11092254" cy="4263958"/>
          </a:xfrm>
          <a:custGeom>
            <a:avLst/>
            <a:gdLst/>
            <a:ahLst/>
            <a:cxnLst/>
            <a:rect l="l" t="t" r="r" b="b"/>
            <a:pathLst>
              <a:path w="11092254" h="4263958">
                <a:moveTo>
                  <a:pt x="0" y="0"/>
                </a:moveTo>
                <a:lnTo>
                  <a:pt x="11092254" y="0"/>
                </a:lnTo>
                <a:lnTo>
                  <a:pt x="11092254" y="4263958"/>
                </a:lnTo>
                <a:lnTo>
                  <a:pt x="0" y="4263958"/>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13759"/>
            <a:ext cx="18288000" cy="972682"/>
            <a:chOff x="0" y="0"/>
            <a:chExt cx="4816593" cy="256180"/>
          </a:xfrm>
        </p:grpSpPr>
        <p:sp>
          <p:nvSpPr>
            <p:cNvPr id="3" name="Freeform 3"/>
            <p:cNvSpPr/>
            <p:nvPr/>
          </p:nvSpPr>
          <p:spPr>
            <a:xfrm>
              <a:off x="0" y="0"/>
              <a:ext cx="4816592" cy="256180"/>
            </a:xfrm>
            <a:custGeom>
              <a:avLst/>
              <a:gdLst/>
              <a:ahLst/>
              <a:cxnLst/>
              <a:rect l="l" t="t" r="r" b="b"/>
              <a:pathLst>
                <a:path w="4816592" h="256180">
                  <a:moveTo>
                    <a:pt x="0" y="0"/>
                  </a:moveTo>
                  <a:lnTo>
                    <a:pt x="4816592" y="0"/>
                  </a:lnTo>
                  <a:lnTo>
                    <a:pt x="4816592" y="256180"/>
                  </a:lnTo>
                  <a:lnTo>
                    <a:pt x="0" y="256180"/>
                  </a:lnTo>
                  <a:close/>
                </a:path>
              </a:pathLst>
            </a:custGeom>
            <a:solidFill>
              <a:srgbClr val="0C938B"/>
            </a:solidFill>
          </p:spPr>
          <p:txBody>
            <a:bodyPr/>
            <a:lstStyle/>
            <a:p>
              <a:endParaRPr lang="en-US"/>
            </a:p>
          </p:txBody>
        </p:sp>
        <p:sp>
          <p:nvSpPr>
            <p:cNvPr id="4" name="TextBox 4"/>
            <p:cNvSpPr txBox="1"/>
            <p:nvPr/>
          </p:nvSpPr>
          <p:spPr>
            <a:xfrm>
              <a:off x="0" y="-76200"/>
              <a:ext cx="4816593" cy="332380"/>
            </a:xfrm>
            <a:prstGeom prst="rect">
              <a:avLst/>
            </a:prstGeom>
          </p:spPr>
          <p:txBody>
            <a:bodyPr lIns="50800" tIns="50800" rIns="50800" bIns="50800" rtlCol="0" anchor="ctr"/>
            <a:lstStyle/>
            <a:p>
              <a:pPr algn="ctr">
                <a:lnSpc>
                  <a:spcPts val="2884"/>
                </a:lnSpc>
              </a:pPr>
              <a:endParaRPr/>
            </a:p>
          </p:txBody>
        </p:sp>
      </p:grpSp>
      <p:sp>
        <p:nvSpPr>
          <p:cNvPr id="5" name="TextBox 5"/>
          <p:cNvSpPr txBox="1"/>
          <p:nvPr/>
        </p:nvSpPr>
        <p:spPr>
          <a:xfrm>
            <a:off x="753045" y="-45951"/>
            <a:ext cx="16781910" cy="866774"/>
          </a:xfrm>
          <a:prstGeom prst="rect">
            <a:avLst/>
          </a:prstGeom>
        </p:spPr>
        <p:txBody>
          <a:bodyPr lIns="0" tIns="0" rIns="0" bIns="0" rtlCol="0" anchor="t">
            <a:spAutoFit/>
          </a:bodyPr>
          <a:lstStyle/>
          <a:p>
            <a:pPr algn="ctr">
              <a:lnSpc>
                <a:spcPts val="6300"/>
              </a:lnSpc>
            </a:pPr>
            <a:r>
              <a:rPr lang="en-US" sz="4500" b="1">
                <a:solidFill>
                  <a:srgbClr val="FFFFFF"/>
                </a:solidFill>
                <a:latin typeface="Calibri (MS) Bold"/>
                <a:ea typeface="Calibri (MS) Bold"/>
                <a:cs typeface="Calibri (MS) Bold"/>
                <a:sym typeface="Calibri (MS) Bold"/>
              </a:rPr>
              <a:t>Auroris Media “Sextortion Module 1” Teacher Led Discussion Question</a:t>
            </a:r>
          </a:p>
        </p:txBody>
      </p:sp>
      <p:sp>
        <p:nvSpPr>
          <p:cNvPr id="6" name="TextBox 6"/>
          <p:cNvSpPr txBox="1"/>
          <p:nvPr/>
        </p:nvSpPr>
        <p:spPr>
          <a:xfrm>
            <a:off x="3085978" y="3975100"/>
            <a:ext cx="12116043" cy="2174876"/>
          </a:xfrm>
          <a:prstGeom prst="rect">
            <a:avLst/>
          </a:prstGeom>
        </p:spPr>
        <p:txBody>
          <a:bodyPr lIns="0" tIns="0" rIns="0" bIns="0" rtlCol="0" anchor="t">
            <a:spAutoFit/>
          </a:bodyPr>
          <a:lstStyle/>
          <a:p>
            <a:pPr algn="ctr">
              <a:lnSpc>
                <a:spcPts val="5599"/>
              </a:lnSpc>
            </a:pPr>
            <a:r>
              <a:rPr lang="en-US" sz="3999" i="1">
                <a:solidFill>
                  <a:srgbClr val="000000"/>
                </a:solidFill>
                <a:latin typeface="Calibri (MS) Italics"/>
                <a:ea typeface="Calibri (MS) Italics"/>
                <a:cs typeface="Calibri (MS) Italics"/>
                <a:sym typeface="Calibri (MS) Italics"/>
              </a:rPr>
              <a:t>Do you think it is normal or common for people your age to communicate with strangers on social media? </a:t>
            </a:r>
          </a:p>
          <a:p>
            <a:pPr algn="ctr">
              <a:lnSpc>
                <a:spcPts val="5599"/>
              </a:lnSpc>
            </a:pPr>
            <a:r>
              <a:rPr lang="en-US" sz="3999" i="1">
                <a:solidFill>
                  <a:srgbClr val="000000"/>
                </a:solidFill>
                <a:latin typeface="Calibri (MS) Italics"/>
                <a:ea typeface="Calibri (MS) Italics"/>
                <a:cs typeface="Calibri (MS) Italics"/>
                <a:sym typeface="Calibri (MS) Italics"/>
              </a:rPr>
              <a:t>Why or why not?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870639"/>
            <a:chOff x="0" y="0"/>
            <a:chExt cx="4816593" cy="229304"/>
          </a:xfrm>
        </p:grpSpPr>
        <p:sp>
          <p:nvSpPr>
            <p:cNvPr id="3" name="Freeform 3"/>
            <p:cNvSpPr/>
            <p:nvPr/>
          </p:nvSpPr>
          <p:spPr>
            <a:xfrm>
              <a:off x="0" y="0"/>
              <a:ext cx="4816592" cy="229304"/>
            </a:xfrm>
            <a:custGeom>
              <a:avLst/>
              <a:gdLst/>
              <a:ahLst/>
              <a:cxnLst/>
              <a:rect l="l" t="t" r="r" b="b"/>
              <a:pathLst>
                <a:path w="4816592" h="229304">
                  <a:moveTo>
                    <a:pt x="0" y="0"/>
                  </a:moveTo>
                  <a:lnTo>
                    <a:pt x="4816592" y="0"/>
                  </a:lnTo>
                  <a:lnTo>
                    <a:pt x="4816592" y="229304"/>
                  </a:lnTo>
                  <a:lnTo>
                    <a:pt x="0" y="229304"/>
                  </a:lnTo>
                  <a:close/>
                </a:path>
              </a:pathLst>
            </a:custGeom>
            <a:solidFill>
              <a:srgbClr val="03989E"/>
            </a:solidFill>
          </p:spPr>
          <p:txBody>
            <a:bodyPr/>
            <a:lstStyle/>
            <a:p>
              <a:endParaRPr lang="en-US"/>
            </a:p>
          </p:txBody>
        </p:sp>
        <p:sp>
          <p:nvSpPr>
            <p:cNvPr id="4" name="TextBox 4"/>
            <p:cNvSpPr txBox="1"/>
            <p:nvPr/>
          </p:nvSpPr>
          <p:spPr>
            <a:xfrm>
              <a:off x="0" y="-76200"/>
              <a:ext cx="4816593" cy="305504"/>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507211" y="3490703"/>
            <a:ext cx="7833427" cy="4679782"/>
          </a:xfrm>
          <a:custGeom>
            <a:avLst/>
            <a:gdLst/>
            <a:ahLst/>
            <a:cxnLst/>
            <a:rect l="l" t="t" r="r" b="b"/>
            <a:pathLst>
              <a:path w="7833427" h="4679782">
                <a:moveTo>
                  <a:pt x="0" y="0"/>
                </a:moveTo>
                <a:lnTo>
                  <a:pt x="7833427" y="0"/>
                </a:lnTo>
                <a:lnTo>
                  <a:pt x="7833427" y="4679782"/>
                </a:lnTo>
                <a:lnTo>
                  <a:pt x="0" y="4679782"/>
                </a:lnTo>
                <a:lnTo>
                  <a:pt x="0" y="0"/>
                </a:lnTo>
                <a:close/>
              </a:path>
            </a:pathLst>
          </a:custGeom>
          <a:blipFill>
            <a:blip r:embed="rId2"/>
            <a:stretch>
              <a:fillRect l="-10320" r="-15247"/>
            </a:stretch>
          </a:blipFill>
        </p:spPr>
        <p:txBody>
          <a:bodyPr/>
          <a:lstStyle/>
          <a:p>
            <a:endParaRPr lang="en-US"/>
          </a:p>
        </p:txBody>
      </p:sp>
      <p:sp>
        <p:nvSpPr>
          <p:cNvPr id="6" name="TextBox 6"/>
          <p:cNvSpPr txBox="1"/>
          <p:nvPr/>
        </p:nvSpPr>
        <p:spPr>
          <a:xfrm>
            <a:off x="3931325" y="-92075"/>
            <a:ext cx="10314183" cy="968375"/>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Risks of Revealing Images</a:t>
            </a:r>
          </a:p>
        </p:txBody>
      </p:sp>
      <p:sp>
        <p:nvSpPr>
          <p:cNvPr id="7" name="TextBox 7"/>
          <p:cNvSpPr txBox="1"/>
          <p:nvPr/>
        </p:nvSpPr>
        <p:spPr>
          <a:xfrm>
            <a:off x="5015487" y="1580596"/>
            <a:ext cx="8257027" cy="1085850"/>
          </a:xfrm>
          <a:prstGeom prst="rect">
            <a:avLst/>
          </a:prstGeom>
        </p:spPr>
        <p:txBody>
          <a:bodyPr lIns="0" tIns="0" rIns="0" bIns="0" rtlCol="0" anchor="t">
            <a:spAutoFit/>
          </a:bodyPr>
          <a:lstStyle/>
          <a:p>
            <a:pPr algn="ctr">
              <a:lnSpc>
                <a:spcPts val="4199"/>
              </a:lnSpc>
            </a:pPr>
            <a:r>
              <a:rPr lang="en-US" sz="2999" i="1">
                <a:solidFill>
                  <a:srgbClr val="000000"/>
                </a:solidFill>
                <a:latin typeface="Calibri (MS) Italics"/>
                <a:ea typeface="Calibri (MS) Italics"/>
                <a:cs typeface="Calibri (MS) Italics"/>
                <a:sym typeface="Calibri (MS) Italics"/>
              </a:rPr>
              <a:t>If you send a revealing image of yourself, there is no way to take it back. The image could end up:</a:t>
            </a:r>
          </a:p>
        </p:txBody>
      </p:sp>
      <p:sp>
        <p:nvSpPr>
          <p:cNvPr id="8" name="TextBox 8"/>
          <p:cNvSpPr txBox="1"/>
          <p:nvPr/>
        </p:nvSpPr>
        <p:spPr>
          <a:xfrm>
            <a:off x="9654370" y="3728540"/>
            <a:ext cx="8108164" cy="4610735"/>
          </a:xfrm>
          <a:prstGeom prst="rect">
            <a:avLst/>
          </a:prstGeom>
        </p:spPr>
        <p:txBody>
          <a:bodyPr lIns="0" tIns="0" rIns="0" bIns="0" rtlCol="0" anchor="t">
            <a:spAutoFit/>
          </a:bodyPr>
          <a:lstStyle/>
          <a:p>
            <a:pPr algn="ctr">
              <a:lnSpc>
                <a:spcPts val="3640"/>
              </a:lnSpc>
            </a:pPr>
            <a:r>
              <a:rPr lang="en-US" sz="2600" b="1">
                <a:solidFill>
                  <a:srgbClr val="000000"/>
                </a:solidFill>
                <a:latin typeface="Calibri (MS) Bold"/>
                <a:ea typeface="Calibri (MS) Bold"/>
                <a:cs typeface="Calibri (MS) Bold"/>
                <a:sym typeface="Calibri (MS) Bold"/>
              </a:rPr>
              <a:t>Being sent to others without your permission.</a:t>
            </a:r>
          </a:p>
          <a:p>
            <a:pPr algn="ctr">
              <a:lnSpc>
                <a:spcPts val="3640"/>
              </a:lnSpc>
            </a:pPr>
            <a:endParaRPr lang="en-US" sz="2600" b="1">
              <a:solidFill>
                <a:srgbClr val="000000"/>
              </a:solidFill>
              <a:latin typeface="Calibri (MS) Bold"/>
              <a:ea typeface="Calibri (MS) Bold"/>
              <a:cs typeface="Calibri (MS) Bold"/>
              <a:sym typeface="Calibri (MS) Bold"/>
            </a:endParaRPr>
          </a:p>
          <a:p>
            <a:pPr algn="ctr">
              <a:lnSpc>
                <a:spcPts val="3640"/>
              </a:lnSpc>
            </a:pPr>
            <a:r>
              <a:rPr lang="en-US" sz="2600" b="1">
                <a:solidFill>
                  <a:srgbClr val="000000"/>
                </a:solidFill>
                <a:latin typeface="Calibri (MS) Bold"/>
                <a:ea typeface="Calibri (MS) Bold"/>
                <a:cs typeface="Calibri (MS) Bold"/>
                <a:sym typeface="Calibri (MS) Bold"/>
              </a:rPr>
              <a:t>On social media or other inappropriate websites.</a:t>
            </a:r>
          </a:p>
          <a:p>
            <a:pPr algn="ctr">
              <a:lnSpc>
                <a:spcPts val="3640"/>
              </a:lnSpc>
            </a:pPr>
            <a:endParaRPr lang="en-US" sz="2600" b="1">
              <a:solidFill>
                <a:srgbClr val="000000"/>
              </a:solidFill>
              <a:latin typeface="Calibri (MS) Bold"/>
              <a:ea typeface="Calibri (MS) Bold"/>
              <a:cs typeface="Calibri (MS) Bold"/>
              <a:sym typeface="Calibri (MS) Bold"/>
            </a:endParaRPr>
          </a:p>
          <a:p>
            <a:pPr algn="ctr">
              <a:lnSpc>
                <a:spcPts val="3640"/>
              </a:lnSpc>
            </a:pPr>
            <a:r>
              <a:rPr lang="en-US" sz="2600" b="1">
                <a:solidFill>
                  <a:srgbClr val="000000"/>
                </a:solidFill>
                <a:latin typeface="Calibri (MS) Bold"/>
                <a:ea typeface="Calibri (MS) Bold"/>
                <a:cs typeface="Calibri (MS) Bold"/>
                <a:sym typeface="Calibri (MS) Bold"/>
              </a:rPr>
              <a:t>Getting you in trouble with your parents, school, job, or future job opportunities.</a:t>
            </a:r>
          </a:p>
          <a:p>
            <a:pPr algn="ctr">
              <a:lnSpc>
                <a:spcPts val="3640"/>
              </a:lnSpc>
            </a:pPr>
            <a:endParaRPr lang="en-US" sz="2600" b="1">
              <a:solidFill>
                <a:srgbClr val="000000"/>
              </a:solidFill>
              <a:latin typeface="Calibri (MS) Bold"/>
              <a:ea typeface="Calibri (MS) Bold"/>
              <a:cs typeface="Calibri (MS) Bold"/>
              <a:sym typeface="Calibri (MS) Bold"/>
            </a:endParaRPr>
          </a:p>
          <a:p>
            <a:pPr algn="ctr">
              <a:lnSpc>
                <a:spcPts val="3640"/>
              </a:lnSpc>
            </a:pPr>
            <a:r>
              <a:rPr lang="en-US" sz="2600" b="1">
                <a:solidFill>
                  <a:srgbClr val="000000"/>
                </a:solidFill>
                <a:latin typeface="Calibri (MS) Bold"/>
                <a:ea typeface="Calibri (MS) Bold"/>
                <a:cs typeface="Calibri (MS) Bold"/>
                <a:sym typeface="Calibri (MS) Bold"/>
              </a:rPr>
              <a:t>Being used to embarrass and bully you.</a:t>
            </a:r>
          </a:p>
          <a:p>
            <a:pPr algn="ctr">
              <a:lnSpc>
                <a:spcPts val="3640"/>
              </a:lnSpc>
            </a:pPr>
            <a:endParaRPr lang="en-US" sz="2600" b="1">
              <a:solidFill>
                <a:srgbClr val="000000"/>
              </a:solidFill>
              <a:latin typeface="Calibri (MS) Bold"/>
              <a:ea typeface="Calibri (MS) Bold"/>
              <a:cs typeface="Calibri (MS) Bold"/>
              <a:sym typeface="Calibri (MS) Bold"/>
            </a:endParaRPr>
          </a:p>
          <a:p>
            <a:pPr algn="ctr">
              <a:lnSpc>
                <a:spcPts val="3640"/>
              </a:lnSpc>
              <a:spcBef>
                <a:spcPct val="0"/>
              </a:spcBef>
            </a:pPr>
            <a:r>
              <a:rPr lang="en-US" sz="2600" b="1">
                <a:solidFill>
                  <a:srgbClr val="000000"/>
                </a:solidFill>
                <a:latin typeface="Calibri (MS) Bold"/>
                <a:ea typeface="Calibri (MS) Bold"/>
                <a:cs typeface="Calibri (MS) Bold"/>
                <a:sym typeface="Calibri (MS) Bold"/>
              </a:rPr>
              <a:t>Being used to blackmail you.</a:t>
            </a:r>
          </a:p>
        </p:txBody>
      </p:sp>
      <p:sp>
        <p:nvSpPr>
          <p:cNvPr id="9" name="TextBox 9"/>
          <p:cNvSpPr txBox="1"/>
          <p:nvPr/>
        </p:nvSpPr>
        <p:spPr>
          <a:xfrm>
            <a:off x="5943600" y="9791700"/>
            <a:ext cx="6139688" cy="301365"/>
          </a:xfrm>
          <a:prstGeom prst="rect">
            <a:avLst/>
          </a:prstGeom>
        </p:spPr>
        <p:txBody>
          <a:bodyPr wrap="square" lIns="0" tIns="0" rIns="0" bIns="0" rtlCol="0" anchor="t">
            <a:spAutoFit/>
          </a:bodyPr>
          <a:lstStyle/>
          <a:p>
            <a:pPr algn="ctr">
              <a:lnSpc>
                <a:spcPts val="2520"/>
              </a:lnSpc>
            </a:pPr>
            <a:r>
              <a:rPr lang="en-US" sz="1800" dirty="0">
                <a:latin typeface="Calibri (MS)"/>
                <a:ea typeface="Calibri (MS)"/>
                <a:cs typeface="Calibri (MS)"/>
                <a:sym typeface="Calibri (MS)"/>
              </a:rPr>
              <a:t>Source: </a:t>
            </a:r>
            <a:r>
              <a:rPr lang="en-US" sz="1800" u="sng" dirty="0">
                <a:latin typeface="Calibri (MS)"/>
                <a:ea typeface="Calibri (MS)"/>
                <a:cs typeface="Calibri (MS)"/>
                <a:sym typeface="Calibri (MS)"/>
                <a:hlinkClick r:id="rId3" tooltip="https://www.missingkids.org/netsmartz/topics/sexting">
                  <a:extLst>
                    <a:ext uri="{A12FA001-AC4F-418D-AE19-62706E023703}">
                      <ahyp:hlinkClr xmlns:ahyp="http://schemas.microsoft.com/office/drawing/2018/hyperlinkcolor" val="tx"/>
                    </a:ext>
                  </a:extLst>
                </a:hlinkClick>
              </a:rPr>
              <a:t>https://www.missingkids.org/netsmartz/topics/sexting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870639"/>
            <a:chOff x="0" y="0"/>
            <a:chExt cx="4816593" cy="229304"/>
          </a:xfrm>
        </p:grpSpPr>
        <p:sp>
          <p:nvSpPr>
            <p:cNvPr id="3" name="Freeform 3"/>
            <p:cNvSpPr/>
            <p:nvPr/>
          </p:nvSpPr>
          <p:spPr>
            <a:xfrm>
              <a:off x="0" y="0"/>
              <a:ext cx="4816592" cy="229304"/>
            </a:xfrm>
            <a:custGeom>
              <a:avLst/>
              <a:gdLst/>
              <a:ahLst/>
              <a:cxnLst/>
              <a:rect l="l" t="t" r="r" b="b"/>
              <a:pathLst>
                <a:path w="4816592" h="229304">
                  <a:moveTo>
                    <a:pt x="0" y="0"/>
                  </a:moveTo>
                  <a:lnTo>
                    <a:pt x="4816592" y="0"/>
                  </a:lnTo>
                  <a:lnTo>
                    <a:pt x="4816592" y="229304"/>
                  </a:lnTo>
                  <a:lnTo>
                    <a:pt x="0" y="229304"/>
                  </a:lnTo>
                  <a:close/>
                </a:path>
              </a:pathLst>
            </a:custGeom>
            <a:solidFill>
              <a:srgbClr val="03989E"/>
            </a:solidFill>
          </p:spPr>
          <p:txBody>
            <a:bodyPr/>
            <a:lstStyle/>
            <a:p>
              <a:endParaRPr lang="en-US"/>
            </a:p>
          </p:txBody>
        </p:sp>
        <p:sp>
          <p:nvSpPr>
            <p:cNvPr id="4" name="TextBox 4"/>
            <p:cNvSpPr txBox="1"/>
            <p:nvPr/>
          </p:nvSpPr>
          <p:spPr>
            <a:xfrm>
              <a:off x="0" y="-76200"/>
              <a:ext cx="4816593" cy="305504"/>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657491" y="2786144"/>
            <a:ext cx="8990439" cy="4714713"/>
          </a:xfrm>
          <a:custGeom>
            <a:avLst/>
            <a:gdLst/>
            <a:ahLst/>
            <a:cxnLst/>
            <a:rect l="l" t="t" r="r" b="b"/>
            <a:pathLst>
              <a:path w="8990439" h="4714713">
                <a:moveTo>
                  <a:pt x="0" y="0"/>
                </a:moveTo>
                <a:lnTo>
                  <a:pt x="8990439" y="0"/>
                </a:lnTo>
                <a:lnTo>
                  <a:pt x="8990439" y="4714712"/>
                </a:lnTo>
                <a:lnTo>
                  <a:pt x="0" y="4714712"/>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3931325" y="-109452"/>
            <a:ext cx="10314183" cy="968375"/>
          </a:xfrm>
          <a:prstGeom prst="rect">
            <a:avLst/>
          </a:prstGeom>
        </p:spPr>
        <p:txBody>
          <a:bodyPr lIns="0" tIns="0" rIns="0" bIns="0" rtlCol="0" anchor="t">
            <a:spAutoFit/>
          </a:bodyPr>
          <a:lstStyle/>
          <a:p>
            <a:pPr algn="ctr">
              <a:lnSpc>
                <a:spcPts val="7000"/>
              </a:lnSpc>
            </a:pPr>
            <a:r>
              <a:rPr lang="en-US" sz="5000" b="1">
                <a:solidFill>
                  <a:srgbClr val="FFFFFF"/>
                </a:solidFill>
                <a:latin typeface="Calibri (MS) Bold"/>
                <a:ea typeface="Calibri (MS) Bold"/>
                <a:cs typeface="Calibri (MS) Bold"/>
                <a:sym typeface="Calibri (MS) Bold"/>
              </a:rPr>
              <a:t>Take Action to Protect Yourself</a:t>
            </a:r>
          </a:p>
        </p:txBody>
      </p:sp>
      <p:sp>
        <p:nvSpPr>
          <p:cNvPr id="7" name="TextBox 7"/>
          <p:cNvSpPr txBox="1"/>
          <p:nvPr/>
        </p:nvSpPr>
        <p:spPr>
          <a:xfrm>
            <a:off x="6427529" y="9800432"/>
            <a:ext cx="5432941" cy="301365"/>
          </a:xfrm>
          <a:prstGeom prst="rect">
            <a:avLst/>
          </a:prstGeom>
        </p:spPr>
        <p:txBody>
          <a:bodyPr lIns="0" tIns="0" rIns="0" bIns="0" rtlCol="0" anchor="t">
            <a:spAutoFit/>
          </a:bodyPr>
          <a:lstStyle/>
          <a:p>
            <a:pPr algn="l">
              <a:lnSpc>
                <a:spcPts val="2520"/>
              </a:lnSpc>
            </a:pPr>
            <a:r>
              <a:rPr lang="en-US" sz="1800" dirty="0">
                <a:latin typeface="Calibri (MS)"/>
                <a:ea typeface="Calibri (MS)"/>
                <a:cs typeface="Calibri (MS)"/>
                <a:sym typeface="Calibri (MS)"/>
              </a:rPr>
              <a:t>Source: </a:t>
            </a:r>
            <a:r>
              <a:rPr lang="en-US" sz="1800" u="sng" dirty="0">
                <a:latin typeface="Calibri (MS)"/>
                <a:ea typeface="Calibri (MS)"/>
                <a:cs typeface="Calibri (MS)"/>
                <a:sym typeface="Calibri (MS)"/>
                <a:hlinkClick r:id="rId3" tooltip="https://www.missingkids.org/theissues/sextortion">
                  <a:extLst>
                    <a:ext uri="{A12FA001-AC4F-418D-AE19-62706E023703}">
                      <ahyp:hlinkClr xmlns:ahyp="http://schemas.microsoft.com/office/drawing/2018/hyperlinkcolor" val="tx"/>
                    </a:ext>
                  </a:extLst>
                </a:hlinkClick>
              </a:rPr>
              <a:t>https://www.missingkids.org/theissues/sextortion</a:t>
            </a:r>
          </a:p>
        </p:txBody>
      </p:sp>
      <p:sp>
        <p:nvSpPr>
          <p:cNvPr id="8" name="TextBox 8"/>
          <p:cNvSpPr txBox="1"/>
          <p:nvPr/>
        </p:nvSpPr>
        <p:spPr>
          <a:xfrm>
            <a:off x="10404355" y="1871345"/>
            <a:ext cx="6662685" cy="6439535"/>
          </a:xfrm>
          <a:prstGeom prst="rect">
            <a:avLst/>
          </a:prstGeom>
        </p:spPr>
        <p:txBody>
          <a:bodyPr lIns="0" tIns="0" rIns="0" bIns="0" rtlCol="0" anchor="t">
            <a:spAutoFit/>
          </a:bodyPr>
          <a:lstStyle/>
          <a:p>
            <a:pPr algn="ctr">
              <a:lnSpc>
                <a:spcPts val="3640"/>
              </a:lnSpc>
            </a:pPr>
            <a:r>
              <a:rPr lang="en-US" sz="2600" b="1">
                <a:solidFill>
                  <a:srgbClr val="000000"/>
                </a:solidFill>
                <a:latin typeface="Calibri (MS) Bold"/>
                <a:ea typeface="Calibri (MS) Bold"/>
                <a:cs typeface="Calibri (MS) Bold"/>
                <a:sym typeface="Calibri (MS) Bold"/>
              </a:rPr>
              <a:t>Don’t take images of yourself that you wouldn’t want everyone to see.</a:t>
            </a:r>
          </a:p>
          <a:p>
            <a:pPr algn="ctr">
              <a:lnSpc>
                <a:spcPts val="3640"/>
              </a:lnSpc>
            </a:pPr>
            <a:endParaRPr lang="en-US" sz="2600" b="1">
              <a:solidFill>
                <a:srgbClr val="000000"/>
              </a:solidFill>
              <a:latin typeface="Calibri (MS) Bold"/>
              <a:ea typeface="Calibri (MS) Bold"/>
              <a:cs typeface="Calibri (MS) Bold"/>
              <a:sym typeface="Calibri (MS) Bold"/>
            </a:endParaRPr>
          </a:p>
          <a:p>
            <a:pPr algn="ctr">
              <a:lnSpc>
                <a:spcPts val="3640"/>
              </a:lnSpc>
            </a:pPr>
            <a:r>
              <a:rPr lang="en-US" sz="2600" b="1">
                <a:solidFill>
                  <a:srgbClr val="000000"/>
                </a:solidFill>
                <a:latin typeface="Calibri (MS) Bold"/>
                <a:ea typeface="Calibri (MS) Bold"/>
                <a:cs typeface="Calibri (MS) Bold"/>
                <a:sym typeface="Calibri (MS) Bold"/>
              </a:rPr>
              <a:t>Don’t forward anyone else’s image.</a:t>
            </a:r>
          </a:p>
          <a:p>
            <a:pPr algn="ctr">
              <a:lnSpc>
                <a:spcPts val="3640"/>
              </a:lnSpc>
            </a:pPr>
            <a:endParaRPr lang="en-US" sz="2600" b="1">
              <a:solidFill>
                <a:srgbClr val="000000"/>
              </a:solidFill>
              <a:latin typeface="Calibri (MS) Bold"/>
              <a:ea typeface="Calibri (MS) Bold"/>
              <a:cs typeface="Calibri (MS) Bold"/>
              <a:sym typeface="Calibri (MS) Bold"/>
            </a:endParaRPr>
          </a:p>
          <a:p>
            <a:pPr algn="ctr">
              <a:lnSpc>
                <a:spcPts val="3640"/>
              </a:lnSpc>
            </a:pPr>
            <a:r>
              <a:rPr lang="en-US" sz="2600" b="1">
                <a:solidFill>
                  <a:srgbClr val="000000"/>
                </a:solidFill>
                <a:latin typeface="Calibri (MS) Bold"/>
                <a:ea typeface="Calibri (MS) Bold"/>
                <a:cs typeface="Calibri (MS) Bold"/>
                <a:sym typeface="Calibri (MS) Bold"/>
              </a:rPr>
              <a:t>Confide in a trusted adult.</a:t>
            </a:r>
          </a:p>
          <a:p>
            <a:pPr algn="ctr">
              <a:lnSpc>
                <a:spcPts val="3640"/>
              </a:lnSpc>
            </a:pPr>
            <a:endParaRPr lang="en-US" sz="2600" b="1">
              <a:solidFill>
                <a:srgbClr val="000000"/>
              </a:solidFill>
              <a:latin typeface="Calibri (MS) Bold"/>
              <a:ea typeface="Calibri (MS) Bold"/>
              <a:cs typeface="Calibri (MS) Bold"/>
              <a:sym typeface="Calibri (MS) Bold"/>
            </a:endParaRPr>
          </a:p>
          <a:p>
            <a:pPr algn="ctr">
              <a:lnSpc>
                <a:spcPts val="3640"/>
              </a:lnSpc>
            </a:pPr>
            <a:r>
              <a:rPr lang="en-US" sz="2600" b="1">
                <a:solidFill>
                  <a:srgbClr val="000000"/>
                </a:solidFill>
                <a:latin typeface="Calibri (MS) Bold"/>
                <a:ea typeface="Calibri (MS) Bold"/>
                <a:cs typeface="Calibri (MS) Bold"/>
                <a:sym typeface="Calibri (MS) Bold"/>
              </a:rPr>
              <a:t>Do not comply with sextortion demands or meet them offline.</a:t>
            </a:r>
          </a:p>
          <a:p>
            <a:pPr algn="ctr">
              <a:lnSpc>
                <a:spcPts val="3640"/>
              </a:lnSpc>
            </a:pPr>
            <a:endParaRPr lang="en-US" sz="2600" b="1">
              <a:solidFill>
                <a:srgbClr val="000000"/>
              </a:solidFill>
              <a:latin typeface="Calibri (MS) Bold"/>
              <a:ea typeface="Calibri (MS) Bold"/>
              <a:cs typeface="Calibri (MS) Bold"/>
              <a:sym typeface="Calibri (MS) Bold"/>
            </a:endParaRPr>
          </a:p>
          <a:p>
            <a:pPr algn="ctr">
              <a:lnSpc>
                <a:spcPts val="3640"/>
              </a:lnSpc>
            </a:pPr>
            <a:r>
              <a:rPr lang="en-US" sz="2600" b="1">
                <a:solidFill>
                  <a:srgbClr val="000000"/>
                </a:solidFill>
                <a:latin typeface="Calibri (MS) Bold"/>
                <a:ea typeface="Calibri (MS) Bold"/>
                <a:cs typeface="Calibri (MS) Bold"/>
                <a:sym typeface="Calibri (MS) Bold"/>
              </a:rPr>
              <a:t>Block anyone who tries to blackmail you.</a:t>
            </a:r>
          </a:p>
          <a:p>
            <a:pPr algn="ctr">
              <a:lnSpc>
                <a:spcPts val="3640"/>
              </a:lnSpc>
            </a:pPr>
            <a:endParaRPr lang="en-US" sz="2600" b="1">
              <a:solidFill>
                <a:srgbClr val="000000"/>
              </a:solidFill>
              <a:latin typeface="Calibri (MS) Bold"/>
              <a:ea typeface="Calibri (MS) Bold"/>
              <a:cs typeface="Calibri (MS) Bold"/>
              <a:sym typeface="Calibri (MS) Bold"/>
            </a:endParaRPr>
          </a:p>
          <a:p>
            <a:pPr algn="ctr">
              <a:lnSpc>
                <a:spcPts val="3640"/>
              </a:lnSpc>
            </a:pPr>
            <a:r>
              <a:rPr lang="en-US" sz="2600" b="1">
                <a:solidFill>
                  <a:srgbClr val="000000"/>
                </a:solidFill>
                <a:latin typeface="Calibri (MS) Bold"/>
                <a:ea typeface="Calibri (MS) Bold"/>
                <a:cs typeface="Calibri (MS) Bold"/>
                <a:sym typeface="Calibri (MS) Bold"/>
              </a:rPr>
              <a:t>Report any inappropriate behavior to the website/app and to the CyberTipline.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69246" y="0"/>
            <a:ext cx="18743647" cy="1028700"/>
            <a:chOff x="0" y="0"/>
            <a:chExt cx="4936598" cy="270933"/>
          </a:xfrm>
        </p:grpSpPr>
        <p:sp>
          <p:nvSpPr>
            <p:cNvPr id="3" name="Freeform 3"/>
            <p:cNvSpPr/>
            <p:nvPr/>
          </p:nvSpPr>
          <p:spPr>
            <a:xfrm>
              <a:off x="0" y="0"/>
              <a:ext cx="4936598" cy="270933"/>
            </a:xfrm>
            <a:custGeom>
              <a:avLst/>
              <a:gdLst/>
              <a:ahLst/>
              <a:cxnLst/>
              <a:rect l="l" t="t" r="r" b="b"/>
              <a:pathLst>
                <a:path w="4936598" h="270933">
                  <a:moveTo>
                    <a:pt x="0" y="0"/>
                  </a:moveTo>
                  <a:lnTo>
                    <a:pt x="4936598" y="0"/>
                  </a:lnTo>
                  <a:lnTo>
                    <a:pt x="4936598" y="270933"/>
                  </a:lnTo>
                  <a:lnTo>
                    <a:pt x="0" y="270933"/>
                  </a:lnTo>
                  <a:close/>
                </a:path>
              </a:pathLst>
            </a:custGeom>
            <a:solidFill>
              <a:srgbClr val="0C938B"/>
            </a:solidFill>
          </p:spPr>
          <p:txBody>
            <a:bodyPr/>
            <a:lstStyle/>
            <a:p>
              <a:endParaRPr lang="en-US"/>
            </a:p>
          </p:txBody>
        </p:sp>
        <p:sp>
          <p:nvSpPr>
            <p:cNvPr id="4" name="TextBox 4"/>
            <p:cNvSpPr txBox="1"/>
            <p:nvPr/>
          </p:nvSpPr>
          <p:spPr>
            <a:xfrm>
              <a:off x="0" y="-76200"/>
              <a:ext cx="4936598" cy="347133"/>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690843" y="3088543"/>
            <a:ext cx="8760948" cy="4928033"/>
          </a:xfrm>
          <a:custGeom>
            <a:avLst/>
            <a:gdLst/>
            <a:ahLst/>
            <a:cxnLst/>
            <a:rect l="l" t="t" r="r" b="b"/>
            <a:pathLst>
              <a:path w="8760948" h="4928033">
                <a:moveTo>
                  <a:pt x="0" y="0"/>
                </a:moveTo>
                <a:lnTo>
                  <a:pt x="8760948" y="0"/>
                </a:lnTo>
                <a:lnTo>
                  <a:pt x="8760948" y="4928033"/>
                </a:lnTo>
                <a:lnTo>
                  <a:pt x="0" y="4928033"/>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9899617" y="2368987"/>
            <a:ext cx="7924731" cy="6233795"/>
          </a:xfrm>
          <a:prstGeom prst="rect">
            <a:avLst/>
          </a:prstGeom>
        </p:spPr>
        <p:txBody>
          <a:bodyPr lIns="0" tIns="0" rIns="0" bIns="0" rtlCol="0" anchor="t">
            <a:spAutoFit/>
          </a:bodyPr>
          <a:lstStyle/>
          <a:p>
            <a:pPr algn="ctr">
              <a:lnSpc>
                <a:spcPts val="4479"/>
              </a:lnSpc>
            </a:pPr>
            <a:r>
              <a:rPr lang="en-US" sz="3199">
                <a:solidFill>
                  <a:srgbClr val="000000"/>
                </a:solidFill>
                <a:latin typeface="Calibri (MS)"/>
                <a:ea typeface="Calibri (MS)"/>
                <a:cs typeface="Calibri (MS)"/>
                <a:sym typeface="Calibri (MS)"/>
              </a:rPr>
              <a:t>A free service that can help you remove or stop the online sharing of nude, partially nude, or sexually explicit images or videos taken of you when you were under 18 years old. </a:t>
            </a:r>
          </a:p>
          <a:p>
            <a:pPr algn="ctr">
              <a:lnSpc>
                <a:spcPts val="4479"/>
              </a:lnSpc>
            </a:pPr>
            <a:endParaRPr lang="en-US" sz="3199">
              <a:solidFill>
                <a:srgbClr val="000000"/>
              </a:solidFill>
              <a:latin typeface="Calibri (MS)"/>
              <a:ea typeface="Calibri (MS)"/>
              <a:cs typeface="Calibri (MS)"/>
              <a:sym typeface="Calibri (MS)"/>
            </a:endParaRPr>
          </a:p>
          <a:p>
            <a:pPr algn="ctr">
              <a:lnSpc>
                <a:spcPts val="4479"/>
              </a:lnSpc>
            </a:pPr>
            <a:r>
              <a:rPr lang="en-US" sz="3199">
                <a:solidFill>
                  <a:srgbClr val="000000"/>
                </a:solidFill>
                <a:latin typeface="Calibri (MS)"/>
                <a:ea typeface="Calibri (MS)"/>
                <a:cs typeface="Calibri (MS)"/>
                <a:sym typeface="Calibri (MS)"/>
              </a:rPr>
              <a:t>You can remain anonymous while using the service and you won’t have to send your images or videos to anyone. </a:t>
            </a:r>
          </a:p>
          <a:p>
            <a:pPr algn="ctr">
              <a:lnSpc>
                <a:spcPts val="4479"/>
              </a:lnSpc>
            </a:pPr>
            <a:endParaRPr lang="en-US" sz="3199">
              <a:solidFill>
                <a:srgbClr val="000000"/>
              </a:solidFill>
              <a:latin typeface="Calibri (MS)"/>
              <a:ea typeface="Calibri (MS)"/>
              <a:cs typeface="Calibri (MS)"/>
              <a:sym typeface="Calibri (MS)"/>
            </a:endParaRPr>
          </a:p>
          <a:p>
            <a:pPr algn="ctr">
              <a:lnSpc>
                <a:spcPts val="4479"/>
              </a:lnSpc>
            </a:pPr>
            <a:r>
              <a:rPr lang="en-US" sz="3199">
                <a:solidFill>
                  <a:srgbClr val="000000"/>
                </a:solidFill>
                <a:latin typeface="Calibri (MS)"/>
                <a:ea typeface="Calibri (MS)"/>
                <a:cs typeface="Calibri (MS)"/>
                <a:sym typeface="Calibri (MS)"/>
              </a:rPr>
              <a:t>It will work on public or unencrypted online platforms that have agreed to participate.</a:t>
            </a:r>
          </a:p>
        </p:txBody>
      </p:sp>
      <p:sp>
        <p:nvSpPr>
          <p:cNvPr id="7" name="TextBox 7"/>
          <p:cNvSpPr txBox="1"/>
          <p:nvPr/>
        </p:nvSpPr>
        <p:spPr>
          <a:xfrm>
            <a:off x="6076236" y="38100"/>
            <a:ext cx="6135529" cy="968375"/>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NCMEC “Take It Down”</a:t>
            </a:r>
          </a:p>
        </p:txBody>
      </p:sp>
      <p:sp>
        <p:nvSpPr>
          <p:cNvPr id="8" name="TextBox 8"/>
          <p:cNvSpPr txBox="1"/>
          <p:nvPr/>
        </p:nvSpPr>
        <p:spPr>
          <a:xfrm>
            <a:off x="7871685" y="1166734"/>
            <a:ext cx="2027932" cy="680085"/>
          </a:xfrm>
          <a:prstGeom prst="rect">
            <a:avLst/>
          </a:prstGeom>
        </p:spPr>
        <p:txBody>
          <a:bodyPr lIns="0" tIns="0" rIns="0" bIns="0" rtlCol="0" anchor="t">
            <a:spAutoFit/>
          </a:bodyPr>
          <a:lstStyle/>
          <a:p>
            <a:pPr algn="ctr">
              <a:lnSpc>
                <a:spcPts val="5040"/>
              </a:lnSpc>
            </a:pPr>
            <a:r>
              <a:rPr lang="en-US" sz="3600" b="1">
                <a:solidFill>
                  <a:srgbClr val="000000"/>
                </a:solidFill>
                <a:latin typeface="Calibri (MS) Bold"/>
                <a:ea typeface="Calibri (MS) Bold"/>
                <a:cs typeface="Calibri (MS) Bold"/>
                <a:sym typeface="Calibri (MS) Bold"/>
              </a:rPr>
              <a:t>What is it?</a:t>
            </a:r>
          </a:p>
        </p:txBody>
      </p:sp>
      <p:sp>
        <p:nvSpPr>
          <p:cNvPr id="9" name="TextBox 9"/>
          <p:cNvSpPr txBox="1"/>
          <p:nvPr/>
        </p:nvSpPr>
        <p:spPr>
          <a:xfrm>
            <a:off x="5508976" y="9754180"/>
            <a:ext cx="7270047" cy="301365"/>
          </a:xfrm>
          <a:prstGeom prst="rect">
            <a:avLst/>
          </a:prstGeom>
        </p:spPr>
        <p:txBody>
          <a:bodyPr lIns="0" tIns="0" rIns="0" bIns="0" rtlCol="0" anchor="t">
            <a:spAutoFit/>
          </a:bodyPr>
          <a:lstStyle/>
          <a:p>
            <a:pPr algn="ctr">
              <a:lnSpc>
                <a:spcPts val="2520"/>
              </a:lnSpc>
            </a:pPr>
            <a:r>
              <a:rPr lang="en-US" sz="1800" dirty="0">
                <a:latin typeface="Calibri (MS)"/>
                <a:ea typeface="Calibri (MS)"/>
                <a:cs typeface="Calibri (MS)"/>
                <a:sym typeface="Calibri (MS)"/>
              </a:rPr>
              <a:t>Source: </a:t>
            </a:r>
            <a:r>
              <a:rPr lang="en-US" sz="1800" u="sng" dirty="0">
                <a:latin typeface="Calibri (MS)"/>
                <a:ea typeface="Calibri (MS)"/>
                <a:cs typeface="Calibri (MS)"/>
                <a:sym typeface="Calibri (MS)"/>
                <a:hlinkClick r:id="rId3" tooltip="https://takeitdown.ncmec.org">
                  <a:extLst>
                    <a:ext uri="{A12FA001-AC4F-418D-AE19-62706E023703}">
                      <ahyp:hlinkClr xmlns:ahyp="http://schemas.microsoft.com/office/drawing/2018/hyperlinkcolor" val="tx"/>
                    </a:ext>
                  </a:extLst>
                </a:hlinkClick>
              </a:rPr>
              <a:t>https://takeitdown.ncmec.org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69246" y="0"/>
            <a:ext cx="18743647" cy="1028700"/>
            <a:chOff x="0" y="0"/>
            <a:chExt cx="4936598" cy="270933"/>
          </a:xfrm>
        </p:grpSpPr>
        <p:sp>
          <p:nvSpPr>
            <p:cNvPr id="3" name="Freeform 3"/>
            <p:cNvSpPr/>
            <p:nvPr/>
          </p:nvSpPr>
          <p:spPr>
            <a:xfrm>
              <a:off x="0" y="0"/>
              <a:ext cx="4936598" cy="270933"/>
            </a:xfrm>
            <a:custGeom>
              <a:avLst/>
              <a:gdLst/>
              <a:ahLst/>
              <a:cxnLst/>
              <a:rect l="l" t="t" r="r" b="b"/>
              <a:pathLst>
                <a:path w="4936598" h="270933">
                  <a:moveTo>
                    <a:pt x="0" y="0"/>
                  </a:moveTo>
                  <a:lnTo>
                    <a:pt x="4936598" y="0"/>
                  </a:lnTo>
                  <a:lnTo>
                    <a:pt x="4936598" y="270933"/>
                  </a:lnTo>
                  <a:lnTo>
                    <a:pt x="0" y="270933"/>
                  </a:lnTo>
                  <a:close/>
                </a:path>
              </a:pathLst>
            </a:custGeom>
            <a:solidFill>
              <a:srgbClr val="0C938B"/>
            </a:solidFill>
          </p:spPr>
          <p:txBody>
            <a:bodyPr/>
            <a:lstStyle/>
            <a:p>
              <a:endParaRPr lang="en-US"/>
            </a:p>
          </p:txBody>
        </p:sp>
        <p:sp>
          <p:nvSpPr>
            <p:cNvPr id="4" name="TextBox 4"/>
            <p:cNvSpPr txBox="1"/>
            <p:nvPr/>
          </p:nvSpPr>
          <p:spPr>
            <a:xfrm>
              <a:off x="0" y="-76200"/>
              <a:ext cx="4936598" cy="347133"/>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5237857" y="-15875"/>
            <a:ext cx="7812286" cy="968375"/>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NCMEC “Take It Down” Video</a:t>
            </a:r>
          </a:p>
        </p:txBody>
      </p:sp>
      <p:sp>
        <p:nvSpPr>
          <p:cNvPr id="7" name="TextBox 7"/>
          <p:cNvSpPr txBox="1"/>
          <p:nvPr/>
        </p:nvSpPr>
        <p:spPr>
          <a:xfrm>
            <a:off x="14270704" y="9332566"/>
            <a:ext cx="2148036" cy="344805"/>
          </a:xfrm>
          <a:prstGeom prst="rect">
            <a:avLst/>
          </a:prstGeom>
        </p:spPr>
        <p:txBody>
          <a:bodyPr lIns="0" tIns="0" rIns="0" bIns="0" rtlCol="0" anchor="t">
            <a:spAutoFit/>
          </a:bodyPr>
          <a:lstStyle/>
          <a:p>
            <a:pPr algn="ctr">
              <a:lnSpc>
                <a:spcPts val="2520"/>
              </a:lnSpc>
            </a:pPr>
            <a:r>
              <a:rPr lang="en-US" sz="1800">
                <a:solidFill>
                  <a:srgbClr val="000000"/>
                </a:solidFill>
                <a:latin typeface="Calibri (MS)"/>
                <a:ea typeface="Calibri (MS)"/>
                <a:cs typeface="Calibri (MS)"/>
                <a:sym typeface="Calibri (MS)"/>
              </a:rPr>
              <a:t>Duration: 0:30 minutes</a:t>
            </a:r>
          </a:p>
        </p:txBody>
      </p:sp>
      <p:sp>
        <p:nvSpPr>
          <p:cNvPr id="8" name="TextBox 8"/>
          <p:cNvSpPr txBox="1"/>
          <p:nvPr/>
        </p:nvSpPr>
        <p:spPr>
          <a:xfrm>
            <a:off x="5508976" y="9754180"/>
            <a:ext cx="7270047" cy="301365"/>
          </a:xfrm>
          <a:prstGeom prst="rect">
            <a:avLst/>
          </a:prstGeom>
        </p:spPr>
        <p:txBody>
          <a:bodyPr lIns="0" tIns="0" rIns="0" bIns="0" rtlCol="0" anchor="t">
            <a:spAutoFit/>
          </a:bodyPr>
          <a:lstStyle/>
          <a:p>
            <a:pPr algn="ctr">
              <a:lnSpc>
                <a:spcPts val="2520"/>
              </a:lnSpc>
            </a:pPr>
            <a:r>
              <a:rPr lang="en-US" sz="1800" dirty="0">
                <a:latin typeface="Calibri (MS)"/>
                <a:ea typeface="Calibri (MS)"/>
                <a:cs typeface="Calibri (MS)"/>
                <a:sym typeface="Calibri (MS)"/>
              </a:rPr>
              <a:t>Source: </a:t>
            </a:r>
            <a:r>
              <a:rPr lang="en-US" sz="1800" u="sng" dirty="0">
                <a:latin typeface="Calibri (MS)"/>
                <a:ea typeface="Calibri (MS)"/>
                <a:cs typeface="Calibri (MS)"/>
                <a:sym typeface="Calibri (MS)"/>
                <a:hlinkClick r:id="rId3" tooltip="https://takeitdown.ncmec.org">
                  <a:extLst>
                    <a:ext uri="{A12FA001-AC4F-418D-AE19-62706E023703}">
                      <ahyp:hlinkClr xmlns:ahyp="http://schemas.microsoft.com/office/drawing/2018/hyperlinkcolor" val="tx"/>
                    </a:ext>
                  </a:extLst>
                </a:hlinkClick>
              </a:rPr>
              <a:t>https://takeitdown.ncmec.org</a:t>
            </a:r>
          </a:p>
        </p:txBody>
      </p:sp>
      <p:pic>
        <p:nvPicPr>
          <p:cNvPr id="9" name="Online Media 8" title="Take It Down: Rewind (Full Trailer)">
            <a:hlinkClick r:id="" action="ppaction://media"/>
            <a:extLst>
              <a:ext uri="{FF2B5EF4-FFF2-40B4-BE49-F238E27FC236}">
                <a16:creationId xmlns:a16="http://schemas.microsoft.com/office/drawing/2014/main" id="{39CB7C45-FEF4-75DB-9988-4D75F6B72489}"/>
              </a:ext>
            </a:extLst>
          </p:cNvPr>
          <p:cNvPicPr>
            <a:picLocks noRot="1" noChangeAspect="1"/>
          </p:cNvPicPr>
          <p:nvPr>
            <a:videoFile r:link="rId1"/>
          </p:nvPr>
        </p:nvPicPr>
        <p:blipFill>
          <a:blip r:embed="rId4"/>
          <a:stretch>
            <a:fillRect/>
          </a:stretch>
        </p:blipFill>
        <p:spPr>
          <a:xfrm>
            <a:off x="2019300" y="1121013"/>
            <a:ext cx="14249400" cy="804497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882439"/>
            <a:chOff x="0" y="0"/>
            <a:chExt cx="4816593" cy="232412"/>
          </a:xfrm>
        </p:grpSpPr>
        <p:sp>
          <p:nvSpPr>
            <p:cNvPr id="3" name="Freeform 3"/>
            <p:cNvSpPr/>
            <p:nvPr/>
          </p:nvSpPr>
          <p:spPr>
            <a:xfrm>
              <a:off x="0" y="0"/>
              <a:ext cx="4816592" cy="232412"/>
            </a:xfrm>
            <a:custGeom>
              <a:avLst/>
              <a:gdLst/>
              <a:ahLst/>
              <a:cxnLst/>
              <a:rect l="l" t="t" r="r" b="b"/>
              <a:pathLst>
                <a:path w="4816592" h="232412">
                  <a:moveTo>
                    <a:pt x="0" y="0"/>
                  </a:moveTo>
                  <a:lnTo>
                    <a:pt x="4816592" y="0"/>
                  </a:lnTo>
                  <a:lnTo>
                    <a:pt x="4816592" y="232412"/>
                  </a:lnTo>
                  <a:lnTo>
                    <a:pt x="0" y="232412"/>
                  </a:lnTo>
                  <a:close/>
                </a:path>
              </a:pathLst>
            </a:custGeom>
            <a:solidFill>
              <a:srgbClr val="0C938B"/>
            </a:solidFill>
          </p:spPr>
          <p:txBody>
            <a:bodyPr/>
            <a:lstStyle/>
            <a:p>
              <a:endParaRPr lang="en-US"/>
            </a:p>
          </p:txBody>
        </p:sp>
        <p:sp>
          <p:nvSpPr>
            <p:cNvPr id="4" name="TextBox 4"/>
            <p:cNvSpPr txBox="1"/>
            <p:nvPr/>
          </p:nvSpPr>
          <p:spPr>
            <a:xfrm>
              <a:off x="0" y="-76200"/>
              <a:ext cx="4816593" cy="308612"/>
            </a:xfrm>
            <a:prstGeom prst="rect">
              <a:avLst/>
            </a:prstGeom>
          </p:spPr>
          <p:txBody>
            <a:bodyPr lIns="50800" tIns="50800" rIns="50800" bIns="50800" rtlCol="0" anchor="ctr"/>
            <a:lstStyle/>
            <a:p>
              <a:pPr algn="ctr">
                <a:lnSpc>
                  <a:spcPts val="2659"/>
                </a:lnSpc>
              </a:pPr>
              <a:endParaRPr/>
            </a:p>
          </p:txBody>
        </p:sp>
      </p:grpSp>
      <p:pic>
        <p:nvPicPr>
          <p:cNvPr id="5" name="Picture 5"/>
          <p:cNvPicPr>
            <a:picLocks noChangeAspect="1"/>
          </p:cNvPicPr>
          <p:nvPr/>
        </p:nvPicPr>
        <p:blipFill>
          <a:blip r:embed="rId2"/>
          <a:srcRect/>
          <a:stretch>
            <a:fillRect/>
          </a:stretch>
        </p:blipFill>
        <p:spPr>
          <a:xfrm>
            <a:off x="4710846" y="1907954"/>
            <a:ext cx="9130865" cy="7350346"/>
          </a:xfrm>
          <a:prstGeom prst="rect">
            <a:avLst/>
          </a:prstGeom>
        </p:spPr>
      </p:pic>
      <p:sp>
        <p:nvSpPr>
          <p:cNvPr id="6" name="TextBox 6"/>
          <p:cNvSpPr txBox="1"/>
          <p:nvPr/>
        </p:nvSpPr>
        <p:spPr>
          <a:xfrm>
            <a:off x="6939288" y="-38100"/>
            <a:ext cx="4409424" cy="968375"/>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Activity</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857250"/>
            <a:chOff x="0" y="0"/>
            <a:chExt cx="4816593" cy="225778"/>
          </a:xfrm>
        </p:grpSpPr>
        <p:sp>
          <p:nvSpPr>
            <p:cNvPr id="3" name="Freeform 3"/>
            <p:cNvSpPr/>
            <p:nvPr/>
          </p:nvSpPr>
          <p:spPr>
            <a:xfrm>
              <a:off x="0" y="0"/>
              <a:ext cx="4816592" cy="225778"/>
            </a:xfrm>
            <a:custGeom>
              <a:avLst/>
              <a:gdLst/>
              <a:ahLst/>
              <a:cxnLst/>
              <a:rect l="l" t="t" r="r" b="b"/>
              <a:pathLst>
                <a:path w="4816592" h="225778">
                  <a:moveTo>
                    <a:pt x="0" y="0"/>
                  </a:moveTo>
                  <a:lnTo>
                    <a:pt x="4816592" y="0"/>
                  </a:lnTo>
                  <a:lnTo>
                    <a:pt x="4816592" y="225778"/>
                  </a:lnTo>
                  <a:lnTo>
                    <a:pt x="0" y="225778"/>
                  </a:lnTo>
                  <a:close/>
                </a:path>
              </a:pathLst>
            </a:custGeom>
            <a:solidFill>
              <a:srgbClr val="0C938B"/>
            </a:solidFill>
          </p:spPr>
          <p:txBody>
            <a:bodyPr/>
            <a:lstStyle/>
            <a:p>
              <a:endParaRPr lang="en-US"/>
            </a:p>
          </p:txBody>
        </p:sp>
        <p:sp>
          <p:nvSpPr>
            <p:cNvPr id="4" name="TextBox 4"/>
            <p:cNvSpPr txBox="1"/>
            <p:nvPr/>
          </p:nvSpPr>
          <p:spPr>
            <a:xfrm>
              <a:off x="0" y="-76200"/>
              <a:ext cx="4816593" cy="301978"/>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6825529" y="-111125"/>
            <a:ext cx="4636942" cy="968375"/>
          </a:xfrm>
          <a:prstGeom prst="rect">
            <a:avLst/>
          </a:prstGeom>
        </p:spPr>
        <p:txBody>
          <a:bodyPr lIns="0" tIns="0" rIns="0" bIns="0" rtlCol="0" anchor="t">
            <a:spAutoFit/>
          </a:bodyPr>
          <a:lstStyle/>
          <a:p>
            <a:pPr algn="ctr">
              <a:lnSpc>
                <a:spcPts val="7000"/>
              </a:lnSpc>
            </a:pPr>
            <a:r>
              <a:rPr lang="en-US" sz="5000" b="1">
                <a:solidFill>
                  <a:srgbClr val="FFFFFF"/>
                </a:solidFill>
                <a:latin typeface="Calibri (MS) Bold"/>
                <a:ea typeface="Calibri (MS) Bold"/>
                <a:cs typeface="Calibri (MS) Bold"/>
                <a:sym typeface="Calibri (MS) Bold"/>
              </a:rPr>
              <a:t>Activity</a:t>
            </a:r>
          </a:p>
        </p:txBody>
      </p:sp>
      <p:sp>
        <p:nvSpPr>
          <p:cNvPr id="6" name="TextBox 6"/>
          <p:cNvSpPr txBox="1"/>
          <p:nvPr/>
        </p:nvSpPr>
        <p:spPr>
          <a:xfrm>
            <a:off x="3231426" y="4111625"/>
            <a:ext cx="11825147" cy="1740220"/>
          </a:xfrm>
          <a:prstGeom prst="rect">
            <a:avLst/>
          </a:prstGeom>
        </p:spPr>
        <p:txBody>
          <a:bodyPr lIns="0" tIns="0" rIns="0" bIns="0" rtlCol="0" anchor="t">
            <a:spAutoFit/>
          </a:bodyPr>
          <a:lstStyle/>
          <a:p>
            <a:pPr algn="ctr">
              <a:lnSpc>
                <a:spcPts val="7000"/>
              </a:lnSpc>
            </a:pPr>
            <a:r>
              <a:rPr lang="en-US" sz="5000" dirty="0">
                <a:latin typeface="Calibri (MS)"/>
                <a:ea typeface="Calibri (MS)"/>
                <a:cs typeface="Calibri (MS)"/>
                <a:sym typeface="Calibri (MS)"/>
              </a:rPr>
              <a:t>We recommend playing </a:t>
            </a:r>
          </a:p>
          <a:p>
            <a:pPr algn="ctr">
              <a:lnSpc>
                <a:spcPts val="7000"/>
              </a:lnSpc>
            </a:pPr>
            <a:r>
              <a:rPr lang="en-US" sz="5000" u="sng" dirty="0">
                <a:latin typeface="Calibri (MS)"/>
                <a:ea typeface="Calibri (MS)"/>
                <a:cs typeface="Calibri (MS)"/>
                <a:sym typeface="Calibri (MS)"/>
                <a:hlinkClick r:id="rId2" tooltip="https://create.kahoot.it/share/test-your-knowledge-online-safety/84546844-7a8f-428c-b985-c839ff32e85f">
                  <a:extLst>
                    <a:ext uri="{A12FA001-AC4F-418D-AE19-62706E023703}">
                      <ahyp:hlinkClr xmlns:ahyp="http://schemas.microsoft.com/office/drawing/2018/hyperlinkcolor" val="tx"/>
                    </a:ext>
                  </a:extLst>
                </a:hlinkClick>
              </a:rPr>
              <a:t>Online Safety Kahoot!</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207405" y="1605434"/>
            <a:ext cx="5873190" cy="7076133"/>
          </a:xfrm>
          <a:custGeom>
            <a:avLst/>
            <a:gdLst/>
            <a:ahLst/>
            <a:cxnLst/>
            <a:rect l="l" t="t" r="r" b="b"/>
            <a:pathLst>
              <a:path w="5873190" h="7076133">
                <a:moveTo>
                  <a:pt x="0" y="0"/>
                </a:moveTo>
                <a:lnTo>
                  <a:pt x="5873190" y="0"/>
                </a:lnTo>
                <a:lnTo>
                  <a:pt x="5873190" y="7076132"/>
                </a:lnTo>
                <a:lnTo>
                  <a:pt x="0" y="70761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858923"/>
            <a:chOff x="0" y="0"/>
            <a:chExt cx="4816593" cy="226218"/>
          </a:xfrm>
        </p:grpSpPr>
        <p:sp>
          <p:nvSpPr>
            <p:cNvPr id="3" name="Freeform 3"/>
            <p:cNvSpPr/>
            <p:nvPr/>
          </p:nvSpPr>
          <p:spPr>
            <a:xfrm>
              <a:off x="0" y="0"/>
              <a:ext cx="4816592" cy="226218"/>
            </a:xfrm>
            <a:custGeom>
              <a:avLst/>
              <a:gdLst/>
              <a:ahLst/>
              <a:cxnLst/>
              <a:rect l="l" t="t" r="r" b="b"/>
              <a:pathLst>
                <a:path w="4816592" h="226218">
                  <a:moveTo>
                    <a:pt x="0" y="0"/>
                  </a:moveTo>
                  <a:lnTo>
                    <a:pt x="4816592" y="0"/>
                  </a:lnTo>
                  <a:lnTo>
                    <a:pt x="4816592" y="226218"/>
                  </a:lnTo>
                  <a:lnTo>
                    <a:pt x="0" y="226218"/>
                  </a:lnTo>
                  <a:close/>
                </a:path>
              </a:pathLst>
            </a:custGeom>
            <a:solidFill>
              <a:srgbClr val="0C938B"/>
            </a:solidFill>
          </p:spPr>
          <p:txBody>
            <a:bodyPr/>
            <a:lstStyle/>
            <a:p>
              <a:endParaRPr lang="en-US"/>
            </a:p>
          </p:txBody>
        </p:sp>
        <p:sp>
          <p:nvSpPr>
            <p:cNvPr id="4" name="TextBox 4"/>
            <p:cNvSpPr txBox="1"/>
            <p:nvPr/>
          </p:nvSpPr>
          <p:spPr>
            <a:xfrm>
              <a:off x="0" y="-76200"/>
              <a:ext cx="4816593" cy="302418"/>
            </a:xfrm>
            <a:prstGeom prst="rect">
              <a:avLst/>
            </a:prstGeom>
          </p:spPr>
          <p:txBody>
            <a:bodyPr lIns="50800" tIns="50800" rIns="50800" bIns="50800" rtlCol="0" anchor="ctr"/>
            <a:lstStyle/>
            <a:p>
              <a:pPr algn="ctr">
                <a:lnSpc>
                  <a:spcPts val="2884"/>
                </a:lnSpc>
              </a:pPr>
              <a:endParaRPr/>
            </a:p>
          </p:txBody>
        </p:sp>
      </p:grpSp>
      <p:sp>
        <p:nvSpPr>
          <p:cNvPr id="5" name="Freeform 5"/>
          <p:cNvSpPr/>
          <p:nvPr/>
        </p:nvSpPr>
        <p:spPr>
          <a:xfrm>
            <a:off x="2945227" y="1353948"/>
            <a:ext cx="12397545" cy="7904352"/>
          </a:xfrm>
          <a:custGeom>
            <a:avLst/>
            <a:gdLst/>
            <a:ahLst/>
            <a:cxnLst/>
            <a:rect l="l" t="t" r="r" b="b"/>
            <a:pathLst>
              <a:path w="12397545" h="7904352">
                <a:moveTo>
                  <a:pt x="0" y="0"/>
                </a:moveTo>
                <a:lnTo>
                  <a:pt x="12397546" y="0"/>
                </a:lnTo>
                <a:lnTo>
                  <a:pt x="12397546" y="7904352"/>
                </a:lnTo>
                <a:lnTo>
                  <a:pt x="0" y="7904352"/>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5271492" y="-92075"/>
            <a:ext cx="7745016" cy="968375"/>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Lesson Handout from NCMEC</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918716" y="235539"/>
            <a:ext cx="6450568" cy="958851"/>
          </a:xfrm>
          <a:prstGeom prst="rect">
            <a:avLst/>
          </a:prstGeom>
        </p:spPr>
        <p:txBody>
          <a:bodyPr lIns="0" tIns="0" rIns="0" bIns="0" rtlCol="0" anchor="t">
            <a:spAutoFit/>
          </a:bodyPr>
          <a:lstStyle/>
          <a:p>
            <a:pPr algn="ctr">
              <a:lnSpc>
                <a:spcPts val="6999"/>
              </a:lnSpc>
            </a:pPr>
            <a:r>
              <a:rPr lang="en-US" sz="4999">
                <a:solidFill>
                  <a:srgbClr val="000000"/>
                </a:solidFill>
                <a:latin typeface="Calibri (MS)"/>
                <a:ea typeface="Calibri (MS)"/>
                <a:cs typeface="Calibri (MS)"/>
                <a:sym typeface="Calibri (MS)"/>
              </a:rPr>
              <a:t>Links to Lesson Materials</a:t>
            </a:r>
          </a:p>
        </p:txBody>
      </p:sp>
      <p:sp>
        <p:nvSpPr>
          <p:cNvPr id="3" name="TextBox 3"/>
          <p:cNvSpPr txBox="1"/>
          <p:nvPr/>
        </p:nvSpPr>
        <p:spPr>
          <a:xfrm>
            <a:off x="5093613" y="4505284"/>
            <a:ext cx="8100775" cy="602794"/>
          </a:xfrm>
          <a:prstGeom prst="rect">
            <a:avLst/>
          </a:prstGeom>
        </p:spPr>
        <p:txBody>
          <a:bodyPr lIns="0" tIns="0" rIns="0" bIns="0" rtlCol="0" anchor="t">
            <a:spAutoFit/>
          </a:bodyPr>
          <a:lstStyle/>
          <a:p>
            <a:pPr algn="ctr">
              <a:lnSpc>
                <a:spcPts val="5040"/>
              </a:lnSpc>
            </a:pPr>
            <a:r>
              <a:rPr lang="en-US" sz="3600" u="sng" dirty="0" err="1">
                <a:latin typeface="Calibri (MS)"/>
                <a:ea typeface="Calibri (MS)"/>
                <a:cs typeface="Calibri (MS)"/>
                <a:sym typeface="Calibri (MS)"/>
              </a:rPr>
              <a:t>Auroris</a:t>
            </a:r>
            <a:r>
              <a:rPr lang="en-US" sz="3600" u="sng" dirty="0">
                <a:latin typeface="Calibri (MS)"/>
                <a:ea typeface="Calibri (MS)"/>
                <a:cs typeface="Calibri (MS)"/>
                <a:sym typeface="Calibri (MS)"/>
              </a:rPr>
              <a:t> Media </a:t>
            </a:r>
            <a:r>
              <a:rPr lang="en-US" sz="3600" u="sng" dirty="0">
                <a:latin typeface="Calibri (MS)"/>
                <a:ea typeface="Calibri (MS)"/>
                <a:cs typeface="Calibri (MS)"/>
                <a:sym typeface="Calibri (MS)"/>
                <a:hlinkClick r:id="rId2" tooltip="https://vimeo.com/713031554">
                  <a:extLst>
                    <a:ext uri="{A12FA001-AC4F-418D-AE19-62706E023703}">
                      <ahyp:hlinkClr xmlns:ahyp="http://schemas.microsoft.com/office/drawing/2018/hyperlinkcolor" val="tx"/>
                    </a:ext>
                  </a:extLst>
                </a:hlinkClick>
              </a:rPr>
              <a:t>“Sextortion Module 1" Video</a:t>
            </a:r>
          </a:p>
        </p:txBody>
      </p:sp>
      <p:sp>
        <p:nvSpPr>
          <p:cNvPr id="4" name="TextBox 4"/>
          <p:cNvSpPr txBox="1"/>
          <p:nvPr/>
        </p:nvSpPr>
        <p:spPr>
          <a:xfrm>
            <a:off x="6246138" y="1986705"/>
            <a:ext cx="5795725" cy="602794"/>
          </a:xfrm>
          <a:prstGeom prst="rect">
            <a:avLst/>
          </a:prstGeom>
        </p:spPr>
        <p:txBody>
          <a:bodyPr lIns="0" tIns="0" rIns="0" bIns="0" rtlCol="0" anchor="t">
            <a:spAutoFit/>
          </a:bodyPr>
          <a:lstStyle/>
          <a:p>
            <a:pPr algn="ctr">
              <a:lnSpc>
                <a:spcPts val="5040"/>
              </a:lnSpc>
            </a:pPr>
            <a:r>
              <a:rPr lang="en-US" sz="3600" u="sng" dirty="0">
                <a:latin typeface="Calibri (MS)"/>
                <a:ea typeface="Calibri (MS)"/>
                <a:cs typeface="Calibri (MS)"/>
                <a:sym typeface="Calibri (MS)"/>
              </a:rPr>
              <a:t>DHS </a:t>
            </a:r>
            <a:r>
              <a:rPr lang="en-US" sz="3600" u="sng" dirty="0">
                <a:latin typeface="Calibri (MS)"/>
                <a:ea typeface="Calibri (MS)"/>
                <a:cs typeface="Calibri (MS)"/>
                <a:sym typeface="Calibri (MS)"/>
                <a:hlinkClick r:id="rId3" tooltip="https://www.dhs.gov/medialibrary-assets/assets/videos/d21dfb73-d274-4650-9ec4-4ff3260f7fe6/23_1129_bc_carter_online_safety.mp4">
                  <a:extLst>
                    <a:ext uri="{A12FA001-AC4F-418D-AE19-62706E023703}">
                      <ahyp:hlinkClr xmlns:ahyp="http://schemas.microsoft.com/office/drawing/2018/hyperlinkcolor" val="tx"/>
                    </a:ext>
                  </a:extLst>
                </a:hlinkClick>
              </a:rPr>
              <a:t>“Carter’s Story Pt 1” Video</a:t>
            </a:r>
          </a:p>
        </p:txBody>
      </p:sp>
      <p:sp>
        <p:nvSpPr>
          <p:cNvPr id="5" name="TextBox 5"/>
          <p:cNvSpPr txBox="1"/>
          <p:nvPr/>
        </p:nvSpPr>
        <p:spPr>
          <a:xfrm>
            <a:off x="6246138" y="3244174"/>
            <a:ext cx="5795725" cy="602794"/>
          </a:xfrm>
          <a:prstGeom prst="rect">
            <a:avLst/>
          </a:prstGeom>
        </p:spPr>
        <p:txBody>
          <a:bodyPr lIns="0" tIns="0" rIns="0" bIns="0" rtlCol="0" anchor="t">
            <a:spAutoFit/>
          </a:bodyPr>
          <a:lstStyle/>
          <a:p>
            <a:pPr algn="ctr">
              <a:lnSpc>
                <a:spcPts val="5040"/>
              </a:lnSpc>
            </a:pPr>
            <a:r>
              <a:rPr lang="en-US" sz="3600" u="sng" dirty="0">
                <a:latin typeface="Calibri (MS)"/>
                <a:ea typeface="Calibri (MS)"/>
                <a:cs typeface="Calibri (MS)"/>
                <a:sym typeface="Calibri (MS)"/>
              </a:rPr>
              <a:t>DHS </a:t>
            </a:r>
            <a:r>
              <a:rPr lang="en-US" sz="3600" u="sng" dirty="0">
                <a:latin typeface="Calibri (MS)"/>
                <a:ea typeface="Calibri (MS)"/>
                <a:cs typeface="Calibri (MS)"/>
                <a:sym typeface="Calibri (MS)"/>
                <a:hlinkClick r:id="rId4" tooltip="https://www.dhs.gov/medialibrary-assets/assets/videos/e19ccd73-f1ad-4404-99a7-1191dad49e5b/23_1129_bc_carter_online_safety_2.mp4">
                  <a:extLst>
                    <a:ext uri="{A12FA001-AC4F-418D-AE19-62706E023703}">
                      <ahyp:hlinkClr xmlns:ahyp="http://schemas.microsoft.com/office/drawing/2018/hyperlinkcolor" val="tx"/>
                    </a:ext>
                  </a:extLst>
                </a:hlinkClick>
              </a:rPr>
              <a:t>Carter’s “Story Pt 2” Video</a:t>
            </a:r>
          </a:p>
        </p:txBody>
      </p:sp>
      <p:sp>
        <p:nvSpPr>
          <p:cNvPr id="6" name="TextBox 6"/>
          <p:cNvSpPr txBox="1"/>
          <p:nvPr/>
        </p:nvSpPr>
        <p:spPr>
          <a:xfrm>
            <a:off x="6246138" y="5871169"/>
            <a:ext cx="5533579" cy="602794"/>
          </a:xfrm>
          <a:prstGeom prst="rect">
            <a:avLst/>
          </a:prstGeom>
        </p:spPr>
        <p:txBody>
          <a:bodyPr lIns="0" tIns="0" rIns="0" bIns="0" rtlCol="0" anchor="t">
            <a:spAutoFit/>
          </a:bodyPr>
          <a:lstStyle/>
          <a:p>
            <a:pPr algn="ctr">
              <a:lnSpc>
                <a:spcPts val="5040"/>
              </a:lnSpc>
            </a:pPr>
            <a:r>
              <a:rPr lang="en-US" sz="3600" u="sng" dirty="0">
                <a:latin typeface="Calibri (MS)"/>
                <a:ea typeface="Calibri (MS)"/>
                <a:cs typeface="Calibri (MS)"/>
                <a:sym typeface="Calibri (MS)"/>
              </a:rPr>
              <a:t>NCMEC </a:t>
            </a:r>
            <a:r>
              <a:rPr lang="en-US" sz="3600" u="sng" dirty="0">
                <a:latin typeface="Calibri (MS)"/>
                <a:ea typeface="Calibri (MS)"/>
                <a:cs typeface="Calibri (MS)"/>
                <a:sym typeface="Calibri (MS)"/>
                <a:hlinkClick r:id="rId5" tooltip="https://www.missingkids.org/content/dam/missingkids/pdfs/its-called-sextortion-poster.pdf">
                  <a:extLst>
                    <a:ext uri="{A12FA001-AC4F-418D-AE19-62706E023703}">
                      <ahyp:hlinkClr xmlns:ahyp="http://schemas.microsoft.com/office/drawing/2018/hyperlinkcolor" val="tx"/>
                    </a:ext>
                  </a:extLst>
                </a:hlinkClick>
              </a:rPr>
              <a:t>“Sextortion” Handout</a:t>
            </a:r>
          </a:p>
        </p:txBody>
      </p:sp>
      <p:sp>
        <p:nvSpPr>
          <p:cNvPr id="7" name="TextBox 7"/>
          <p:cNvSpPr txBox="1"/>
          <p:nvPr/>
        </p:nvSpPr>
        <p:spPr>
          <a:xfrm>
            <a:off x="5069562" y="7237054"/>
            <a:ext cx="8124825" cy="602794"/>
          </a:xfrm>
          <a:prstGeom prst="rect">
            <a:avLst/>
          </a:prstGeom>
        </p:spPr>
        <p:txBody>
          <a:bodyPr lIns="0" tIns="0" rIns="0" bIns="0" rtlCol="0" anchor="t">
            <a:spAutoFit/>
          </a:bodyPr>
          <a:lstStyle/>
          <a:p>
            <a:pPr algn="ctr">
              <a:lnSpc>
                <a:spcPts val="5040"/>
              </a:lnSpc>
            </a:pPr>
            <a:r>
              <a:rPr lang="en-US" sz="3600" u="sng" dirty="0">
                <a:latin typeface="Calibri (MS)"/>
                <a:ea typeface="Calibri (MS)"/>
                <a:cs typeface="Calibri (MS)"/>
                <a:sym typeface="Calibri (MS)"/>
                <a:hlinkClick r:id="rId6" tooltip="https://create.kahoot.it/share/test-your-knowledge-online-safety/84546844-7a8f-428c-b985-c839ff32e85f">
                  <a:extLst>
                    <a:ext uri="{A12FA001-AC4F-418D-AE19-62706E023703}">
                      <ahyp:hlinkClr xmlns:ahyp="http://schemas.microsoft.com/office/drawing/2018/hyperlinkcolor" val="tx"/>
                    </a:ext>
                  </a:extLst>
                </a:hlinkClick>
              </a:rPr>
              <a:t>Online Safety Kahoot!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123971"/>
            <a:chOff x="0" y="0"/>
            <a:chExt cx="4816593" cy="296025"/>
          </a:xfrm>
        </p:grpSpPr>
        <p:sp>
          <p:nvSpPr>
            <p:cNvPr id="3" name="Freeform 3"/>
            <p:cNvSpPr/>
            <p:nvPr/>
          </p:nvSpPr>
          <p:spPr>
            <a:xfrm>
              <a:off x="0" y="0"/>
              <a:ext cx="4816592" cy="296025"/>
            </a:xfrm>
            <a:custGeom>
              <a:avLst/>
              <a:gdLst/>
              <a:ahLst/>
              <a:cxnLst/>
              <a:rect l="l" t="t" r="r" b="b"/>
              <a:pathLst>
                <a:path w="4816592" h="296025">
                  <a:moveTo>
                    <a:pt x="0" y="0"/>
                  </a:moveTo>
                  <a:lnTo>
                    <a:pt x="4816592" y="0"/>
                  </a:lnTo>
                  <a:lnTo>
                    <a:pt x="4816592" y="296025"/>
                  </a:lnTo>
                  <a:lnTo>
                    <a:pt x="0" y="296025"/>
                  </a:lnTo>
                  <a:close/>
                </a:path>
              </a:pathLst>
            </a:custGeom>
            <a:solidFill>
              <a:srgbClr val="0C938B"/>
            </a:solidFill>
          </p:spPr>
          <p:txBody>
            <a:bodyPr/>
            <a:lstStyle/>
            <a:p>
              <a:endParaRPr lang="en-US"/>
            </a:p>
          </p:txBody>
        </p:sp>
        <p:sp>
          <p:nvSpPr>
            <p:cNvPr id="4" name="TextBox 4"/>
            <p:cNvSpPr txBox="1"/>
            <p:nvPr/>
          </p:nvSpPr>
          <p:spPr>
            <a:xfrm>
              <a:off x="0" y="-85725"/>
              <a:ext cx="4816593" cy="381750"/>
            </a:xfrm>
            <a:prstGeom prst="rect">
              <a:avLst/>
            </a:prstGeom>
          </p:spPr>
          <p:txBody>
            <a:bodyPr lIns="50800" tIns="50800" rIns="50800" bIns="50800" rtlCol="0" anchor="ctr"/>
            <a:lstStyle/>
            <a:p>
              <a:pPr algn="ctr">
                <a:lnSpc>
                  <a:spcPts val="2666"/>
                </a:lnSpc>
              </a:pPr>
              <a:endParaRPr/>
            </a:p>
          </p:txBody>
        </p:sp>
      </p:grpSp>
      <p:sp>
        <p:nvSpPr>
          <p:cNvPr id="5" name="TextBox 5"/>
          <p:cNvSpPr txBox="1"/>
          <p:nvPr/>
        </p:nvSpPr>
        <p:spPr>
          <a:xfrm>
            <a:off x="2540169" y="3110214"/>
            <a:ext cx="13207661" cy="2466974"/>
          </a:xfrm>
          <a:prstGeom prst="rect">
            <a:avLst/>
          </a:prstGeom>
        </p:spPr>
        <p:txBody>
          <a:bodyPr lIns="0" tIns="0" rIns="0" bIns="0" rtlCol="0" anchor="t">
            <a:spAutoFit/>
          </a:bodyPr>
          <a:lstStyle/>
          <a:p>
            <a:pPr algn="ctr">
              <a:lnSpc>
                <a:spcPts val="6300"/>
              </a:lnSpc>
            </a:pPr>
            <a:r>
              <a:rPr lang="en-US" sz="4500">
                <a:solidFill>
                  <a:srgbClr val="000000"/>
                </a:solidFill>
                <a:latin typeface="Calibri (MS)"/>
                <a:ea typeface="Calibri (MS)"/>
                <a:cs typeface="Calibri (MS)"/>
                <a:sym typeface="Calibri (MS)"/>
              </a:rPr>
              <a:t>Connect for Freedom is a 501(c)(3) nonprofit committed to providing free </a:t>
            </a:r>
            <a:r>
              <a:rPr lang="en-US" sz="4500" b="1">
                <a:solidFill>
                  <a:srgbClr val="000000"/>
                </a:solidFill>
                <a:latin typeface="Calibri (MS) Bold"/>
                <a:ea typeface="Calibri (MS) Bold"/>
                <a:cs typeface="Calibri (MS) Bold"/>
                <a:sym typeface="Calibri (MS) Bold"/>
              </a:rPr>
              <a:t>online safety</a:t>
            </a:r>
            <a:r>
              <a:rPr lang="en-US" sz="4500">
                <a:solidFill>
                  <a:srgbClr val="000000"/>
                </a:solidFill>
                <a:latin typeface="Calibri (MS)"/>
                <a:ea typeface="Calibri (MS)"/>
                <a:cs typeface="Calibri (MS)"/>
                <a:sym typeface="Calibri (MS)"/>
              </a:rPr>
              <a:t> and </a:t>
            </a:r>
            <a:r>
              <a:rPr lang="en-US" sz="4500" b="1">
                <a:solidFill>
                  <a:srgbClr val="000000"/>
                </a:solidFill>
                <a:latin typeface="Calibri (MS) Bold"/>
                <a:ea typeface="Calibri (MS) Bold"/>
                <a:cs typeface="Calibri (MS) Bold"/>
                <a:sym typeface="Calibri (MS) Bold"/>
              </a:rPr>
              <a:t>human trafficking awareness</a:t>
            </a:r>
            <a:r>
              <a:rPr lang="en-US" sz="4500">
                <a:solidFill>
                  <a:srgbClr val="000000"/>
                </a:solidFill>
                <a:latin typeface="Calibri (MS)"/>
                <a:ea typeface="Calibri (MS)"/>
                <a:cs typeface="Calibri (MS)"/>
                <a:sym typeface="Calibri (MS)"/>
              </a:rPr>
              <a:t> materials to education stakeholders.</a:t>
            </a:r>
          </a:p>
        </p:txBody>
      </p:sp>
      <p:sp>
        <p:nvSpPr>
          <p:cNvPr id="6" name="TextBox 6"/>
          <p:cNvSpPr txBox="1"/>
          <p:nvPr/>
        </p:nvSpPr>
        <p:spPr>
          <a:xfrm>
            <a:off x="1463996" y="60325"/>
            <a:ext cx="16057791" cy="968375"/>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PREVENTION THROUGH EDUCATION IS THE SOLUTION</a:t>
            </a:r>
          </a:p>
        </p:txBody>
      </p:sp>
      <p:sp>
        <p:nvSpPr>
          <p:cNvPr id="7" name="Freeform 7"/>
          <p:cNvSpPr/>
          <p:nvPr/>
        </p:nvSpPr>
        <p:spPr>
          <a:xfrm>
            <a:off x="5383103" y="7014298"/>
            <a:ext cx="7521793" cy="2633258"/>
          </a:xfrm>
          <a:custGeom>
            <a:avLst/>
            <a:gdLst/>
            <a:ahLst/>
            <a:cxnLst/>
            <a:rect l="l" t="t" r="r" b="b"/>
            <a:pathLst>
              <a:path w="7521793" h="2633258">
                <a:moveTo>
                  <a:pt x="0" y="0"/>
                </a:moveTo>
                <a:lnTo>
                  <a:pt x="7521794" y="0"/>
                </a:lnTo>
                <a:lnTo>
                  <a:pt x="7521794" y="2633257"/>
                </a:lnTo>
                <a:lnTo>
                  <a:pt x="0" y="2633257"/>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52500" y="1325648"/>
            <a:ext cx="4686609" cy="712161"/>
            <a:chOff x="0" y="0"/>
            <a:chExt cx="1234333" cy="187565"/>
          </a:xfrm>
        </p:grpSpPr>
        <p:sp>
          <p:nvSpPr>
            <p:cNvPr id="3" name="Freeform 3"/>
            <p:cNvSpPr/>
            <p:nvPr/>
          </p:nvSpPr>
          <p:spPr>
            <a:xfrm>
              <a:off x="0" y="0"/>
              <a:ext cx="1234333" cy="187565"/>
            </a:xfrm>
            <a:custGeom>
              <a:avLst/>
              <a:gdLst/>
              <a:ahLst/>
              <a:cxnLst/>
              <a:rect l="l" t="t" r="r" b="b"/>
              <a:pathLst>
                <a:path w="1234333" h="187565">
                  <a:moveTo>
                    <a:pt x="0" y="0"/>
                  </a:moveTo>
                  <a:lnTo>
                    <a:pt x="1234333" y="0"/>
                  </a:lnTo>
                  <a:lnTo>
                    <a:pt x="1234333" y="187565"/>
                  </a:lnTo>
                  <a:lnTo>
                    <a:pt x="0" y="187565"/>
                  </a:lnTo>
                  <a:close/>
                </a:path>
              </a:pathLst>
            </a:custGeom>
            <a:solidFill>
              <a:srgbClr val="FEFEFE"/>
            </a:solidFill>
          </p:spPr>
          <p:txBody>
            <a:bodyPr/>
            <a:lstStyle/>
            <a:p>
              <a:endParaRPr lang="en-US"/>
            </a:p>
          </p:txBody>
        </p:sp>
        <p:sp>
          <p:nvSpPr>
            <p:cNvPr id="4" name="TextBox 4"/>
            <p:cNvSpPr txBox="1"/>
            <p:nvPr/>
          </p:nvSpPr>
          <p:spPr>
            <a:xfrm>
              <a:off x="0" y="-76200"/>
              <a:ext cx="1234333" cy="263765"/>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0" y="0"/>
            <a:ext cx="18288000" cy="824865"/>
            <a:chOff x="0" y="0"/>
            <a:chExt cx="4816593" cy="217248"/>
          </a:xfrm>
        </p:grpSpPr>
        <p:sp>
          <p:nvSpPr>
            <p:cNvPr id="6" name="Freeform 6"/>
            <p:cNvSpPr/>
            <p:nvPr/>
          </p:nvSpPr>
          <p:spPr>
            <a:xfrm>
              <a:off x="0" y="0"/>
              <a:ext cx="4816592" cy="217248"/>
            </a:xfrm>
            <a:custGeom>
              <a:avLst/>
              <a:gdLst/>
              <a:ahLst/>
              <a:cxnLst/>
              <a:rect l="l" t="t" r="r" b="b"/>
              <a:pathLst>
                <a:path w="4816592" h="217248">
                  <a:moveTo>
                    <a:pt x="0" y="0"/>
                  </a:moveTo>
                  <a:lnTo>
                    <a:pt x="4816592" y="0"/>
                  </a:lnTo>
                  <a:lnTo>
                    <a:pt x="4816592" y="217248"/>
                  </a:lnTo>
                  <a:lnTo>
                    <a:pt x="0" y="217248"/>
                  </a:lnTo>
                  <a:close/>
                </a:path>
              </a:pathLst>
            </a:custGeom>
            <a:solidFill>
              <a:srgbClr val="0C938B"/>
            </a:solidFill>
          </p:spPr>
          <p:txBody>
            <a:bodyPr/>
            <a:lstStyle/>
            <a:p>
              <a:endParaRPr lang="en-US"/>
            </a:p>
          </p:txBody>
        </p:sp>
        <p:sp>
          <p:nvSpPr>
            <p:cNvPr id="7" name="TextBox 7"/>
            <p:cNvSpPr txBox="1"/>
            <p:nvPr/>
          </p:nvSpPr>
          <p:spPr>
            <a:xfrm>
              <a:off x="0" y="-76200"/>
              <a:ext cx="4816593" cy="293448"/>
            </a:xfrm>
            <a:prstGeom prst="rect">
              <a:avLst/>
            </a:prstGeom>
          </p:spPr>
          <p:txBody>
            <a:bodyPr lIns="50800" tIns="50800" rIns="50800" bIns="50800" rtlCol="0" anchor="ctr"/>
            <a:lstStyle/>
            <a:p>
              <a:pPr algn="ctr">
                <a:lnSpc>
                  <a:spcPts val="2884"/>
                </a:lnSpc>
              </a:pPr>
              <a:endParaRPr/>
            </a:p>
          </p:txBody>
        </p:sp>
      </p:grpSp>
      <p:sp>
        <p:nvSpPr>
          <p:cNvPr id="8" name="TextBox 8"/>
          <p:cNvSpPr txBox="1"/>
          <p:nvPr/>
        </p:nvSpPr>
        <p:spPr>
          <a:xfrm>
            <a:off x="5768119" y="-143510"/>
            <a:ext cx="6751762" cy="968375"/>
          </a:xfrm>
          <a:prstGeom prst="rect">
            <a:avLst/>
          </a:prstGeom>
        </p:spPr>
        <p:txBody>
          <a:bodyPr lIns="0" tIns="0" rIns="0" bIns="0" rtlCol="0" anchor="t">
            <a:spAutoFit/>
          </a:bodyPr>
          <a:lstStyle/>
          <a:p>
            <a:pPr algn="ctr">
              <a:lnSpc>
                <a:spcPts val="7000"/>
              </a:lnSpc>
              <a:spcBef>
                <a:spcPct val="0"/>
              </a:spcBef>
            </a:pPr>
            <a:r>
              <a:rPr lang="en-US" sz="5000" b="1">
                <a:solidFill>
                  <a:srgbClr val="FFFFFF"/>
                </a:solidFill>
                <a:latin typeface="Calibri (MS) Bold"/>
                <a:ea typeface="Calibri (MS) Bold"/>
                <a:cs typeface="Calibri (MS) Bold"/>
                <a:sym typeface="Calibri (MS) Bold"/>
              </a:rPr>
              <a:t>Recap of Lesson</a:t>
            </a:r>
          </a:p>
        </p:txBody>
      </p:sp>
      <p:sp>
        <p:nvSpPr>
          <p:cNvPr id="9" name="TextBox 9"/>
          <p:cNvSpPr txBox="1"/>
          <p:nvPr/>
        </p:nvSpPr>
        <p:spPr>
          <a:xfrm>
            <a:off x="2751103" y="3926589"/>
            <a:ext cx="6228740" cy="2529205"/>
          </a:xfrm>
          <a:prstGeom prst="rect">
            <a:avLst/>
          </a:prstGeom>
        </p:spPr>
        <p:txBody>
          <a:bodyPr lIns="0" tIns="0" rIns="0" bIns="0" rtlCol="0" anchor="t">
            <a:spAutoFit/>
          </a:bodyPr>
          <a:lstStyle/>
          <a:p>
            <a:pPr marL="604519" lvl="1" indent="-302260" algn="l">
              <a:lnSpc>
                <a:spcPts val="3919"/>
              </a:lnSpc>
              <a:buFont typeface="Arial"/>
              <a:buChar char="•"/>
            </a:pPr>
            <a:r>
              <a:rPr lang="en-US" sz="2799">
                <a:solidFill>
                  <a:srgbClr val="000000"/>
                </a:solidFill>
                <a:latin typeface="Calibri (MS)"/>
                <a:ea typeface="Calibri (MS)"/>
                <a:cs typeface="Calibri (MS)"/>
                <a:sym typeface="Calibri (MS)"/>
              </a:rPr>
              <a:t>Pretending to work for a modeling agency.</a:t>
            </a:r>
          </a:p>
          <a:p>
            <a:pPr marL="604519" lvl="1" indent="-302260" algn="l">
              <a:lnSpc>
                <a:spcPts val="3919"/>
              </a:lnSpc>
              <a:buFont typeface="Arial"/>
              <a:buChar char="•"/>
            </a:pPr>
            <a:r>
              <a:rPr lang="en-US" sz="2799">
                <a:solidFill>
                  <a:srgbClr val="000000"/>
                </a:solidFill>
                <a:latin typeface="Calibri (MS)"/>
                <a:ea typeface="Calibri (MS)"/>
                <a:cs typeface="Calibri (MS)"/>
                <a:sym typeface="Calibri (MS)"/>
              </a:rPr>
              <a:t>Developing a bond with a minor by establishing a friendship or romantic relationship.</a:t>
            </a:r>
          </a:p>
        </p:txBody>
      </p:sp>
      <p:sp>
        <p:nvSpPr>
          <p:cNvPr id="10" name="TextBox 10"/>
          <p:cNvSpPr txBox="1"/>
          <p:nvPr/>
        </p:nvSpPr>
        <p:spPr>
          <a:xfrm>
            <a:off x="9565423" y="3926589"/>
            <a:ext cx="7249088" cy="2529206"/>
          </a:xfrm>
          <a:prstGeom prst="rect">
            <a:avLst/>
          </a:prstGeom>
        </p:spPr>
        <p:txBody>
          <a:bodyPr lIns="0" tIns="0" rIns="0" bIns="0" rtlCol="0" anchor="t">
            <a:spAutoFit/>
          </a:bodyPr>
          <a:lstStyle/>
          <a:p>
            <a:pPr marL="604515" lvl="1" indent="-302257" algn="l">
              <a:lnSpc>
                <a:spcPts val="3919"/>
              </a:lnSpc>
              <a:buFont typeface="Arial"/>
              <a:buChar char="•"/>
            </a:pPr>
            <a:r>
              <a:rPr lang="en-US" sz="2799">
                <a:solidFill>
                  <a:srgbClr val="000000"/>
                </a:solidFill>
                <a:latin typeface="Calibri (MS)"/>
                <a:ea typeface="Calibri (MS)"/>
                <a:cs typeface="Calibri (MS)"/>
                <a:sym typeface="Calibri (MS)"/>
              </a:rPr>
              <a:t>Using multiple false online identities, pretending to be younger than their real age and/or of the opposite sex.</a:t>
            </a:r>
          </a:p>
          <a:p>
            <a:pPr marL="604515" lvl="1" indent="-302257" algn="l">
              <a:lnSpc>
                <a:spcPts val="3919"/>
              </a:lnSpc>
              <a:buFont typeface="Arial"/>
              <a:buChar char="•"/>
            </a:pPr>
            <a:r>
              <a:rPr lang="en-US" sz="2799">
                <a:solidFill>
                  <a:srgbClr val="000000"/>
                </a:solidFill>
                <a:latin typeface="Calibri (MS)"/>
                <a:ea typeface="Calibri (MS)"/>
                <a:cs typeface="Calibri (MS)"/>
                <a:sym typeface="Calibri (MS)"/>
              </a:rPr>
              <a:t> Threatening to create sexual images or videos of a minor using digital editing tools.</a:t>
            </a:r>
          </a:p>
        </p:txBody>
      </p:sp>
      <p:sp>
        <p:nvSpPr>
          <p:cNvPr id="11" name="TextBox 11"/>
          <p:cNvSpPr txBox="1"/>
          <p:nvPr/>
        </p:nvSpPr>
        <p:spPr>
          <a:xfrm>
            <a:off x="2749453" y="1389572"/>
            <a:ext cx="13631940" cy="1043305"/>
          </a:xfrm>
          <a:prstGeom prst="rect">
            <a:avLst/>
          </a:prstGeom>
        </p:spPr>
        <p:txBody>
          <a:bodyPr lIns="0" tIns="0" rIns="0" bIns="0" rtlCol="0" anchor="t">
            <a:spAutoFit/>
          </a:bodyPr>
          <a:lstStyle/>
          <a:p>
            <a:pPr algn="ctr">
              <a:lnSpc>
                <a:spcPts val="3919"/>
              </a:lnSpc>
              <a:spcBef>
                <a:spcPct val="0"/>
              </a:spcBef>
            </a:pPr>
            <a:r>
              <a:rPr lang="en-US" sz="2799" b="1">
                <a:solidFill>
                  <a:srgbClr val="000000"/>
                </a:solidFill>
                <a:latin typeface="Calibri (MS) Bold"/>
                <a:ea typeface="Calibri (MS) Bold"/>
                <a:cs typeface="Calibri (MS) Bold"/>
                <a:sym typeface="Calibri (MS) Bold"/>
              </a:rPr>
              <a:t>Sextortion is </a:t>
            </a:r>
            <a:r>
              <a:rPr lang="en-US" sz="2799">
                <a:solidFill>
                  <a:srgbClr val="000000"/>
                </a:solidFill>
                <a:latin typeface="Calibri (MS)"/>
                <a:ea typeface="Calibri (MS)"/>
                <a:cs typeface="Calibri (MS)"/>
                <a:sym typeface="Calibri (MS)"/>
              </a:rPr>
              <a:t>a form of child sexual exploitation where minors are threatened or blackmailed by a person who demands additional sexual content, sexual activity, or money from them.</a:t>
            </a:r>
          </a:p>
        </p:txBody>
      </p:sp>
      <p:sp>
        <p:nvSpPr>
          <p:cNvPr id="12" name="TextBox 12"/>
          <p:cNvSpPr txBox="1"/>
          <p:nvPr/>
        </p:nvSpPr>
        <p:spPr>
          <a:xfrm>
            <a:off x="2904704" y="7852518"/>
            <a:ext cx="4505815" cy="1043305"/>
          </a:xfrm>
          <a:prstGeom prst="rect">
            <a:avLst/>
          </a:prstGeom>
        </p:spPr>
        <p:txBody>
          <a:bodyPr lIns="0" tIns="0" rIns="0" bIns="0" rtlCol="0" anchor="t">
            <a:spAutoFit/>
          </a:bodyPr>
          <a:lstStyle/>
          <a:p>
            <a:pPr marL="604519" lvl="1" indent="-302260" algn="l">
              <a:lnSpc>
                <a:spcPts val="3919"/>
              </a:lnSpc>
              <a:buFont typeface="Arial"/>
              <a:buChar char="•"/>
            </a:pPr>
            <a:r>
              <a:rPr lang="en-US" sz="2799">
                <a:solidFill>
                  <a:srgbClr val="000000"/>
                </a:solidFill>
                <a:latin typeface="Calibri (MS)"/>
                <a:ea typeface="Calibri (MS)"/>
                <a:cs typeface="Calibri (MS)"/>
                <a:sym typeface="Calibri (MS)"/>
              </a:rPr>
              <a:t>Don’t engage with them.</a:t>
            </a:r>
          </a:p>
          <a:p>
            <a:pPr marL="604519" lvl="1" indent="-302260" algn="l">
              <a:lnSpc>
                <a:spcPts val="3919"/>
              </a:lnSpc>
              <a:buFont typeface="Arial"/>
              <a:buChar char="•"/>
            </a:pPr>
            <a:r>
              <a:rPr lang="en-US" sz="2799">
                <a:solidFill>
                  <a:srgbClr val="000000"/>
                </a:solidFill>
                <a:latin typeface="Calibri (MS)"/>
                <a:ea typeface="Calibri (MS)"/>
                <a:cs typeface="Calibri (MS)"/>
                <a:sym typeface="Calibri (MS)"/>
              </a:rPr>
              <a:t>Block them.</a:t>
            </a:r>
          </a:p>
        </p:txBody>
      </p:sp>
      <p:sp>
        <p:nvSpPr>
          <p:cNvPr id="13" name="TextBox 13"/>
          <p:cNvSpPr txBox="1"/>
          <p:nvPr/>
        </p:nvSpPr>
        <p:spPr>
          <a:xfrm>
            <a:off x="7617843" y="3016634"/>
            <a:ext cx="2724001" cy="528954"/>
          </a:xfrm>
          <a:prstGeom prst="rect">
            <a:avLst/>
          </a:prstGeom>
        </p:spPr>
        <p:txBody>
          <a:bodyPr lIns="0" tIns="0" rIns="0" bIns="0" rtlCol="0" anchor="t">
            <a:spAutoFit/>
          </a:bodyPr>
          <a:lstStyle/>
          <a:p>
            <a:pPr algn="ctr">
              <a:lnSpc>
                <a:spcPts val="3920"/>
              </a:lnSpc>
            </a:pPr>
            <a:r>
              <a:rPr lang="en-US" sz="2800" b="1">
                <a:solidFill>
                  <a:srgbClr val="000000"/>
                </a:solidFill>
                <a:latin typeface="Calibri (MS) Bold"/>
                <a:ea typeface="Calibri (MS) Bold"/>
                <a:cs typeface="Calibri (MS) Bold"/>
                <a:sym typeface="Calibri (MS) Bold"/>
              </a:rPr>
              <a:t>Sextortion Tactics:</a:t>
            </a:r>
          </a:p>
        </p:txBody>
      </p:sp>
      <p:sp>
        <p:nvSpPr>
          <p:cNvPr id="14" name="TextBox 14"/>
          <p:cNvSpPr txBox="1"/>
          <p:nvPr/>
        </p:nvSpPr>
        <p:spPr>
          <a:xfrm>
            <a:off x="9565423" y="7728693"/>
            <a:ext cx="6820408" cy="1538605"/>
          </a:xfrm>
          <a:prstGeom prst="rect">
            <a:avLst/>
          </a:prstGeom>
        </p:spPr>
        <p:txBody>
          <a:bodyPr lIns="0" tIns="0" rIns="0" bIns="0" rtlCol="0" anchor="t">
            <a:spAutoFit/>
          </a:bodyPr>
          <a:lstStyle/>
          <a:p>
            <a:pPr marL="604519" lvl="1" indent="-302260" algn="l">
              <a:lnSpc>
                <a:spcPts val="3919"/>
              </a:lnSpc>
              <a:buFont typeface="Arial"/>
              <a:buChar char="•"/>
            </a:pPr>
            <a:r>
              <a:rPr lang="en-US" sz="2799">
                <a:solidFill>
                  <a:srgbClr val="000000"/>
                </a:solidFill>
                <a:latin typeface="Calibri (MS)"/>
                <a:ea typeface="Calibri (MS)"/>
                <a:cs typeface="Calibri (MS)"/>
                <a:sym typeface="Calibri (MS)"/>
              </a:rPr>
              <a:t>Don’t meet them offline.</a:t>
            </a:r>
          </a:p>
          <a:p>
            <a:pPr marL="604519" lvl="1" indent="-302260" algn="l">
              <a:lnSpc>
                <a:spcPts val="3919"/>
              </a:lnSpc>
              <a:buFont typeface="Arial"/>
              <a:buChar char="•"/>
            </a:pPr>
            <a:r>
              <a:rPr lang="en-US" sz="2799">
                <a:solidFill>
                  <a:srgbClr val="000000"/>
                </a:solidFill>
                <a:latin typeface="Calibri (MS)"/>
                <a:ea typeface="Calibri (MS)"/>
                <a:cs typeface="Calibri (MS)"/>
                <a:sym typeface="Calibri (MS)"/>
              </a:rPr>
              <a:t>Tell a trusted adult, and/or report to the website/app and CyberTipline.</a:t>
            </a:r>
          </a:p>
        </p:txBody>
      </p:sp>
      <p:sp>
        <p:nvSpPr>
          <p:cNvPr id="15" name="TextBox 15"/>
          <p:cNvSpPr txBox="1"/>
          <p:nvPr/>
        </p:nvSpPr>
        <p:spPr>
          <a:xfrm>
            <a:off x="5098033" y="6923513"/>
            <a:ext cx="8091934" cy="548005"/>
          </a:xfrm>
          <a:prstGeom prst="rect">
            <a:avLst/>
          </a:prstGeom>
        </p:spPr>
        <p:txBody>
          <a:bodyPr lIns="0" tIns="0" rIns="0" bIns="0" rtlCol="0" anchor="t">
            <a:spAutoFit/>
          </a:bodyPr>
          <a:lstStyle/>
          <a:p>
            <a:pPr algn="ctr">
              <a:lnSpc>
                <a:spcPts val="3919"/>
              </a:lnSpc>
              <a:spcBef>
                <a:spcPct val="0"/>
              </a:spcBef>
            </a:pPr>
            <a:r>
              <a:rPr lang="en-US" sz="2799" b="1">
                <a:solidFill>
                  <a:srgbClr val="000000"/>
                </a:solidFill>
                <a:latin typeface="Calibri (MS) Bold"/>
                <a:ea typeface="Calibri (MS) Bold"/>
                <a:cs typeface="Calibri (MS) Bold"/>
                <a:sym typeface="Calibri (MS) Bold"/>
              </a:rPr>
              <a:t> If you feel like someone is trying to exploit you online: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5148337" cy="10287000"/>
            <a:chOff x="0" y="0"/>
            <a:chExt cx="1355941" cy="2709333"/>
          </a:xfrm>
        </p:grpSpPr>
        <p:sp>
          <p:nvSpPr>
            <p:cNvPr id="3" name="Freeform 3"/>
            <p:cNvSpPr/>
            <p:nvPr/>
          </p:nvSpPr>
          <p:spPr>
            <a:xfrm>
              <a:off x="0" y="0"/>
              <a:ext cx="1355941" cy="2709333"/>
            </a:xfrm>
            <a:custGeom>
              <a:avLst/>
              <a:gdLst/>
              <a:ahLst/>
              <a:cxnLst/>
              <a:rect l="l" t="t" r="r" b="b"/>
              <a:pathLst>
                <a:path w="1355941" h="2709333">
                  <a:moveTo>
                    <a:pt x="0" y="0"/>
                  </a:moveTo>
                  <a:lnTo>
                    <a:pt x="1355941" y="0"/>
                  </a:lnTo>
                  <a:lnTo>
                    <a:pt x="1355941" y="2709333"/>
                  </a:lnTo>
                  <a:lnTo>
                    <a:pt x="0" y="2709333"/>
                  </a:lnTo>
                  <a:close/>
                </a:path>
              </a:pathLst>
            </a:custGeom>
            <a:solidFill>
              <a:srgbClr val="0C938B"/>
            </a:solidFill>
          </p:spPr>
          <p:txBody>
            <a:bodyPr/>
            <a:lstStyle/>
            <a:p>
              <a:endParaRPr lang="en-US"/>
            </a:p>
          </p:txBody>
        </p:sp>
        <p:sp>
          <p:nvSpPr>
            <p:cNvPr id="4" name="TextBox 4"/>
            <p:cNvSpPr txBox="1"/>
            <p:nvPr/>
          </p:nvSpPr>
          <p:spPr>
            <a:xfrm>
              <a:off x="0" y="-76200"/>
              <a:ext cx="1355941" cy="2785533"/>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6185676" y="1508060"/>
            <a:ext cx="11073624" cy="7390130"/>
          </a:xfrm>
          <a:prstGeom prst="rect">
            <a:avLst/>
          </a:prstGeom>
        </p:spPr>
        <p:txBody>
          <a:bodyPr lIns="0" tIns="0" rIns="0" bIns="0" rtlCol="0" anchor="t">
            <a:spAutoFit/>
          </a:bodyPr>
          <a:lstStyle/>
          <a:p>
            <a:pPr marL="820421" lvl="1" indent="-410210" algn="l">
              <a:lnSpc>
                <a:spcPts val="5320"/>
              </a:lnSpc>
              <a:buAutoNum type="arabicPeriod"/>
            </a:pPr>
            <a:r>
              <a:rPr lang="en-US" sz="3800">
                <a:solidFill>
                  <a:srgbClr val="000000"/>
                </a:solidFill>
                <a:latin typeface="Calibri (MS)"/>
                <a:ea typeface="Calibri (MS)"/>
                <a:cs typeface="Calibri (MS)"/>
                <a:sym typeface="Calibri (MS)"/>
              </a:rPr>
              <a:t>Introduction to Sextortion</a:t>
            </a:r>
          </a:p>
          <a:p>
            <a:pPr marL="820421" lvl="1" indent="-410210" algn="l">
              <a:lnSpc>
                <a:spcPts val="5320"/>
              </a:lnSpc>
              <a:buAutoNum type="arabicPeriod"/>
            </a:pPr>
            <a:r>
              <a:rPr lang="en-US" sz="3800">
                <a:solidFill>
                  <a:srgbClr val="000000"/>
                </a:solidFill>
                <a:latin typeface="Calibri (MS)"/>
                <a:ea typeface="Calibri (MS)"/>
                <a:cs typeface="Calibri (MS)"/>
                <a:sym typeface="Calibri (MS)"/>
              </a:rPr>
              <a:t>DHS “Carter’s Story Pt. 1 &amp; 2” Video (4.4 min.)</a:t>
            </a:r>
          </a:p>
          <a:p>
            <a:pPr marL="820421" lvl="1" indent="-410210" algn="l">
              <a:lnSpc>
                <a:spcPts val="5320"/>
              </a:lnSpc>
              <a:buAutoNum type="arabicPeriod"/>
            </a:pPr>
            <a:r>
              <a:rPr lang="en-US" sz="3800">
                <a:solidFill>
                  <a:srgbClr val="000000"/>
                </a:solidFill>
                <a:latin typeface="Calibri (MS)"/>
                <a:ea typeface="Calibri (MS)"/>
                <a:cs typeface="Calibri (MS)"/>
                <a:sym typeface="Calibri (MS)"/>
              </a:rPr>
              <a:t>Sextortion Tactics</a:t>
            </a:r>
          </a:p>
          <a:p>
            <a:pPr marL="820421" lvl="1" indent="-410210" algn="l">
              <a:lnSpc>
                <a:spcPts val="5320"/>
              </a:lnSpc>
              <a:buAutoNum type="arabicPeriod"/>
            </a:pPr>
            <a:r>
              <a:rPr lang="en-US" sz="3800">
                <a:solidFill>
                  <a:srgbClr val="000000"/>
                </a:solidFill>
                <a:latin typeface="Calibri (MS)"/>
                <a:ea typeface="Calibri (MS)"/>
                <a:cs typeface="Calibri (MS)"/>
                <a:sym typeface="Calibri (MS)"/>
              </a:rPr>
              <a:t>Auroris Media “Sextortion Module 1" Video (6 min.)</a:t>
            </a:r>
          </a:p>
          <a:p>
            <a:pPr marL="1640841" lvl="2" indent="-546947" algn="l">
              <a:lnSpc>
                <a:spcPts val="5320"/>
              </a:lnSpc>
              <a:buFont typeface="Arial"/>
              <a:buChar char="⚬"/>
            </a:pPr>
            <a:r>
              <a:rPr lang="en-US" sz="3800">
                <a:solidFill>
                  <a:srgbClr val="000000"/>
                </a:solidFill>
                <a:latin typeface="Calibri (MS)"/>
                <a:ea typeface="Calibri (MS)"/>
                <a:cs typeface="Calibri (MS)"/>
                <a:sym typeface="Calibri (MS)"/>
              </a:rPr>
              <a:t>Discussion Question</a:t>
            </a:r>
          </a:p>
          <a:p>
            <a:pPr marL="820421" lvl="1" indent="-410210" algn="l">
              <a:lnSpc>
                <a:spcPts val="5320"/>
              </a:lnSpc>
              <a:buAutoNum type="arabicPeriod"/>
            </a:pPr>
            <a:r>
              <a:rPr lang="en-US" sz="3800">
                <a:solidFill>
                  <a:srgbClr val="000000"/>
                </a:solidFill>
                <a:latin typeface="Calibri (MS)"/>
                <a:ea typeface="Calibri (MS)"/>
                <a:cs typeface="Calibri (MS)"/>
                <a:sym typeface="Calibri (MS)"/>
              </a:rPr>
              <a:t>Protect Yourself</a:t>
            </a:r>
          </a:p>
          <a:p>
            <a:pPr marL="1640841" lvl="2" indent="-546947" algn="l">
              <a:lnSpc>
                <a:spcPts val="5320"/>
              </a:lnSpc>
              <a:buFont typeface="Arial"/>
              <a:buChar char="⚬"/>
            </a:pPr>
            <a:r>
              <a:rPr lang="en-US" sz="3800">
                <a:solidFill>
                  <a:srgbClr val="000000"/>
                </a:solidFill>
                <a:latin typeface="Calibri (MS)"/>
                <a:ea typeface="Calibri (MS)"/>
                <a:cs typeface="Calibri (MS)"/>
                <a:sym typeface="Calibri (MS)"/>
              </a:rPr>
              <a:t>Risks of Revealing Images</a:t>
            </a:r>
          </a:p>
          <a:p>
            <a:pPr marL="1640841" lvl="2" indent="-546947" algn="l">
              <a:lnSpc>
                <a:spcPts val="5320"/>
              </a:lnSpc>
              <a:buFont typeface="Arial"/>
              <a:buChar char="⚬"/>
            </a:pPr>
            <a:r>
              <a:rPr lang="en-US" sz="3800">
                <a:solidFill>
                  <a:srgbClr val="000000"/>
                </a:solidFill>
                <a:latin typeface="Calibri (MS)"/>
                <a:ea typeface="Calibri (MS)"/>
                <a:cs typeface="Calibri (MS)"/>
                <a:sym typeface="Calibri (MS)"/>
              </a:rPr>
              <a:t>How to Protect Yourself</a:t>
            </a:r>
          </a:p>
          <a:p>
            <a:pPr marL="1640841" lvl="2" indent="-546947" algn="l">
              <a:lnSpc>
                <a:spcPts val="5320"/>
              </a:lnSpc>
              <a:buFont typeface="Arial"/>
              <a:buChar char="⚬"/>
            </a:pPr>
            <a:r>
              <a:rPr lang="en-US" sz="3800">
                <a:solidFill>
                  <a:srgbClr val="000000"/>
                </a:solidFill>
                <a:latin typeface="Calibri (MS)"/>
                <a:ea typeface="Calibri (MS)"/>
                <a:cs typeface="Calibri (MS)"/>
                <a:sym typeface="Calibri (MS)"/>
              </a:rPr>
              <a:t>NCMEC “Take It Down” </a:t>
            </a:r>
          </a:p>
          <a:p>
            <a:pPr marL="820421" lvl="1" indent="-410210" algn="l">
              <a:lnSpc>
                <a:spcPts val="5320"/>
              </a:lnSpc>
              <a:buAutoNum type="arabicPeriod"/>
            </a:pPr>
            <a:r>
              <a:rPr lang="en-US" sz="3800">
                <a:solidFill>
                  <a:srgbClr val="000000"/>
                </a:solidFill>
                <a:latin typeface="Calibri (MS)"/>
                <a:ea typeface="Calibri (MS)"/>
                <a:cs typeface="Calibri (MS)"/>
                <a:sym typeface="Calibri (MS)"/>
              </a:rPr>
              <a:t>NCMEC Handout: If Sextortion is Happening to You</a:t>
            </a:r>
          </a:p>
          <a:p>
            <a:pPr marL="820421" lvl="1" indent="-410210" algn="l">
              <a:lnSpc>
                <a:spcPts val="5320"/>
              </a:lnSpc>
              <a:buAutoNum type="arabicPeriod"/>
            </a:pPr>
            <a:r>
              <a:rPr lang="en-US" sz="3800">
                <a:solidFill>
                  <a:srgbClr val="000000"/>
                </a:solidFill>
                <a:latin typeface="Calibri (MS)"/>
                <a:ea typeface="Calibri (MS)"/>
                <a:cs typeface="Calibri (MS)"/>
                <a:sym typeface="Calibri (MS)"/>
              </a:rPr>
              <a:t>Activity</a:t>
            </a:r>
          </a:p>
        </p:txBody>
      </p:sp>
      <p:sp>
        <p:nvSpPr>
          <p:cNvPr id="6" name="Freeform 6"/>
          <p:cNvSpPr/>
          <p:nvPr/>
        </p:nvSpPr>
        <p:spPr>
          <a:xfrm>
            <a:off x="229611" y="1321823"/>
            <a:ext cx="4689116" cy="5324522"/>
          </a:xfrm>
          <a:custGeom>
            <a:avLst/>
            <a:gdLst/>
            <a:ahLst/>
            <a:cxnLst/>
            <a:rect l="l" t="t" r="r" b="b"/>
            <a:pathLst>
              <a:path w="4689116" h="5324522">
                <a:moveTo>
                  <a:pt x="0" y="0"/>
                </a:moveTo>
                <a:lnTo>
                  <a:pt x="4689115" y="0"/>
                </a:lnTo>
                <a:lnTo>
                  <a:pt x="4689115" y="5324522"/>
                </a:lnTo>
                <a:lnTo>
                  <a:pt x="0" y="5324522"/>
                </a:lnTo>
                <a:lnTo>
                  <a:pt x="0" y="0"/>
                </a:lnTo>
                <a:close/>
              </a:path>
            </a:pathLst>
          </a:custGeom>
          <a:blipFill>
            <a:blip r:embed="rId2"/>
            <a:stretch>
              <a:fillRect t="-11564" r="-2965"/>
            </a:stretch>
          </a:blipFill>
        </p:spPr>
        <p:txBody>
          <a:bodyPr/>
          <a:lstStyle/>
          <a:p>
            <a:endParaRPr lang="en-US"/>
          </a:p>
        </p:txBody>
      </p:sp>
      <p:grpSp>
        <p:nvGrpSpPr>
          <p:cNvPr id="7" name="Group 7"/>
          <p:cNvGrpSpPr/>
          <p:nvPr/>
        </p:nvGrpSpPr>
        <p:grpSpPr>
          <a:xfrm>
            <a:off x="229611" y="4972685"/>
            <a:ext cx="4473751" cy="1532759"/>
            <a:chOff x="0" y="0"/>
            <a:chExt cx="1178272" cy="403690"/>
          </a:xfrm>
        </p:grpSpPr>
        <p:sp>
          <p:nvSpPr>
            <p:cNvPr id="8" name="Freeform 8"/>
            <p:cNvSpPr/>
            <p:nvPr/>
          </p:nvSpPr>
          <p:spPr>
            <a:xfrm>
              <a:off x="0" y="0"/>
              <a:ext cx="1178272" cy="403690"/>
            </a:xfrm>
            <a:custGeom>
              <a:avLst/>
              <a:gdLst/>
              <a:ahLst/>
              <a:cxnLst/>
              <a:rect l="l" t="t" r="r" b="b"/>
              <a:pathLst>
                <a:path w="1178272" h="403690">
                  <a:moveTo>
                    <a:pt x="0" y="0"/>
                  </a:moveTo>
                  <a:lnTo>
                    <a:pt x="1178272" y="0"/>
                  </a:lnTo>
                  <a:lnTo>
                    <a:pt x="1178272" y="403690"/>
                  </a:lnTo>
                  <a:lnTo>
                    <a:pt x="0" y="403690"/>
                  </a:lnTo>
                  <a:close/>
                </a:path>
              </a:pathLst>
            </a:custGeom>
            <a:solidFill>
              <a:srgbClr val="FCE884"/>
            </a:solidFill>
          </p:spPr>
          <p:txBody>
            <a:bodyPr/>
            <a:lstStyle/>
            <a:p>
              <a:endParaRPr lang="en-US"/>
            </a:p>
          </p:txBody>
        </p:sp>
        <p:sp>
          <p:nvSpPr>
            <p:cNvPr id="9" name="TextBox 9"/>
            <p:cNvSpPr txBox="1"/>
            <p:nvPr/>
          </p:nvSpPr>
          <p:spPr>
            <a:xfrm>
              <a:off x="0" y="-76200"/>
              <a:ext cx="1178272" cy="479890"/>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229611" y="1321823"/>
            <a:ext cx="4689116" cy="2986243"/>
          </a:xfrm>
          <a:custGeom>
            <a:avLst/>
            <a:gdLst/>
            <a:ahLst/>
            <a:cxnLst/>
            <a:rect l="l" t="t" r="r" b="b"/>
            <a:pathLst>
              <a:path w="4689116" h="2986243">
                <a:moveTo>
                  <a:pt x="0" y="0"/>
                </a:moveTo>
                <a:lnTo>
                  <a:pt x="4689115" y="0"/>
                </a:lnTo>
                <a:lnTo>
                  <a:pt x="4689115" y="2986243"/>
                </a:lnTo>
                <a:lnTo>
                  <a:pt x="0" y="2986243"/>
                </a:lnTo>
                <a:lnTo>
                  <a:pt x="0" y="0"/>
                </a:lnTo>
                <a:close/>
              </a:path>
            </a:pathLst>
          </a:custGeom>
          <a:blipFill>
            <a:blip r:embed="rId3"/>
            <a:stretch>
              <a:fillRect l="-11918" r="-1298"/>
            </a:stretch>
          </a:blipFill>
        </p:spPr>
        <p:txBody>
          <a:bodyPr/>
          <a:lstStyle/>
          <a:p>
            <a:endParaRPr lang="en-US"/>
          </a:p>
        </p:txBody>
      </p:sp>
      <p:sp>
        <p:nvSpPr>
          <p:cNvPr id="11" name="TextBox 11"/>
          <p:cNvSpPr txBox="1"/>
          <p:nvPr/>
        </p:nvSpPr>
        <p:spPr>
          <a:xfrm>
            <a:off x="1959568" y="258128"/>
            <a:ext cx="1229201" cy="594995"/>
          </a:xfrm>
          <a:prstGeom prst="rect">
            <a:avLst/>
          </a:prstGeom>
        </p:spPr>
        <p:txBody>
          <a:bodyPr lIns="0" tIns="0" rIns="0" bIns="0" rtlCol="0" anchor="t">
            <a:spAutoFit/>
          </a:bodyPr>
          <a:lstStyle/>
          <a:p>
            <a:pPr algn="ctr">
              <a:lnSpc>
                <a:spcPts val="4480"/>
              </a:lnSpc>
            </a:pPr>
            <a:r>
              <a:rPr lang="en-US" sz="3200" b="1">
                <a:solidFill>
                  <a:srgbClr val="FFFFFF"/>
                </a:solidFill>
                <a:latin typeface="Calibri (MS) Bold"/>
                <a:ea typeface="Calibri (MS) Bold"/>
                <a:cs typeface="Calibri (MS) Bold"/>
                <a:sym typeface="Calibri (MS) Bold"/>
              </a:rPr>
              <a:t>Lesson </a:t>
            </a:r>
          </a:p>
        </p:txBody>
      </p:sp>
      <p:sp>
        <p:nvSpPr>
          <p:cNvPr id="12" name="TextBox 12"/>
          <p:cNvSpPr txBox="1"/>
          <p:nvPr/>
        </p:nvSpPr>
        <p:spPr>
          <a:xfrm>
            <a:off x="9279417" y="-22225"/>
            <a:ext cx="4429244" cy="1050925"/>
          </a:xfrm>
          <a:prstGeom prst="rect">
            <a:avLst/>
          </a:prstGeom>
        </p:spPr>
        <p:txBody>
          <a:bodyPr lIns="0" tIns="0" rIns="0" bIns="0" rtlCol="0" anchor="t">
            <a:spAutoFit/>
          </a:bodyPr>
          <a:lstStyle/>
          <a:p>
            <a:pPr algn="ctr">
              <a:lnSpc>
                <a:spcPts val="7699"/>
              </a:lnSpc>
            </a:pPr>
            <a:r>
              <a:rPr lang="en-US" sz="5499" b="1">
                <a:solidFill>
                  <a:srgbClr val="000000"/>
                </a:solidFill>
                <a:latin typeface="Calibri (MS) Bold"/>
                <a:ea typeface="Calibri (MS) Bold"/>
                <a:cs typeface="Calibri (MS) Bold"/>
                <a:sym typeface="Calibri (MS) Bold"/>
              </a:rPr>
              <a:t> Lesson Outline</a:t>
            </a:r>
          </a:p>
        </p:txBody>
      </p:sp>
      <p:sp>
        <p:nvSpPr>
          <p:cNvPr id="13" name="TextBox 13"/>
          <p:cNvSpPr txBox="1"/>
          <p:nvPr/>
        </p:nvSpPr>
        <p:spPr>
          <a:xfrm>
            <a:off x="432332" y="5174550"/>
            <a:ext cx="4283673" cy="1024255"/>
          </a:xfrm>
          <a:prstGeom prst="rect">
            <a:avLst/>
          </a:prstGeom>
        </p:spPr>
        <p:txBody>
          <a:bodyPr lIns="0" tIns="0" rIns="0" bIns="0" rtlCol="0" anchor="t">
            <a:spAutoFit/>
          </a:bodyPr>
          <a:lstStyle/>
          <a:p>
            <a:pPr algn="ctr">
              <a:lnSpc>
                <a:spcPts val="3920"/>
              </a:lnSpc>
            </a:pPr>
            <a:r>
              <a:rPr lang="en-US" sz="2800" b="1">
                <a:solidFill>
                  <a:srgbClr val="737373"/>
                </a:solidFill>
                <a:latin typeface="Calibri (MS) Bold"/>
                <a:ea typeface="Calibri (MS) Bold"/>
                <a:cs typeface="Calibri (MS) Bold"/>
                <a:sym typeface="Calibri (MS) Bold"/>
              </a:rPr>
              <a:t>Sextortion &amp; Understanding Offender Tactics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52500" y="1325648"/>
            <a:ext cx="4686609" cy="712161"/>
            <a:chOff x="0" y="0"/>
            <a:chExt cx="1234333" cy="187565"/>
          </a:xfrm>
        </p:grpSpPr>
        <p:sp>
          <p:nvSpPr>
            <p:cNvPr id="3" name="Freeform 3"/>
            <p:cNvSpPr/>
            <p:nvPr/>
          </p:nvSpPr>
          <p:spPr>
            <a:xfrm>
              <a:off x="0" y="0"/>
              <a:ext cx="1234333" cy="187565"/>
            </a:xfrm>
            <a:custGeom>
              <a:avLst/>
              <a:gdLst/>
              <a:ahLst/>
              <a:cxnLst/>
              <a:rect l="l" t="t" r="r" b="b"/>
              <a:pathLst>
                <a:path w="1234333" h="187565">
                  <a:moveTo>
                    <a:pt x="0" y="0"/>
                  </a:moveTo>
                  <a:lnTo>
                    <a:pt x="1234333" y="0"/>
                  </a:lnTo>
                  <a:lnTo>
                    <a:pt x="1234333" y="187565"/>
                  </a:lnTo>
                  <a:lnTo>
                    <a:pt x="0" y="187565"/>
                  </a:lnTo>
                  <a:close/>
                </a:path>
              </a:pathLst>
            </a:custGeom>
            <a:solidFill>
              <a:srgbClr val="FEFEFE"/>
            </a:solidFill>
          </p:spPr>
          <p:txBody>
            <a:bodyPr/>
            <a:lstStyle/>
            <a:p>
              <a:endParaRPr lang="en-US"/>
            </a:p>
          </p:txBody>
        </p:sp>
        <p:sp>
          <p:nvSpPr>
            <p:cNvPr id="4" name="TextBox 4"/>
            <p:cNvSpPr txBox="1"/>
            <p:nvPr/>
          </p:nvSpPr>
          <p:spPr>
            <a:xfrm>
              <a:off x="0" y="-76200"/>
              <a:ext cx="1234333" cy="263765"/>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0" y="0"/>
            <a:ext cx="18288000" cy="824865"/>
            <a:chOff x="0" y="0"/>
            <a:chExt cx="4816593" cy="217248"/>
          </a:xfrm>
        </p:grpSpPr>
        <p:sp>
          <p:nvSpPr>
            <p:cNvPr id="6" name="Freeform 6"/>
            <p:cNvSpPr/>
            <p:nvPr/>
          </p:nvSpPr>
          <p:spPr>
            <a:xfrm>
              <a:off x="0" y="0"/>
              <a:ext cx="4816592" cy="217248"/>
            </a:xfrm>
            <a:custGeom>
              <a:avLst/>
              <a:gdLst/>
              <a:ahLst/>
              <a:cxnLst/>
              <a:rect l="l" t="t" r="r" b="b"/>
              <a:pathLst>
                <a:path w="4816592" h="217248">
                  <a:moveTo>
                    <a:pt x="0" y="0"/>
                  </a:moveTo>
                  <a:lnTo>
                    <a:pt x="4816592" y="0"/>
                  </a:lnTo>
                  <a:lnTo>
                    <a:pt x="4816592" y="217248"/>
                  </a:lnTo>
                  <a:lnTo>
                    <a:pt x="0" y="217248"/>
                  </a:lnTo>
                  <a:close/>
                </a:path>
              </a:pathLst>
            </a:custGeom>
            <a:solidFill>
              <a:srgbClr val="0C938B"/>
            </a:solidFill>
          </p:spPr>
          <p:txBody>
            <a:bodyPr/>
            <a:lstStyle/>
            <a:p>
              <a:endParaRPr lang="en-US"/>
            </a:p>
          </p:txBody>
        </p:sp>
        <p:sp>
          <p:nvSpPr>
            <p:cNvPr id="7" name="TextBox 7"/>
            <p:cNvSpPr txBox="1"/>
            <p:nvPr/>
          </p:nvSpPr>
          <p:spPr>
            <a:xfrm>
              <a:off x="0" y="-76200"/>
              <a:ext cx="4816593" cy="293448"/>
            </a:xfrm>
            <a:prstGeom prst="rect">
              <a:avLst/>
            </a:prstGeom>
          </p:spPr>
          <p:txBody>
            <a:bodyPr lIns="50800" tIns="50800" rIns="50800" bIns="50800" rtlCol="0" anchor="ctr"/>
            <a:lstStyle/>
            <a:p>
              <a:pPr algn="ctr">
                <a:lnSpc>
                  <a:spcPts val="2884"/>
                </a:lnSpc>
              </a:pPr>
              <a:endParaRPr/>
            </a:p>
          </p:txBody>
        </p:sp>
      </p:grpSp>
      <p:sp>
        <p:nvSpPr>
          <p:cNvPr id="8" name="Freeform 8"/>
          <p:cNvSpPr/>
          <p:nvPr/>
        </p:nvSpPr>
        <p:spPr>
          <a:xfrm>
            <a:off x="5146391" y="4760990"/>
            <a:ext cx="7995217" cy="4497310"/>
          </a:xfrm>
          <a:custGeom>
            <a:avLst/>
            <a:gdLst/>
            <a:ahLst/>
            <a:cxnLst/>
            <a:rect l="l" t="t" r="r" b="b"/>
            <a:pathLst>
              <a:path w="7995217" h="4497310">
                <a:moveTo>
                  <a:pt x="0" y="0"/>
                </a:moveTo>
                <a:lnTo>
                  <a:pt x="7995218" y="0"/>
                </a:lnTo>
                <a:lnTo>
                  <a:pt x="7995218" y="4497310"/>
                </a:lnTo>
                <a:lnTo>
                  <a:pt x="0" y="4497310"/>
                </a:lnTo>
                <a:lnTo>
                  <a:pt x="0" y="0"/>
                </a:lnTo>
                <a:close/>
              </a:path>
            </a:pathLst>
          </a:custGeom>
          <a:blipFill>
            <a:blip r:embed="rId2"/>
            <a:stretch>
              <a:fillRect/>
            </a:stretch>
          </a:blipFill>
        </p:spPr>
        <p:txBody>
          <a:bodyPr/>
          <a:lstStyle/>
          <a:p>
            <a:endParaRPr lang="en-US"/>
          </a:p>
        </p:txBody>
      </p:sp>
      <p:sp>
        <p:nvSpPr>
          <p:cNvPr id="9" name="TextBox 9"/>
          <p:cNvSpPr txBox="1"/>
          <p:nvPr/>
        </p:nvSpPr>
        <p:spPr>
          <a:xfrm>
            <a:off x="0" y="-92075"/>
            <a:ext cx="18288000" cy="968375"/>
          </a:xfrm>
          <a:prstGeom prst="rect">
            <a:avLst/>
          </a:prstGeom>
        </p:spPr>
        <p:txBody>
          <a:bodyPr lIns="0" tIns="0" rIns="0" bIns="0" rtlCol="0" anchor="t">
            <a:spAutoFit/>
          </a:bodyPr>
          <a:lstStyle/>
          <a:p>
            <a:pPr algn="ctr">
              <a:lnSpc>
                <a:spcPts val="7000"/>
              </a:lnSpc>
              <a:spcBef>
                <a:spcPct val="0"/>
              </a:spcBef>
            </a:pPr>
            <a:r>
              <a:rPr lang="en-US" sz="5000" b="1" dirty="0">
                <a:solidFill>
                  <a:srgbClr val="FFFFFF"/>
                </a:solidFill>
                <a:latin typeface="Calibri (MS) Bold"/>
                <a:ea typeface="Calibri (MS) Bold"/>
                <a:cs typeface="Calibri (MS) Bold"/>
                <a:sym typeface="Calibri (MS) Bold"/>
              </a:rPr>
              <a:t>What is Sextortion?</a:t>
            </a:r>
          </a:p>
        </p:txBody>
      </p:sp>
      <p:sp>
        <p:nvSpPr>
          <p:cNvPr id="10" name="TextBox 10"/>
          <p:cNvSpPr txBox="1"/>
          <p:nvPr/>
        </p:nvSpPr>
        <p:spPr>
          <a:xfrm>
            <a:off x="5549101" y="9686925"/>
            <a:ext cx="7189798" cy="301365"/>
          </a:xfrm>
          <a:prstGeom prst="rect">
            <a:avLst/>
          </a:prstGeom>
        </p:spPr>
        <p:txBody>
          <a:bodyPr lIns="0" tIns="0" rIns="0" bIns="0" rtlCol="0" anchor="t">
            <a:spAutoFit/>
          </a:bodyPr>
          <a:lstStyle/>
          <a:p>
            <a:pPr algn="ctr">
              <a:lnSpc>
                <a:spcPts val="2520"/>
              </a:lnSpc>
            </a:pPr>
            <a:r>
              <a:rPr lang="en-US" sz="1800" dirty="0">
                <a:latin typeface="Calibri (MS)"/>
                <a:ea typeface="Calibri (MS)"/>
                <a:cs typeface="Calibri (MS)"/>
                <a:sym typeface="Calibri (MS)"/>
              </a:rPr>
              <a:t>Source: </a:t>
            </a:r>
            <a:r>
              <a:rPr lang="en-US" sz="1800" u="sng" dirty="0">
                <a:latin typeface="Calibri (MS)"/>
                <a:ea typeface="Calibri (MS)"/>
                <a:cs typeface="Calibri (MS)"/>
                <a:sym typeface="Calibri (MS)"/>
              </a:rPr>
              <a:t>https://www.missingkids.org/</a:t>
            </a:r>
            <a:r>
              <a:rPr lang="en-US" sz="1800" u="sng" dirty="0">
                <a:latin typeface="Calibri (MS)"/>
                <a:ea typeface="Calibri (MS)"/>
                <a:cs typeface="Calibri (MS)"/>
                <a:sym typeface="Calibri (MS)"/>
                <a:hlinkClick r:id="rId3" tooltip="https://www.missingkids.org/netsmartz/topics/sextortion">
                  <a:extLst>
                    <a:ext uri="{A12FA001-AC4F-418D-AE19-62706E023703}">
                      <ahyp:hlinkClr xmlns:ahyp="http://schemas.microsoft.com/office/drawing/2018/hyperlinkcolor" val="tx"/>
                    </a:ext>
                  </a:extLst>
                </a:hlinkClick>
              </a:rPr>
              <a:t>netsmartz</a:t>
            </a:r>
            <a:r>
              <a:rPr lang="en-US" sz="1800" u="sng" dirty="0">
                <a:latin typeface="Calibri (MS)"/>
                <a:ea typeface="Calibri (MS)"/>
                <a:cs typeface="Calibri (MS)"/>
                <a:sym typeface="Calibri (MS)"/>
              </a:rPr>
              <a:t>/topics/onlineenticement</a:t>
            </a:r>
          </a:p>
        </p:txBody>
      </p:sp>
      <p:sp>
        <p:nvSpPr>
          <p:cNvPr id="11" name="TextBox 11"/>
          <p:cNvSpPr txBox="1"/>
          <p:nvPr/>
        </p:nvSpPr>
        <p:spPr>
          <a:xfrm>
            <a:off x="3909413" y="1253125"/>
            <a:ext cx="10469174" cy="3140075"/>
          </a:xfrm>
          <a:prstGeom prst="rect">
            <a:avLst/>
          </a:prstGeom>
        </p:spPr>
        <p:txBody>
          <a:bodyPr lIns="0" tIns="0" rIns="0" bIns="0" rtlCol="0" anchor="t">
            <a:spAutoFit/>
          </a:bodyPr>
          <a:lstStyle/>
          <a:p>
            <a:pPr algn="ctr">
              <a:lnSpc>
                <a:spcPts val="4899"/>
              </a:lnSpc>
            </a:pPr>
            <a:r>
              <a:rPr lang="en-US" sz="3499" b="1">
                <a:solidFill>
                  <a:srgbClr val="000000"/>
                </a:solidFill>
                <a:latin typeface="Calibri (MS) Bold"/>
                <a:ea typeface="Calibri (MS) Bold"/>
                <a:cs typeface="Calibri (MS) Bold"/>
                <a:sym typeface="Calibri (MS) Bold"/>
              </a:rPr>
              <a:t>Sextortion</a:t>
            </a:r>
            <a:r>
              <a:rPr lang="en-US" sz="3499">
                <a:solidFill>
                  <a:srgbClr val="000000"/>
                </a:solidFill>
                <a:latin typeface="Calibri (MS)"/>
                <a:ea typeface="Calibri (MS)"/>
                <a:cs typeface="Calibri (MS)"/>
                <a:sym typeface="Calibri (MS)"/>
              </a:rPr>
              <a:t> is a form of child sexual exploitation where minors are</a:t>
            </a:r>
            <a:r>
              <a:rPr lang="en-US" sz="3499">
                <a:solidFill>
                  <a:srgbClr val="545454"/>
                </a:solidFill>
                <a:latin typeface="Calibri (MS)"/>
                <a:ea typeface="Calibri (MS)"/>
                <a:cs typeface="Calibri (MS)"/>
                <a:sym typeface="Calibri (MS)"/>
              </a:rPr>
              <a:t> </a:t>
            </a:r>
            <a:r>
              <a:rPr lang="en-US" sz="3499" b="1">
                <a:solidFill>
                  <a:srgbClr val="3979AF"/>
                </a:solidFill>
                <a:latin typeface="Calibri (MS) Bold"/>
                <a:ea typeface="Calibri (MS) Bold"/>
                <a:cs typeface="Calibri (MS) Bold"/>
                <a:sym typeface="Calibri (MS) Bold"/>
              </a:rPr>
              <a:t>threatened or blackmailed</a:t>
            </a:r>
            <a:r>
              <a:rPr lang="en-US" sz="3499" b="1">
                <a:solidFill>
                  <a:srgbClr val="000000"/>
                </a:solidFill>
                <a:latin typeface="Calibri (MS) Bold"/>
                <a:ea typeface="Calibri (MS) Bold"/>
                <a:cs typeface="Calibri (MS) Bold"/>
                <a:sym typeface="Calibri (MS) Bold"/>
              </a:rPr>
              <a:t>,</a:t>
            </a:r>
            <a:r>
              <a:rPr lang="en-US" sz="3499">
                <a:solidFill>
                  <a:srgbClr val="000000"/>
                </a:solidFill>
                <a:latin typeface="Calibri (MS)"/>
                <a:ea typeface="Calibri (MS)"/>
                <a:cs typeface="Calibri (MS)"/>
                <a:sym typeface="Calibri (MS)"/>
              </a:rPr>
              <a:t> most often with the possibility of sharing with the public a nude or sexual image of them, by a person who demands additional sexual content, sexual activity or money from them.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52500" y="1325648"/>
            <a:ext cx="4686609" cy="712161"/>
            <a:chOff x="0" y="0"/>
            <a:chExt cx="1234333" cy="187565"/>
          </a:xfrm>
        </p:grpSpPr>
        <p:sp>
          <p:nvSpPr>
            <p:cNvPr id="3" name="Freeform 3"/>
            <p:cNvSpPr/>
            <p:nvPr/>
          </p:nvSpPr>
          <p:spPr>
            <a:xfrm>
              <a:off x="0" y="0"/>
              <a:ext cx="1234333" cy="187565"/>
            </a:xfrm>
            <a:custGeom>
              <a:avLst/>
              <a:gdLst/>
              <a:ahLst/>
              <a:cxnLst/>
              <a:rect l="l" t="t" r="r" b="b"/>
              <a:pathLst>
                <a:path w="1234333" h="187565">
                  <a:moveTo>
                    <a:pt x="0" y="0"/>
                  </a:moveTo>
                  <a:lnTo>
                    <a:pt x="1234333" y="0"/>
                  </a:lnTo>
                  <a:lnTo>
                    <a:pt x="1234333" y="187565"/>
                  </a:lnTo>
                  <a:lnTo>
                    <a:pt x="0" y="187565"/>
                  </a:lnTo>
                  <a:close/>
                </a:path>
              </a:pathLst>
            </a:custGeom>
            <a:solidFill>
              <a:srgbClr val="FEFEFE"/>
            </a:solidFill>
          </p:spPr>
          <p:txBody>
            <a:bodyPr/>
            <a:lstStyle/>
            <a:p>
              <a:endParaRPr lang="en-US"/>
            </a:p>
          </p:txBody>
        </p:sp>
        <p:sp>
          <p:nvSpPr>
            <p:cNvPr id="4" name="TextBox 4"/>
            <p:cNvSpPr txBox="1"/>
            <p:nvPr/>
          </p:nvSpPr>
          <p:spPr>
            <a:xfrm>
              <a:off x="0" y="-76200"/>
              <a:ext cx="1234333" cy="263765"/>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0" y="0"/>
            <a:ext cx="18288000" cy="824865"/>
            <a:chOff x="0" y="0"/>
            <a:chExt cx="4816593" cy="217248"/>
          </a:xfrm>
        </p:grpSpPr>
        <p:sp>
          <p:nvSpPr>
            <p:cNvPr id="6" name="Freeform 6"/>
            <p:cNvSpPr/>
            <p:nvPr/>
          </p:nvSpPr>
          <p:spPr>
            <a:xfrm>
              <a:off x="0" y="0"/>
              <a:ext cx="4816592" cy="217248"/>
            </a:xfrm>
            <a:custGeom>
              <a:avLst/>
              <a:gdLst/>
              <a:ahLst/>
              <a:cxnLst/>
              <a:rect l="l" t="t" r="r" b="b"/>
              <a:pathLst>
                <a:path w="4816592" h="217248">
                  <a:moveTo>
                    <a:pt x="0" y="0"/>
                  </a:moveTo>
                  <a:lnTo>
                    <a:pt x="4816592" y="0"/>
                  </a:lnTo>
                  <a:lnTo>
                    <a:pt x="4816592" y="217248"/>
                  </a:lnTo>
                  <a:lnTo>
                    <a:pt x="0" y="217248"/>
                  </a:lnTo>
                  <a:close/>
                </a:path>
              </a:pathLst>
            </a:custGeom>
            <a:solidFill>
              <a:srgbClr val="0C938B"/>
            </a:solidFill>
          </p:spPr>
          <p:txBody>
            <a:bodyPr/>
            <a:lstStyle/>
            <a:p>
              <a:endParaRPr lang="en-US"/>
            </a:p>
          </p:txBody>
        </p:sp>
        <p:sp>
          <p:nvSpPr>
            <p:cNvPr id="7" name="TextBox 7"/>
            <p:cNvSpPr txBox="1"/>
            <p:nvPr/>
          </p:nvSpPr>
          <p:spPr>
            <a:xfrm>
              <a:off x="0" y="-76200"/>
              <a:ext cx="4816593" cy="293448"/>
            </a:xfrm>
            <a:prstGeom prst="rect">
              <a:avLst/>
            </a:prstGeom>
          </p:spPr>
          <p:txBody>
            <a:bodyPr lIns="50800" tIns="50800" rIns="50800" bIns="50800" rtlCol="0" anchor="ctr"/>
            <a:lstStyle/>
            <a:p>
              <a:pPr algn="ctr">
                <a:lnSpc>
                  <a:spcPts val="2884"/>
                </a:lnSpc>
              </a:pPr>
              <a:endParaRPr/>
            </a:p>
          </p:txBody>
        </p:sp>
      </p:grpSp>
      <p:sp>
        <p:nvSpPr>
          <p:cNvPr id="8" name="Freeform 8"/>
          <p:cNvSpPr/>
          <p:nvPr/>
        </p:nvSpPr>
        <p:spPr>
          <a:xfrm>
            <a:off x="6076377" y="6116487"/>
            <a:ext cx="4772579" cy="3185696"/>
          </a:xfrm>
          <a:custGeom>
            <a:avLst/>
            <a:gdLst/>
            <a:ahLst/>
            <a:cxnLst/>
            <a:rect l="l" t="t" r="r" b="b"/>
            <a:pathLst>
              <a:path w="4772579" h="3185696">
                <a:moveTo>
                  <a:pt x="0" y="0"/>
                </a:moveTo>
                <a:lnTo>
                  <a:pt x="4772579" y="0"/>
                </a:lnTo>
                <a:lnTo>
                  <a:pt x="4772579" y="3185696"/>
                </a:lnTo>
                <a:lnTo>
                  <a:pt x="0" y="3185696"/>
                </a:lnTo>
                <a:lnTo>
                  <a:pt x="0" y="0"/>
                </a:lnTo>
                <a:close/>
              </a:path>
            </a:pathLst>
          </a:custGeom>
          <a:blipFill>
            <a:blip r:embed="rId2"/>
            <a:stretch>
              <a:fillRect/>
            </a:stretch>
          </a:blipFill>
        </p:spPr>
        <p:txBody>
          <a:bodyPr/>
          <a:lstStyle/>
          <a:p>
            <a:endParaRPr lang="en-US"/>
          </a:p>
        </p:txBody>
      </p:sp>
      <p:sp>
        <p:nvSpPr>
          <p:cNvPr id="9" name="Freeform 9"/>
          <p:cNvSpPr/>
          <p:nvPr/>
        </p:nvSpPr>
        <p:spPr>
          <a:xfrm>
            <a:off x="2127987" y="1681728"/>
            <a:ext cx="5826349" cy="3889088"/>
          </a:xfrm>
          <a:custGeom>
            <a:avLst/>
            <a:gdLst/>
            <a:ahLst/>
            <a:cxnLst/>
            <a:rect l="l" t="t" r="r" b="b"/>
            <a:pathLst>
              <a:path w="5826349" h="3889088">
                <a:moveTo>
                  <a:pt x="0" y="0"/>
                </a:moveTo>
                <a:lnTo>
                  <a:pt x="5826349" y="0"/>
                </a:lnTo>
                <a:lnTo>
                  <a:pt x="5826349" y="3889088"/>
                </a:lnTo>
                <a:lnTo>
                  <a:pt x="0" y="3889088"/>
                </a:lnTo>
                <a:lnTo>
                  <a:pt x="0" y="0"/>
                </a:lnTo>
                <a:close/>
              </a:path>
            </a:pathLst>
          </a:custGeom>
          <a:blipFill>
            <a:blip r:embed="rId3"/>
            <a:stretch>
              <a:fillRect/>
            </a:stretch>
          </a:blipFill>
        </p:spPr>
        <p:txBody>
          <a:bodyPr/>
          <a:lstStyle/>
          <a:p>
            <a:endParaRPr lang="en-US"/>
          </a:p>
        </p:txBody>
      </p:sp>
      <p:sp>
        <p:nvSpPr>
          <p:cNvPr id="10" name="Freeform 10"/>
          <p:cNvSpPr/>
          <p:nvPr/>
        </p:nvSpPr>
        <p:spPr>
          <a:xfrm>
            <a:off x="415297" y="6075641"/>
            <a:ext cx="4953189" cy="3226542"/>
          </a:xfrm>
          <a:custGeom>
            <a:avLst/>
            <a:gdLst/>
            <a:ahLst/>
            <a:cxnLst/>
            <a:rect l="l" t="t" r="r" b="b"/>
            <a:pathLst>
              <a:path w="4953189" h="3226542">
                <a:moveTo>
                  <a:pt x="0" y="0"/>
                </a:moveTo>
                <a:lnTo>
                  <a:pt x="4953189" y="0"/>
                </a:lnTo>
                <a:lnTo>
                  <a:pt x="4953189" y="3226542"/>
                </a:lnTo>
                <a:lnTo>
                  <a:pt x="0" y="3226542"/>
                </a:lnTo>
                <a:lnTo>
                  <a:pt x="0" y="0"/>
                </a:lnTo>
                <a:close/>
              </a:path>
            </a:pathLst>
          </a:custGeom>
          <a:blipFill>
            <a:blip r:embed="rId4"/>
            <a:stretch>
              <a:fillRect l="-3538" r="-19459" b="-25564"/>
            </a:stretch>
          </a:blipFill>
        </p:spPr>
        <p:txBody>
          <a:bodyPr/>
          <a:lstStyle/>
          <a:p>
            <a:endParaRPr lang="en-US"/>
          </a:p>
        </p:txBody>
      </p:sp>
      <p:sp>
        <p:nvSpPr>
          <p:cNvPr id="11" name="TextBox 11"/>
          <p:cNvSpPr txBox="1"/>
          <p:nvPr/>
        </p:nvSpPr>
        <p:spPr>
          <a:xfrm>
            <a:off x="0" y="-92075"/>
            <a:ext cx="18288000" cy="968375"/>
          </a:xfrm>
          <a:prstGeom prst="rect">
            <a:avLst/>
          </a:prstGeom>
        </p:spPr>
        <p:txBody>
          <a:bodyPr lIns="0" tIns="0" rIns="0" bIns="0" rtlCol="0" anchor="t">
            <a:spAutoFit/>
          </a:bodyPr>
          <a:lstStyle/>
          <a:p>
            <a:pPr algn="ctr">
              <a:lnSpc>
                <a:spcPts val="7000"/>
              </a:lnSpc>
              <a:spcBef>
                <a:spcPct val="0"/>
              </a:spcBef>
            </a:pPr>
            <a:r>
              <a:rPr lang="en-US" sz="5000" b="1" dirty="0">
                <a:solidFill>
                  <a:srgbClr val="FFFFFF"/>
                </a:solidFill>
                <a:latin typeface="Calibri (MS) Bold"/>
                <a:ea typeface="Calibri (MS) Bold"/>
                <a:cs typeface="Calibri (MS) Bold"/>
                <a:sym typeface="Calibri (MS) Bold"/>
              </a:rPr>
              <a:t>Where are Online Predators Reaching Victims?</a:t>
            </a:r>
          </a:p>
        </p:txBody>
      </p:sp>
      <p:sp>
        <p:nvSpPr>
          <p:cNvPr id="12" name="TextBox 12"/>
          <p:cNvSpPr txBox="1"/>
          <p:nvPr/>
        </p:nvSpPr>
        <p:spPr>
          <a:xfrm>
            <a:off x="10621322" y="3153410"/>
            <a:ext cx="7666678" cy="3951605"/>
          </a:xfrm>
          <a:prstGeom prst="rect">
            <a:avLst/>
          </a:prstGeom>
        </p:spPr>
        <p:txBody>
          <a:bodyPr lIns="0" tIns="0" rIns="0" bIns="0" rtlCol="0" anchor="t">
            <a:spAutoFit/>
          </a:bodyPr>
          <a:lstStyle/>
          <a:p>
            <a:pPr algn="ctr">
              <a:lnSpc>
                <a:spcPts val="4360"/>
              </a:lnSpc>
            </a:pPr>
            <a:r>
              <a:rPr lang="en-US" sz="4000" b="1">
                <a:solidFill>
                  <a:srgbClr val="000000"/>
                </a:solidFill>
                <a:latin typeface="Calibri (MS) Bold"/>
                <a:ea typeface="Calibri (MS) Bold"/>
                <a:cs typeface="Calibri (MS) Bold"/>
                <a:sym typeface="Calibri (MS) Bold"/>
              </a:rPr>
              <a:t>Social media platforms</a:t>
            </a:r>
          </a:p>
          <a:p>
            <a:pPr algn="ctr">
              <a:lnSpc>
                <a:spcPts val="4360"/>
              </a:lnSpc>
            </a:pPr>
            <a:endParaRPr lang="en-US" sz="4000" b="1">
              <a:solidFill>
                <a:srgbClr val="000000"/>
              </a:solidFill>
              <a:latin typeface="Calibri (MS) Bold"/>
              <a:ea typeface="Calibri (MS) Bold"/>
              <a:cs typeface="Calibri (MS) Bold"/>
              <a:sym typeface="Calibri (MS) Bold"/>
            </a:endParaRPr>
          </a:p>
          <a:p>
            <a:pPr algn="ctr">
              <a:lnSpc>
                <a:spcPts val="4360"/>
              </a:lnSpc>
            </a:pPr>
            <a:r>
              <a:rPr lang="en-US" sz="4000" b="1">
                <a:solidFill>
                  <a:srgbClr val="000000"/>
                </a:solidFill>
                <a:latin typeface="Calibri (MS) Bold"/>
                <a:ea typeface="Calibri (MS) Bold"/>
                <a:cs typeface="Calibri (MS) Bold"/>
                <a:sym typeface="Calibri (MS) Bold"/>
              </a:rPr>
              <a:t>Game apps</a:t>
            </a:r>
          </a:p>
          <a:p>
            <a:pPr algn="ctr">
              <a:lnSpc>
                <a:spcPts val="4360"/>
              </a:lnSpc>
            </a:pPr>
            <a:endParaRPr lang="en-US" sz="4000" b="1">
              <a:solidFill>
                <a:srgbClr val="000000"/>
              </a:solidFill>
              <a:latin typeface="Calibri (MS) Bold"/>
              <a:ea typeface="Calibri (MS) Bold"/>
              <a:cs typeface="Calibri (MS) Bold"/>
              <a:sym typeface="Calibri (MS) Bold"/>
            </a:endParaRPr>
          </a:p>
          <a:p>
            <a:pPr algn="ctr">
              <a:lnSpc>
                <a:spcPts val="4360"/>
              </a:lnSpc>
            </a:pPr>
            <a:r>
              <a:rPr lang="en-US" sz="4000" b="1">
                <a:solidFill>
                  <a:srgbClr val="000000"/>
                </a:solidFill>
                <a:latin typeface="Calibri (MS) Bold"/>
                <a:ea typeface="Calibri (MS) Bold"/>
                <a:cs typeface="Calibri (MS) Bold"/>
                <a:sym typeface="Calibri (MS) Bold"/>
              </a:rPr>
              <a:t>Anonymous chat apps</a:t>
            </a:r>
          </a:p>
          <a:p>
            <a:pPr algn="ctr">
              <a:lnSpc>
                <a:spcPts val="4360"/>
              </a:lnSpc>
            </a:pPr>
            <a:endParaRPr lang="en-US" sz="4000" b="1">
              <a:solidFill>
                <a:srgbClr val="000000"/>
              </a:solidFill>
              <a:latin typeface="Calibri (MS) Bold"/>
              <a:ea typeface="Calibri (MS) Bold"/>
              <a:cs typeface="Calibri (MS) Bold"/>
              <a:sym typeface="Calibri (MS) Bold"/>
            </a:endParaRPr>
          </a:p>
          <a:p>
            <a:pPr algn="ctr">
              <a:lnSpc>
                <a:spcPts val="4360"/>
              </a:lnSpc>
            </a:pPr>
            <a:r>
              <a:rPr lang="en-US" sz="4000" b="1">
                <a:solidFill>
                  <a:srgbClr val="000000"/>
                </a:solidFill>
                <a:latin typeface="Calibri (MS) Bold"/>
                <a:ea typeface="Calibri (MS) Bold"/>
                <a:cs typeface="Calibri (MS) Bold"/>
                <a:sym typeface="Calibri (MS) Bold"/>
              </a:rPr>
              <a:t> Dating apps</a:t>
            </a:r>
          </a:p>
        </p:txBody>
      </p:sp>
      <p:sp>
        <p:nvSpPr>
          <p:cNvPr id="13" name="TextBox 13"/>
          <p:cNvSpPr txBox="1"/>
          <p:nvPr/>
        </p:nvSpPr>
        <p:spPr>
          <a:xfrm>
            <a:off x="6078959" y="9790444"/>
            <a:ext cx="6130082" cy="301365"/>
          </a:xfrm>
          <a:prstGeom prst="rect">
            <a:avLst/>
          </a:prstGeom>
        </p:spPr>
        <p:txBody>
          <a:bodyPr lIns="0" tIns="0" rIns="0" bIns="0" rtlCol="0" anchor="t">
            <a:spAutoFit/>
          </a:bodyPr>
          <a:lstStyle/>
          <a:p>
            <a:pPr algn="ctr">
              <a:lnSpc>
                <a:spcPts val="2520"/>
              </a:lnSpc>
            </a:pPr>
            <a:r>
              <a:rPr lang="en-US" sz="1800" dirty="0">
                <a:latin typeface="Calibri (MS)"/>
                <a:ea typeface="Calibri (MS)"/>
                <a:cs typeface="Calibri (MS)"/>
                <a:sym typeface="Calibri (MS)"/>
              </a:rPr>
              <a:t>Source: </a:t>
            </a:r>
            <a:r>
              <a:rPr lang="en-US" sz="1800" u="sng" dirty="0">
                <a:latin typeface="Calibri (MS)"/>
                <a:ea typeface="Calibri (MS)"/>
                <a:cs typeface="Calibri (MS)"/>
                <a:sym typeface="Calibri (MS)"/>
                <a:hlinkClick r:id="rId5" tooltip="https://www.missingkids.org/theissues/onlineenticement">
                  <a:extLst>
                    <a:ext uri="{A12FA001-AC4F-418D-AE19-62706E023703}">
                      <ahyp:hlinkClr xmlns:ahyp="http://schemas.microsoft.com/office/drawing/2018/hyperlinkcolor" val="tx"/>
                    </a:ext>
                  </a:extLst>
                </a:hlinkClick>
              </a:rPr>
              <a:t>https://www.missingkids.org/theissues/onlineenticement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52500" y="1325648"/>
            <a:ext cx="4686609" cy="712161"/>
            <a:chOff x="0" y="0"/>
            <a:chExt cx="1234333" cy="187565"/>
          </a:xfrm>
        </p:grpSpPr>
        <p:sp>
          <p:nvSpPr>
            <p:cNvPr id="3" name="Freeform 3"/>
            <p:cNvSpPr/>
            <p:nvPr/>
          </p:nvSpPr>
          <p:spPr>
            <a:xfrm>
              <a:off x="0" y="0"/>
              <a:ext cx="1234333" cy="187565"/>
            </a:xfrm>
            <a:custGeom>
              <a:avLst/>
              <a:gdLst/>
              <a:ahLst/>
              <a:cxnLst/>
              <a:rect l="l" t="t" r="r" b="b"/>
              <a:pathLst>
                <a:path w="1234333" h="187565">
                  <a:moveTo>
                    <a:pt x="0" y="0"/>
                  </a:moveTo>
                  <a:lnTo>
                    <a:pt x="1234333" y="0"/>
                  </a:lnTo>
                  <a:lnTo>
                    <a:pt x="1234333" y="187565"/>
                  </a:lnTo>
                  <a:lnTo>
                    <a:pt x="0" y="187565"/>
                  </a:lnTo>
                  <a:close/>
                </a:path>
              </a:pathLst>
            </a:custGeom>
            <a:solidFill>
              <a:srgbClr val="FEFEFE"/>
            </a:solidFill>
          </p:spPr>
          <p:txBody>
            <a:bodyPr/>
            <a:lstStyle/>
            <a:p>
              <a:endParaRPr lang="en-US"/>
            </a:p>
          </p:txBody>
        </p:sp>
        <p:sp>
          <p:nvSpPr>
            <p:cNvPr id="4" name="TextBox 4"/>
            <p:cNvSpPr txBox="1"/>
            <p:nvPr/>
          </p:nvSpPr>
          <p:spPr>
            <a:xfrm>
              <a:off x="0" y="-76200"/>
              <a:ext cx="1234333" cy="263765"/>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0" y="0"/>
            <a:ext cx="18288000" cy="824865"/>
            <a:chOff x="0" y="0"/>
            <a:chExt cx="4816593" cy="217248"/>
          </a:xfrm>
        </p:grpSpPr>
        <p:sp>
          <p:nvSpPr>
            <p:cNvPr id="6" name="Freeform 6"/>
            <p:cNvSpPr/>
            <p:nvPr/>
          </p:nvSpPr>
          <p:spPr>
            <a:xfrm>
              <a:off x="0" y="0"/>
              <a:ext cx="4816592" cy="217248"/>
            </a:xfrm>
            <a:custGeom>
              <a:avLst/>
              <a:gdLst/>
              <a:ahLst/>
              <a:cxnLst/>
              <a:rect l="l" t="t" r="r" b="b"/>
              <a:pathLst>
                <a:path w="4816592" h="217248">
                  <a:moveTo>
                    <a:pt x="0" y="0"/>
                  </a:moveTo>
                  <a:lnTo>
                    <a:pt x="4816592" y="0"/>
                  </a:lnTo>
                  <a:lnTo>
                    <a:pt x="4816592" y="217248"/>
                  </a:lnTo>
                  <a:lnTo>
                    <a:pt x="0" y="217248"/>
                  </a:lnTo>
                  <a:close/>
                </a:path>
              </a:pathLst>
            </a:custGeom>
            <a:solidFill>
              <a:srgbClr val="0C938B"/>
            </a:solidFill>
          </p:spPr>
          <p:txBody>
            <a:bodyPr/>
            <a:lstStyle/>
            <a:p>
              <a:endParaRPr lang="en-US"/>
            </a:p>
          </p:txBody>
        </p:sp>
        <p:sp>
          <p:nvSpPr>
            <p:cNvPr id="7" name="TextBox 7"/>
            <p:cNvSpPr txBox="1"/>
            <p:nvPr/>
          </p:nvSpPr>
          <p:spPr>
            <a:xfrm>
              <a:off x="0" y="-76200"/>
              <a:ext cx="4816593" cy="293448"/>
            </a:xfrm>
            <a:prstGeom prst="rect">
              <a:avLst/>
            </a:prstGeom>
          </p:spPr>
          <p:txBody>
            <a:bodyPr lIns="50800" tIns="50800" rIns="50800" bIns="50800" rtlCol="0" anchor="ctr"/>
            <a:lstStyle/>
            <a:p>
              <a:pPr algn="ctr">
                <a:lnSpc>
                  <a:spcPts val="2884"/>
                </a:lnSpc>
              </a:pPr>
              <a:endParaRPr/>
            </a:p>
          </p:txBody>
        </p:sp>
      </p:grpSp>
      <p:sp>
        <p:nvSpPr>
          <p:cNvPr id="8" name="TextBox 8"/>
          <p:cNvSpPr txBox="1"/>
          <p:nvPr/>
        </p:nvSpPr>
        <p:spPr>
          <a:xfrm>
            <a:off x="0" y="-92075"/>
            <a:ext cx="18288000" cy="968375"/>
          </a:xfrm>
          <a:prstGeom prst="rect">
            <a:avLst/>
          </a:prstGeom>
        </p:spPr>
        <p:txBody>
          <a:bodyPr lIns="0" tIns="0" rIns="0" bIns="0" rtlCol="0" anchor="t">
            <a:spAutoFit/>
          </a:bodyPr>
          <a:lstStyle/>
          <a:p>
            <a:pPr algn="ctr">
              <a:lnSpc>
                <a:spcPts val="7000"/>
              </a:lnSpc>
              <a:spcBef>
                <a:spcPct val="0"/>
              </a:spcBef>
            </a:pPr>
            <a:r>
              <a:rPr lang="en-US" sz="5000" b="1" dirty="0">
                <a:solidFill>
                  <a:srgbClr val="FFFFFF"/>
                </a:solidFill>
                <a:latin typeface="Calibri (MS) Bold"/>
                <a:ea typeface="Calibri (MS) Bold"/>
                <a:cs typeface="Calibri (MS) Bold"/>
                <a:sym typeface="Calibri (MS) Bold"/>
              </a:rPr>
              <a:t>Department of Homeland Security’s “Carter’s Story Pt. 1” Video</a:t>
            </a:r>
          </a:p>
        </p:txBody>
      </p:sp>
      <p:sp>
        <p:nvSpPr>
          <p:cNvPr id="9" name="TextBox 9"/>
          <p:cNvSpPr txBox="1"/>
          <p:nvPr/>
        </p:nvSpPr>
        <p:spPr>
          <a:xfrm>
            <a:off x="15504542" y="9432065"/>
            <a:ext cx="2148036" cy="344805"/>
          </a:xfrm>
          <a:prstGeom prst="rect">
            <a:avLst/>
          </a:prstGeom>
        </p:spPr>
        <p:txBody>
          <a:bodyPr lIns="0" tIns="0" rIns="0" bIns="0" rtlCol="0" anchor="t">
            <a:spAutoFit/>
          </a:bodyPr>
          <a:lstStyle/>
          <a:p>
            <a:pPr algn="ctr">
              <a:lnSpc>
                <a:spcPts val="2520"/>
              </a:lnSpc>
            </a:pPr>
            <a:r>
              <a:rPr lang="en-US" sz="1800">
                <a:solidFill>
                  <a:srgbClr val="000000"/>
                </a:solidFill>
                <a:latin typeface="Calibri (MS)"/>
                <a:ea typeface="Calibri (MS)"/>
                <a:cs typeface="Calibri (MS)"/>
                <a:sym typeface="Calibri (MS)"/>
              </a:rPr>
              <a:t>Duration: 2:20 minutes</a:t>
            </a:r>
          </a:p>
        </p:txBody>
      </p:sp>
      <p:sp>
        <p:nvSpPr>
          <p:cNvPr id="10" name="TextBox 10"/>
          <p:cNvSpPr txBox="1"/>
          <p:nvPr/>
        </p:nvSpPr>
        <p:spPr>
          <a:xfrm>
            <a:off x="2361679" y="9700670"/>
            <a:ext cx="13564642" cy="301365"/>
          </a:xfrm>
          <a:prstGeom prst="rect">
            <a:avLst/>
          </a:prstGeom>
        </p:spPr>
        <p:txBody>
          <a:bodyPr lIns="0" tIns="0" rIns="0" bIns="0" rtlCol="0" anchor="t">
            <a:spAutoFit/>
          </a:bodyPr>
          <a:lstStyle/>
          <a:p>
            <a:pPr algn="ctr">
              <a:lnSpc>
                <a:spcPts val="2520"/>
              </a:lnSpc>
            </a:pPr>
            <a:r>
              <a:rPr lang="en-US" sz="1800" dirty="0">
                <a:latin typeface="Calibri (MS)"/>
                <a:ea typeface="Calibri (MS)"/>
                <a:cs typeface="Calibri (MS)"/>
                <a:sym typeface="Calibri (MS)"/>
              </a:rPr>
              <a:t>Source: </a:t>
            </a:r>
            <a:r>
              <a:rPr lang="en-US" sz="1800" u="sng" dirty="0">
                <a:latin typeface="Calibri (MS)"/>
                <a:ea typeface="Calibri (MS)"/>
                <a:cs typeface="Calibri (MS)"/>
                <a:sym typeface="Calibri (MS)"/>
                <a:hlinkClick r:id="rId3" tooltip="https://www.dhs.gov/medialibrary-assets/assets/videos/d21dfb73-d274-4650-9ec4-4ff3260f7fe6/23_1129_bc_carter_online_safety.mp4">
                  <a:extLst>
                    <a:ext uri="{A12FA001-AC4F-418D-AE19-62706E023703}">
                      <ahyp:hlinkClr xmlns:ahyp="http://schemas.microsoft.com/office/drawing/2018/hyperlinkcolor" val="tx"/>
                    </a:ext>
                  </a:extLst>
                </a:hlinkClick>
              </a:rPr>
              <a:t>https://www.dhs.gov/medialibrary-assets/assets/videos/d21dfb73-d274-4650-9ec4-4ff3260f7fe6/23_1129_bc_carter_online_safety.mp4</a:t>
            </a:r>
          </a:p>
        </p:txBody>
      </p:sp>
      <p:pic>
        <p:nvPicPr>
          <p:cNvPr id="11" name="Online Media 10" title="Blue Campaign Carter’s Story: Part 1">
            <a:hlinkClick r:id="" action="ppaction://media"/>
            <a:extLst>
              <a:ext uri="{FF2B5EF4-FFF2-40B4-BE49-F238E27FC236}">
                <a16:creationId xmlns:a16="http://schemas.microsoft.com/office/drawing/2014/main" id="{C1E80885-A8B0-7424-B0FF-A30837FDFD7D}"/>
              </a:ext>
            </a:extLst>
          </p:cNvPr>
          <p:cNvPicPr>
            <a:picLocks noRot="1" noChangeAspect="1"/>
          </p:cNvPicPr>
          <p:nvPr>
            <a:videoFile r:link="rId1"/>
          </p:nvPr>
        </p:nvPicPr>
        <p:blipFill>
          <a:blip r:embed="rId4"/>
          <a:stretch>
            <a:fillRect/>
          </a:stretch>
        </p:blipFill>
        <p:spPr>
          <a:xfrm>
            <a:off x="1809122" y="1002350"/>
            <a:ext cx="14669755" cy="82822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52500" y="1325648"/>
            <a:ext cx="4686609" cy="712161"/>
            <a:chOff x="0" y="0"/>
            <a:chExt cx="1234333" cy="187565"/>
          </a:xfrm>
        </p:grpSpPr>
        <p:sp>
          <p:nvSpPr>
            <p:cNvPr id="3" name="Freeform 3"/>
            <p:cNvSpPr/>
            <p:nvPr/>
          </p:nvSpPr>
          <p:spPr>
            <a:xfrm>
              <a:off x="0" y="0"/>
              <a:ext cx="1234333" cy="187565"/>
            </a:xfrm>
            <a:custGeom>
              <a:avLst/>
              <a:gdLst/>
              <a:ahLst/>
              <a:cxnLst/>
              <a:rect l="l" t="t" r="r" b="b"/>
              <a:pathLst>
                <a:path w="1234333" h="187565">
                  <a:moveTo>
                    <a:pt x="0" y="0"/>
                  </a:moveTo>
                  <a:lnTo>
                    <a:pt x="1234333" y="0"/>
                  </a:lnTo>
                  <a:lnTo>
                    <a:pt x="1234333" y="187565"/>
                  </a:lnTo>
                  <a:lnTo>
                    <a:pt x="0" y="187565"/>
                  </a:lnTo>
                  <a:close/>
                </a:path>
              </a:pathLst>
            </a:custGeom>
            <a:solidFill>
              <a:srgbClr val="FEFEFE"/>
            </a:solidFill>
          </p:spPr>
          <p:txBody>
            <a:bodyPr/>
            <a:lstStyle/>
            <a:p>
              <a:endParaRPr lang="en-US"/>
            </a:p>
          </p:txBody>
        </p:sp>
        <p:sp>
          <p:nvSpPr>
            <p:cNvPr id="4" name="TextBox 4"/>
            <p:cNvSpPr txBox="1"/>
            <p:nvPr/>
          </p:nvSpPr>
          <p:spPr>
            <a:xfrm>
              <a:off x="0" y="-76200"/>
              <a:ext cx="1234333" cy="263765"/>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0" y="0"/>
            <a:ext cx="18288000" cy="824865"/>
            <a:chOff x="0" y="0"/>
            <a:chExt cx="4816593" cy="217248"/>
          </a:xfrm>
        </p:grpSpPr>
        <p:sp>
          <p:nvSpPr>
            <p:cNvPr id="6" name="Freeform 6"/>
            <p:cNvSpPr/>
            <p:nvPr/>
          </p:nvSpPr>
          <p:spPr>
            <a:xfrm>
              <a:off x="0" y="0"/>
              <a:ext cx="4816592" cy="217248"/>
            </a:xfrm>
            <a:custGeom>
              <a:avLst/>
              <a:gdLst/>
              <a:ahLst/>
              <a:cxnLst/>
              <a:rect l="l" t="t" r="r" b="b"/>
              <a:pathLst>
                <a:path w="4816592" h="217248">
                  <a:moveTo>
                    <a:pt x="0" y="0"/>
                  </a:moveTo>
                  <a:lnTo>
                    <a:pt x="4816592" y="0"/>
                  </a:lnTo>
                  <a:lnTo>
                    <a:pt x="4816592" y="217248"/>
                  </a:lnTo>
                  <a:lnTo>
                    <a:pt x="0" y="217248"/>
                  </a:lnTo>
                  <a:close/>
                </a:path>
              </a:pathLst>
            </a:custGeom>
            <a:solidFill>
              <a:srgbClr val="0C938B"/>
            </a:solidFill>
          </p:spPr>
          <p:txBody>
            <a:bodyPr/>
            <a:lstStyle/>
            <a:p>
              <a:endParaRPr lang="en-US"/>
            </a:p>
          </p:txBody>
        </p:sp>
        <p:sp>
          <p:nvSpPr>
            <p:cNvPr id="7" name="TextBox 7"/>
            <p:cNvSpPr txBox="1"/>
            <p:nvPr/>
          </p:nvSpPr>
          <p:spPr>
            <a:xfrm>
              <a:off x="0" y="-76200"/>
              <a:ext cx="4816593" cy="293448"/>
            </a:xfrm>
            <a:prstGeom prst="rect">
              <a:avLst/>
            </a:prstGeom>
          </p:spPr>
          <p:txBody>
            <a:bodyPr lIns="50800" tIns="50800" rIns="50800" bIns="50800" rtlCol="0" anchor="ctr"/>
            <a:lstStyle/>
            <a:p>
              <a:pPr algn="ctr">
                <a:lnSpc>
                  <a:spcPts val="2884"/>
                </a:lnSpc>
              </a:pPr>
              <a:endParaRPr/>
            </a:p>
          </p:txBody>
        </p:sp>
      </p:grpSp>
      <p:sp>
        <p:nvSpPr>
          <p:cNvPr id="8" name="TextBox 8"/>
          <p:cNvSpPr txBox="1"/>
          <p:nvPr/>
        </p:nvSpPr>
        <p:spPr>
          <a:xfrm>
            <a:off x="0" y="-150194"/>
            <a:ext cx="18288000" cy="968375"/>
          </a:xfrm>
          <a:prstGeom prst="rect">
            <a:avLst/>
          </a:prstGeom>
        </p:spPr>
        <p:txBody>
          <a:bodyPr lIns="0" tIns="0" rIns="0" bIns="0" rtlCol="0" anchor="t">
            <a:spAutoFit/>
          </a:bodyPr>
          <a:lstStyle/>
          <a:p>
            <a:pPr algn="ctr">
              <a:lnSpc>
                <a:spcPts val="7000"/>
              </a:lnSpc>
              <a:spcBef>
                <a:spcPct val="0"/>
              </a:spcBef>
            </a:pPr>
            <a:r>
              <a:rPr lang="en-US" sz="5000" b="1">
                <a:solidFill>
                  <a:srgbClr val="FFFFFF"/>
                </a:solidFill>
                <a:latin typeface="Calibri (MS) Bold"/>
                <a:ea typeface="Calibri (MS) Bold"/>
                <a:cs typeface="Calibri (MS) Bold"/>
                <a:sym typeface="Calibri (MS) Bold"/>
              </a:rPr>
              <a:t>Department of Homeland Security’s “Carter’s Story Pt. 2” Video</a:t>
            </a:r>
          </a:p>
        </p:txBody>
      </p:sp>
      <p:sp>
        <p:nvSpPr>
          <p:cNvPr id="9" name="TextBox 9"/>
          <p:cNvSpPr txBox="1"/>
          <p:nvPr/>
        </p:nvSpPr>
        <p:spPr>
          <a:xfrm>
            <a:off x="2171626" y="9861152"/>
            <a:ext cx="13944749" cy="301365"/>
          </a:xfrm>
          <a:prstGeom prst="rect">
            <a:avLst/>
          </a:prstGeom>
        </p:spPr>
        <p:txBody>
          <a:bodyPr lIns="0" tIns="0" rIns="0" bIns="0" rtlCol="0" anchor="t">
            <a:spAutoFit/>
          </a:bodyPr>
          <a:lstStyle/>
          <a:p>
            <a:pPr algn="ctr">
              <a:lnSpc>
                <a:spcPts val="2520"/>
              </a:lnSpc>
            </a:pPr>
            <a:r>
              <a:rPr lang="en-US" sz="1800" dirty="0">
                <a:latin typeface="Calibri (MS)"/>
                <a:ea typeface="Calibri (MS)"/>
                <a:cs typeface="Calibri (MS)"/>
                <a:sym typeface="Calibri (MS)"/>
              </a:rPr>
              <a:t>Source: </a:t>
            </a:r>
            <a:r>
              <a:rPr lang="en-US" sz="1800" u="sng" dirty="0">
                <a:latin typeface="Calibri (MS)"/>
                <a:ea typeface="Calibri (MS)"/>
                <a:cs typeface="Calibri (MS)"/>
                <a:sym typeface="Calibri (MS)"/>
                <a:hlinkClick r:id="rId3" tooltip="https://www.dhs.gov/medialibrary-assets/assets/videos/e19ccd73-f1ad-4404-99a7-1191dad49e5b/23_1129_bc_carter_online_safety_2.mp4">
                  <a:extLst>
                    <a:ext uri="{A12FA001-AC4F-418D-AE19-62706E023703}">
                      <ahyp:hlinkClr xmlns:ahyp="http://schemas.microsoft.com/office/drawing/2018/hyperlinkcolor" val="tx"/>
                    </a:ext>
                  </a:extLst>
                </a:hlinkClick>
              </a:rPr>
              <a:t>https://www.dhs.gov/medialibrary-assets/assets/videos/e19ccd73-f1ad-4404-99a7-1191dad49e5b/23_1129_bc_carter_online_safety_2.mp4</a:t>
            </a:r>
          </a:p>
        </p:txBody>
      </p:sp>
      <p:sp>
        <p:nvSpPr>
          <p:cNvPr id="10" name="TextBox 10"/>
          <p:cNvSpPr txBox="1"/>
          <p:nvPr/>
        </p:nvSpPr>
        <p:spPr>
          <a:xfrm>
            <a:off x="14314206" y="9413887"/>
            <a:ext cx="2148036" cy="344805"/>
          </a:xfrm>
          <a:prstGeom prst="rect">
            <a:avLst/>
          </a:prstGeom>
        </p:spPr>
        <p:txBody>
          <a:bodyPr lIns="0" tIns="0" rIns="0" bIns="0" rtlCol="0" anchor="t">
            <a:spAutoFit/>
          </a:bodyPr>
          <a:lstStyle/>
          <a:p>
            <a:pPr algn="ctr">
              <a:lnSpc>
                <a:spcPts val="2520"/>
              </a:lnSpc>
            </a:pPr>
            <a:r>
              <a:rPr lang="en-US" sz="1800">
                <a:solidFill>
                  <a:srgbClr val="000000"/>
                </a:solidFill>
                <a:latin typeface="Calibri (MS)"/>
                <a:ea typeface="Calibri (MS)"/>
                <a:cs typeface="Calibri (MS)"/>
                <a:sym typeface="Calibri (MS)"/>
              </a:rPr>
              <a:t>Duration: 2:19 minutes</a:t>
            </a:r>
          </a:p>
        </p:txBody>
      </p:sp>
      <p:pic>
        <p:nvPicPr>
          <p:cNvPr id="11" name="Online Media 10" title="Blue Campaign Carter’s Story: Part 2">
            <a:hlinkClick r:id="" action="ppaction://media"/>
            <a:extLst>
              <a:ext uri="{FF2B5EF4-FFF2-40B4-BE49-F238E27FC236}">
                <a16:creationId xmlns:a16="http://schemas.microsoft.com/office/drawing/2014/main" id="{841D0A19-1768-0373-76B1-E5486203249C}"/>
              </a:ext>
            </a:extLst>
          </p:cNvPr>
          <p:cNvPicPr>
            <a:picLocks noRot="1" noChangeAspect="1"/>
          </p:cNvPicPr>
          <p:nvPr>
            <a:videoFile r:link="rId1"/>
          </p:nvPr>
        </p:nvPicPr>
        <p:blipFill>
          <a:blip r:embed="rId4"/>
          <a:stretch>
            <a:fillRect/>
          </a:stretch>
        </p:blipFill>
        <p:spPr>
          <a:xfrm>
            <a:off x="1638300" y="876300"/>
            <a:ext cx="15011400" cy="847518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870639"/>
            <a:chOff x="0" y="0"/>
            <a:chExt cx="4816593" cy="229304"/>
          </a:xfrm>
        </p:grpSpPr>
        <p:sp>
          <p:nvSpPr>
            <p:cNvPr id="3" name="Freeform 3"/>
            <p:cNvSpPr/>
            <p:nvPr/>
          </p:nvSpPr>
          <p:spPr>
            <a:xfrm>
              <a:off x="0" y="0"/>
              <a:ext cx="4816592" cy="229304"/>
            </a:xfrm>
            <a:custGeom>
              <a:avLst/>
              <a:gdLst/>
              <a:ahLst/>
              <a:cxnLst/>
              <a:rect l="l" t="t" r="r" b="b"/>
              <a:pathLst>
                <a:path w="4816592" h="229304">
                  <a:moveTo>
                    <a:pt x="0" y="0"/>
                  </a:moveTo>
                  <a:lnTo>
                    <a:pt x="4816592" y="0"/>
                  </a:lnTo>
                  <a:lnTo>
                    <a:pt x="4816592" y="229304"/>
                  </a:lnTo>
                  <a:lnTo>
                    <a:pt x="0" y="229304"/>
                  </a:lnTo>
                  <a:close/>
                </a:path>
              </a:pathLst>
            </a:custGeom>
            <a:solidFill>
              <a:srgbClr val="03989E"/>
            </a:solidFill>
          </p:spPr>
          <p:txBody>
            <a:bodyPr/>
            <a:lstStyle/>
            <a:p>
              <a:endParaRPr lang="en-US"/>
            </a:p>
          </p:txBody>
        </p:sp>
        <p:sp>
          <p:nvSpPr>
            <p:cNvPr id="4" name="TextBox 4"/>
            <p:cNvSpPr txBox="1"/>
            <p:nvPr/>
          </p:nvSpPr>
          <p:spPr>
            <a:xfrm>
              <a:off x="0" y="-76200"/>
              <a:ext cx="4816593" cy="305504"/>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849177" y="2556050"/>
            <a:ext cx="8294823" cy="5529882"/>
          </a:xfrm>
          <a:custGeom>
            <a:avLst/>
            <a:gdLst/>
            <a:ahLst/>
            <a:cxnLst/>
            <a:rect l="l" t="t" r="r" b="b"/>
            <a:pathLst>
              <a:path w="8294823" h="5529882">
                <a:moveTo>
                  <a:pt x="0" y="0"/>
                </a:moveTo>
                <a:lnTo>
                  <a:pt x="8294823" y="0"/>
                </a:lnTo>
                <a:lnTo>
                  <a:pt x="8294823" y="5529882"/>
                </a:lnTo>
                <a:lnTo>
                  <a:pt x="0" y="5529882"/>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0" y="-92075"/>
            <a:ext cx="18288000" cy="968375"/>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Sextortion Tactics</a:t>
            </a:r>
          </a:p>
        </p:txBody>
      </p:sp>
      <p:sp>
        <p:nvSpPr>
          <p:cNvPr id="7" name="TextBox 7"/>
          <p:cNvSpPr txBox="1"/>
          <p:nvPr/>
        </p:nvSpPr>
        <p:spPr>
          <a:xfrm>
            <a:off x="9461490" y="2560797"/>
            <a:ext cx="8431415" cy="5525135"/>
          </a:xfrm>
          <a:prstGeom prst="rect">
            <a:avLst/>
          </a:prstGeom>
        </p:spPr>
        <p:txBody>
          <a:bodyPr lIns="0" tIns="0" rIns="0" bIns="0" rtlCol="0" anchor="t">
            <a:spAutoFit/>
          </a:bodyPr>
          <a:lstStyle/>
          <a:p>
            <a:pPr marL="561341" lvl="1" indent="-280670" algn="l">
              <a:lnSpc>
                <a:spcPts val="3640"/>
              </a:lnSpc>
              <a:buFont typeface="Arial"/>
              <a:buChar char="•"/>
            </a:pPr>
            <a:r>
              <a:rPr lang="en-US" sz="2600" b="1">
                <a:solidFill>
                  <a:srgbClr val="000000"/>
                </a:solidFill>
                <a:latin typeface="Calibri (MS) Bold"/>
                <a:ea typeface="Calibri (MS) Bold"/>
                <a:cs typeface="Calibri (MS) Bold"/>
                <a:sym typeface="Calibri (MS) Bold"/>
              </a:rPr>
              <a:t>Reciprocation (“I’ll show you if you show me first.”)</a:t>
            </a:r>
          </a:p>
          <a:p>
            <a:pPr marL="561341" lvl="1" indent="-280670" algn="l">
              <a:lnSpc>
                <a:spcPts val="3640"/>
              </a:lnSpc>
              <a:buFont typeface="Arial"/>
              <a:buChar char="•"/>
            </a:pPr>
            <a:r>
              <a:rPr lang="en-US" sz="2600" b="1">
                <a:solidFill>
                  <a:srgbClr val="000000"/>
                </a:solidFill>
                <a:latin typeface="Calibri (MS) Bold"/>
                <a:ea typeface="Calibri (MS) Bold"/>
                <a:cs typeface="Calibri (MS) Bold"/>
                <a:sym typeface="Calibri (MS) Bold"/>
              </a:rPr>
              <a:t>Pretending to work for a modeling agency to obtain sexual images of a minor</a:t>
            </a:r>
          </a:p>
          <a:p>
            <a:pPr marL="561341" lvl="1" indent="-280670" algn="l">
              <a:lnSpc>
                <a:spcPts val="3640"/>
              </a:lnSpc>
              <a:buFont typeface="Arial"/>
              <a:buChar char="•"/>
            </a:pPr>
            <a:r>
              <a:rPr lang="en-US" sz="2600" b="1">
                <a:solidFill>
                  <a:srgbClr val="000000"/>
                </a:solidFill>
                <a:latin typeface="Calibri (MS) Bold"/>
                <a:ea typeface="Calibri (MS) Bold"/>
                <a:cs typeface="Calibri (MS) Bold"/>
                <a:sym typeface="Calibri (MS) Bold"/>
              </a:rPr>
              <a:t>Developing a bond with a minor by establishing a friendship or romantic relationship</a:t>
            </a:r>
          </a:p>
          <a:p>
            <a:pPr marL="561341" lvl="1" indent="-280670" algn="l">
              <a:lnSpc>
                <a:spcPts val="3640"/>
              </a:lnSpc>
              <a:buFont typeface="Arial"/>
              <a:buChar char="•"/>
            </a:pPr>
            <a:r>
              <a:rPr lang="en-US" sz="2600" b="1">
                <a:solidFill>
                  <a:srgbClr val="000000"/>
                </a:solidFill>
                <a:latin typeface="Calibri (MS) Bold"/>
                <a:ea typeface="Calibri (MS) Bold"/>
                <a:cs typeface="Calibri (MS) Bold"/>
                <a:sym typeface="Calibri (MS) Bold"/>
              </a:rPr>
              <a:t>Using false online identities to contact a minor</a:t>
            </a:r>
          </a:p>
          <a:p>
            <a:pPr marL="561341" lvl="1" indent="-280670" algn="l">
              <a:lnSpc>
                <a:spcPts val="3640"/>
              </a:lnSpc>
              <a:buFont typeface="Arial"/>
              <a:buChar char="•"/>
            </a:pPr>
            <a:r>
              <a:rPr lang="en-US" sz="2600" b="1">
                <a:solidFill>
                  <a:srgbClr val="000000"/>
                </a:solidFill>
                <a:latin typeface="Calibri (MS) Bold"/>
                <a:ea typeface="Calibri (MS) Bold"/>
                <a:cs typeface="Calibri (MS) Bold"/>
                <a:sym typeface="Calibri (MS) Bold"/>
              </a:rPr>
              <a:t>Pretending to be younger than their real age and/or a member of the opposite sex</a:t>
            </a:r>
          </a:p>
          <a:p>
            <a:pPr marL="561341" lvl="1" indent="-280670" algn="l">
              <a:lnSpc>
                <a:spcPts val="3640"/>
              </a:lnSpc>
              <a:buFont typeface="Arial"/>
              <a:buChar char="•"/>
            </a:pPr>
            <a:r>
              <a:rPr lang="en-US" sz="2600" b="1">
                <a:solidFill>
                  <a:srgbClr val="000000"/>
                </a:solidFill>
                <a:latin typeface="Calibri (MS) Bold"/>
                <a:ea typeface="Calibri (MS) Bold"/>
                <a:cs typeface="Calibri (MS) Bold"/>
                <a:sym typeface="Calibri (MS) Bold"/>
              </a:rPr>
              <a:t>Accessing a minor’s online account without authorization and stealing sexual images or videos of them</a:t>
            </a:r>
          </a:p>
          <a:p>
            <a:pPr marL="561341" lvl="1" indent="-280670" algn="l">
              <a:lnSpc>
                <a:spcPts val="3640"/>
              </a:lnSpc>
              <a:buFont typeface="Arial"/>
              <a:buChar char="•"/>
            </a:pPr>
            <a:r>
              <a:rPr lang="en-US" sz="2600" b="1">
                <a:solidFill>
                  <a:srgbClr val="000000"/>
                </a:solidFill>
                <a:latin typeface="Calibri (MS) Bold"/>
                <a:ea typeface="Calibri (MS) Bold"/>
                <a:cs typeface="Calibri (MS) Bold"/>
                <a:sym typeface="Calibri (MS) Bold"/>
              </a:rPr>
              <a:t>Threatening to create sexual images or videos of a minor using digital-editing tools</a:t>
            </a:r>
          </a:p>
        </p:txBody>
      </p:sp>
      <p:sp>
        <p:nvSpPr>
          <p:cNvPr id="8" name="TextBox 8"/>
          <p:cNvSpPr txBox="1"/>
          <p:nvPr/>
        </p:nvSpPr>
        <p:spPr>
          <a:xfrm>
            <a:off x="6401633" y="9695657"/>
            <a:ext cx="5484733" cy="301365"/>
          </a:xfrm>
          <a:prstGeom prst="rect">
            <a:avLst/>
          </a:prstGeom>
        </p:spPr>
        <p:txBody>
          <a:bodyPr lIns="0" tIns="0" rIns="0" bIns="0" rtlCol="0" anchor="t">
            <a:spAutoFit/>
          </a:bodyPr>
          <a:lstStyle/>
          <a:p>
            <a:pPr algn="l">
              <a:lnSpc>
                <a:spcPts val="2520"/>
              </a:lnSpc>
            </a:pPr>
            <a:r>
              <a:rPr lang="en-US" sz="1800" dirty="0">
                <a:latin typeface="Calibri (MS)"/>
                <a:ea typeface="Calibri (MS)"/>
                <a:cs typeface="Calibri (MS)"/>
                <a:sym typeface="Calibri (MS)"/>
              </a:rPr>
              <a:t>Source: </a:t>
            </a:r>
            <a:r>
              <a:rPr lang="en-US" sz="1800" u="sng" dirty="0">
                <a:latin typeface="Calibri (MS)"/>
                <a:ea typeface="Calibri (MS)"/>
                <a:cs typeface="Calibri (MS)"/>
                <a:sym typeface="Calibri (MS)"/>
                <a:hlinkClick r:id="rId3" tooltip="https://www.missingkids.org/theissues/sextortion">
                  <a:extLst>
                    <a:ext uri="{A12FA001-AC4F-418D-AE19-62706E023703}">
                      <ahyp:hlinkClr xmlns:ahyp="http://schemas.microsoft.com/office/drawing/2018/hyperlinkcolor" val="tx"/>
                    </a:ext>
                  </a:extLst>
                </a:hlinkClick>
              </a:rPr>
              <a:t>https://www.missingkids.org/theissues/sextortion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0" y="0"/>
            <a:ext cx="18288000" cy="858923"/>
            <a:chOff x="0" y="0"/>
            <a:chExt cx="4816593" cy="226218"/>
          </a:xfrm>
        </p:grpSpPr>
        <p:sp>
          <p:nvSpPr>
            <p:cNvPr id="4" name="Freeform 4"/>
            <p:cNvSpPr/>
            <p:nvPr/>
          </p:nvSpPr>
          <p:spPr>
            <a:xfrm>
              <a:off x="0" y="0"/>
              <a:ext cx="4816592" cy="226218"/>
            </a:xfrm>
            <a:custGeom>
              <a:avLst/>
              <a:gdLst/>
              <a:ahLst/>
              <a:cxnLst/>
              <a:rect l="l" t="t" r="r" b="b"/>
              <a:pathLst>
                <a:path w="4816592" h="226218">
                  <a:moveTo>
                    <a:pt x="0" y="0"/>
                  </a:moveTo>
                  <a:lnTo>
                    <a:pt x="4816592" y="0"/>
                  </a:lnTo>
                  <a:lnTo>
                    <a:pt x="4816592" y="226218"/>
                  </a:lnTo>
                  <a:lnTo>
                    <a:pt x="0" y="226218"/>
                  </a:lnTo>
                  <a:close/>
                </a:path>
              </a:pathLst>
            </a:custGeom>
            <a:solidFill>
              <a:srgbClr val="0C938B"/>
            </a:solidFill>
          </p:spPr>
          <p:txBody>
            <a:bodyPr/>
            <a:lstStyle/>
            <a:p>
              <a:endParaRPr lang="en-US"/>
            </a:p>
          </p:txBody>
        </p:sp>
        <p:sp>
          <p:nvSpPr>
            <p:cNvPr id="5" name="TextBox 5"/>
            <p:cNvSpPr txBox="1"/>
            <p:nvPr/>
          </p:nvSpPr>
          <p:spPr>
            <a:xfrm>
              <a:off x="0" y="-76200"/>
              <a:ext cx="4816593" cy="302418"/>
            </a:xfrm>
            <a:prstGeom prst="rect">
              <a:avLst/>
            </a:prstGeom>
          </p:spPr>
          <p:txBody>
            <a:bodyPr lIns="50800" tIns="50800" rIns="50800" bIns="50800" rtlCol="0" anchor="ctr"/>
            <a:lstStyle/>
            <a:p>
              <a:pPr algn="ctr">
                <a:lnSpc>
                  <a:spcPts val="2884"/>
                </a:lnSpc>
              </a:pPr>
              <a:endParaRPr/>
            </a:p>
          </p:txBody>
        </p:sp>
      </p:grpSp>
      <p:sp>
        <p:nvSpPr>
          <p:cNvPr id="6" name="TextBox 6"/>
          <p:cNvSpPr txBox="1"/>
          <p:nvPr/>
        </p:nvSpPr>
        <p:spPr>
          <a:xfrm>
            <a:off x="0" y="-109452"/>
            <a:ext cx="18288000" cy="968375"/>
          </a:xfrm>
          <a:prstGeom prst="rect">
            <a:avLst/>
          </a:prstGeom>
        </p:spPr>
        <p:txBody>
          <a:bodyPr lIns="0" tIns="0" rIns="0" bIns="0" rtlCol="0" anchor="t">
            <a:spAutoFit/>
          </a:bodyPr>
          <a:lstStyle/>
          <a:p>
            <a:pPr algn="ctr">
              <a:lnSpc>
                <a:spcPts val="7000"/>
              </a:lnSpc>
            </a:pPr>
            <a:r>
              <a:rPr lang="en-US" sz="5000" b="1">
                <a:solidFill>
                  <a:srgbClr val="FFFFFF"/>
                </a:solidFill>
                <a:latin typeface="Calibri (MS) Bold"/>
                <a:ea typeface="Calibri (MS) Bold"/>
                <a:cs typeface="Calibri (MS) Bold"/>
                <a:sym typeface="Calibri (MS) Bold"/>
              </a:rPr>
              <a:t>Auroris Media “Sextortion Module 1” Video</a:t>
            </a:r>
          </a:p>
        </p:txBody>
      </p:sp>
      <p:sp>
        <p:nvSpPr>
          <p:cNvPr id="7" name="TextBox 7"/>
          <p:cNvSpPr txBox="1"/>
          <p:nvPr/>
        </p:nvSpPr>
        <p:spPr>
          <a:xfrm>
            <a:off x="7487491" y="9691559"/>
            <a:ext cx="3630454" cy="301365"/>
          </a:xfrm>
          <a:prstGeom prst="rect">
            <a:avLst/>
          </a:prstGeom>
        </p:spPr>
        <p:txBody>
          <a:bodyPr lIns="0" tIns="0" rIns="0" bIns="0" rtlCol="0" anchor="t">
            <a:spAutoFit/>
          </a:bodyPr>
          <a:lstStyle/>
          <a:p>
            <a:pPr algn="l">
              <a:lnSpc>
                <a:spcPts val="2520"/>
              </a:lnSpc>
            </a:pPr>
            <a:r>
              <a:rPr lang="en-US" sz="1800" dirty="0">
                <a:latin typeface="Calibri (MS)"/>
                <a:ea typeface="Calibri (MS)"/>
                <a:cs typeface="Calibri (MS)"/>
                <a:sym typeface="Calibri (MS)"/>
              </a:rPr>
              <a:t>Source:</a:t>
            </a:r>
            <a:r>
              <a:rPr lang="en-US" sz="1800" u="sng" dirty="0">
                <a:latin typeface="Calibri (MS)"/>
                <a:ea typeface="Calibri (MS)"/>
                <a:cs typeface="Calibri (MS)"/>
                <a:sym typeface="Calibri (MS)"/>
                <a:hlinkClick r:id="rId3" tooltip="https://vimeo.com/713031554">
                  <a:extLst>
                    <a:ext uri="{A12FA001-AC4F-418D-AE19-62706E023703}">
                      <ahyp:hlinkClr xmlns:ahyp="http://schemas.microsoft.com/office/drawing/2018/hyperlinkcolor" val="tx"/>
                    </a:ext>
                  </a:extLst>
                </a:hlinkClick>
              </a:rPr>
              <a:t> https://vimeo.com/713031554</a:t>
            </a:r>
          </a:p>
        </p:txBody>
      </p:sp>
      <p:sp>
        <p:nvSpPr>
          <p:cNvPr id="8" name="TextBox 8"/>
          <p:cNvSpPr txBox="1"/>
          <p:nvPr/>
        </p:nvSpPr>
        <p:spPr>
          <a:xfrm>
            <a:off x="15111264" y="9422955"/>
            <a:ext cx="2148036" cy="344804"/>
          </a:xfrm>
          <a:prstGeom prst="rect">
            <a:avLst/>
          </a:prstGeom>
        </p:spPr>
        <p:txBody>
          <a:bodyPr lIns="0" tIns="0" rIns="0" bIns="0" rtlCol="0" anchor="t">
            <a:spAutoFit/>
          </a:bodyPr>
          <a:lstStyle/>
          <a:p>
            <a:pPr algn="ctr">
              <a:lnSpc>
                <a:spcPts val="2520"/>
              </a:lnSpc>
            </a:pPr>
            <a:r>
              <a:rPr lang="en-US" sz="1800">
                <a:solidFill>
                  <a:srgbClr val="000000"/>
                </a:solidFill>
                <a:latin typeface="Calibri (MS)"/>
                <a:ea typeface="Calibri (MS)"/>
                <a:cs typeface="Calibri (MS)"/>
                <a:sym typeface="Calibri (MS)"/>
              </a:rPr>
              <a:t>Duration: 6:04 minutes</a:t>
            </a:r>
          </a:p>
        </p:txBody>
      </p:sp>
      <p:pic>
        <p:nvPicPr>
          <p:cNvPr id="9" name="Online Media 8" title="Sextortion Module 1">
            <a:hlinkClick r:id="" action="ppaction://media"/>
            <a:extLst>
              <a:ext uri="{FF2B5EF4-FFF2-40B4-BE49-F238E27FC236}">
                <a16:creationId xmlns:a16="http://schemas.microsoft.com/office/drawing/2014/main" id="{1DCCD070-1578-C036-49A7-A8956C36FA42}"/>
              </a:ext>
            </a:extLst>
          </p:cNvPr>
          <p:cNvPicPr>
            <a:picLocks noRot="1" noChangeAspect="1"/>
          </p:cNvPicPr>
          <p:nvPr>
            <a:videoFile r:link="rId1"/>
          </p:nvPr>
        </p:nvPicPr>
        <p:blipFill>
          <a:blip r:embed="rId4"/>
          <a:stretch>
            <a:fillRect/>
          </a:stretch>
        </p:blipFill>
        <p:spPr>
          <a:xfrm>
            <a:off x="1805776" y="1006475"/>
            <a:ext cx="14676444" cy="82677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TotalTime>
  <Words>931</Words>
  <Application>Microsoft Office PowerPoint</Application>
  <PresentationFormat>Custom</PresentationFormat>
  <Paragraphs>110</Paragraphs>
  <Slides>20</Slides>
  <Notes>0</Notes>
  <HiddenSlides>0</HiddenSlides>
  <MMClips>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Calibri</vt:lpstr>
      <vt:lpstr>Arial</vt:lpstr>
      <vt:lpstr>Calibri (MS) Italics</vt:lpstr>
      <vt:lpstr>Calibri (MS) Bold</vt:lpstr>
      <vt:lpstr>Calibri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6th Grade Teacher Lesson Sextortion</dc:title>
  <cp:lastModifiedBy>Megan Wilson</cp:lastModifiedBy>
  <cp:revision>1</cp:revision>
  <dcterms:created xsi:type="dcterms:W3CDTF">2006-08-16T00:00:00Z</dcterms:created>
  <dcterms:modified xsi:type="dcterms:W3CDTF">2025-12-02T20:34:55Z</dcterms:modified>
  <dc:identifier>DAGdC25Mi5U</dc:identifier>
</cp:coreProperties>
</file>