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Calibri (MS)" panose="020B0604020202020204" charset="0"/>
      <p:regular r:id="rId22"/>
    </p:embeddedFont>
    <p:embeddedFont>
      <p:font typeface="Calibri (MS) Bold" panose="020B0604020202020204" charset="0"/>
      <p:regular r:id="rId23"/>
    </p:embeddedFont>
    <p:embeddedFont>
      <p:font typeface="Calibri (MS) Italics" panose="020B0604020202020204" charset="0"/>
      <p:regular r:id="rId24"/>
    </p:embeddedFont>
  </p:embeddedFontLst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70F957-CB7E-40B8-AD3A-C9284970567F}" v="4" dt="2025-12-02T20:47:09.3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62" autoAdjust="0"/>
    <p:restoredTop sz="94622" autoAdjust="0"/>
  </p:normalViewPr>
  <p:slideViewPr>
    <p:cSldViewPr>
      <p:cViewPr varScale="1">
        <p:scale>
          <a:sx n="60" d="100"/>
          <a:sy n="60" d="100"/>
        </p:scale>
        <p:origin x="49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an Wilson" userId="4833c330-bb21-4a51-b524-eef8b134b0b1" providerId="ADAL" clId="{17E34592-B103-4D32-8966-D1DE2E1B8692}"/>
    <pc:docChg chg="custSel modSld">
      <pc:chgData name="Megan Wilson" userId="4833c330-bb21-4a51-b524-eef8b134b0b1" providerId="ADAL" clId="{17E34592-B103-4D32-8966-D1DE2E1B8692}" dt="2025-12-02T20:47:22.438" v="122" actId="115"/>
      <pc:docMkLst>
        <pc:docMk/>
      </pc:docMkLst>
      <pc:sldChg chg="modSp mod">
        <pc:chgData name="Megan Wilson" userId="4833c330-bb21-4a51-b524-eef8b134b0b1" providerId="ADAL" clId="{17E34592-B103-4D32-8966-D1DE2E1B8692}" dt="2025-11-24T20:26:23.563" v="86" actId="1076"/>
        <pc:sldMkLst>
          <pc:docMk/>
          <pc:sldMk cId="0" sldId="256"/>
        </pc:sldMkLst>
        <pc:spChg chg="mod">
          <ac:chgData name="Megan Wilson" userId="4833c330-bb21-4a51-b524-eef8b134b0b1" providerId="ADAL" clId="{17E34592-B103-4D32-8966-D1DE2E1B8692}" dt="2025-11-24T20:26:23.563" v="86" actId="1076"/>
          <ac:spMkLst>
            <pc:docMk/>
            <pc:sldMk cId="0" sldId="256"/>
            <ac:spMk id="8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20:26:16.439" v="84" actId="14100"/>
          <ac:spMkLst>
            <pc:docMk/>
            <pc:sldMk cId="0" sldId="256"/>
            <ac:spMk id="9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8:10:09.927" v="7" actId="1076"/>
        <pc:sldMkLst>
          <pc:docMk/>
          <pc:sldMk cId="0" sldId="257"/>
        </pc:sldMkLst>
        <pc:spChg chg="mod">
          <ac:chgData name="Megan Wilson" userId="4833c330-bb21-4a51-b524-eef8b134b0b1" providerId="ADAL" clId="{17E34592-B103-4D32-8966-D1DE2E1B8692}" dt="2025-11-24T18:10:09.927" v="7" actId="1076"/>
          <ac:spMkLst>
            <pc:docMk/>
            <pc:sldMk cId="0" sldId="257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10:01.284" v="4" actId="1076"/>
          <ac:spMkLst>
            <pc:docMk/>
            <pc:sldMk cId="0" sldId="257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8:10:31.100" v="11" actId="20577"/>
        <pc:sldMkLst>
          <pc:docMk/>
          <pc:sldMk cId="0" sldId="258"/>
        </pc:sldMkLst>
        <pc:spChg chg="mod">
          <ac:chgData name="Megan Wilson" userId="4833c330-bb21-4a51-b524-eef8b134b0b1" providerId="ADAL" clId="{17E34592-B103-4D32-8966-D1DE2E1B8692}" dt="2025-11-24T18:10:31.100" v="11" actId="20577"/>
          <ac:spMkLst>
            <pc:docMk/>
            <pc:sldMk cId="0" sldId="258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10:18.305" v="9" actId="1076"/>
          <ac:spMkLst>
            <pc:docMk/>
            <pc:sldMk cId="0" sldId="258"/>
            <ac:spMk id="12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8:10:53.470" v="16" actId="207"/>
        <pc:sldMkLst>
          <pc:docMk/>
          <pc:sldMk cId="0" sldId="259"/>
        </pc:sldMkLst>
        <pc:spChg chg="mod">
          <ac:chgData name="Megan Wilson" userId="4833c330-bb21-4a51-b524-eef8b134b0b1" providerId="ADAL" clId="{17E34592-B103-4D32-8966-D1DE2E1B8692}" dt="2025-11-24T18:10:35.405" v="12" actId="255"/>
          <ac:spMkLst>
            <pc:docMk/>
            <pc:sldMk cId="0" sldId="259"/>
            <ac:spMk id="9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10:53.470" v="16" actId="207"/>
          <ac:spMkLst>
            <pc:docMk/>
            <pc:sldMk cId="0" sldId="259"/>
            <ac:spMk id="10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10:46.239" v="15" actId="1076"/>
          <ac:spMkLst>
            <pc:docMk/>
            <pc:sldMk cId="0" sldId="259"/>
            <ac:spMk id="11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8:11:07.077" v="19" actId="207"/>
        <pc:sldMkLst>
          <pc:docMk/>
          <pc:sldMk cId="0" sldId="260"/>
        </pc:sldMkLst>
        <pc:spChg chg="mod">
          <ac:chgData name="Megan Wilson" userId="4833c330-bb21-4a51-b524-eef8b134b0b1" providerId="ADAL" clId="{17E34592-B103-4D32-8966-D1DE2E1B8692}" dt="2025-11-24T18:10:57.232" v="17" actId="255"/>
          <ac:spMkLst>
            <pc:docMk/>
            <pc:sldMk cId="0" sldId="260"/>
            <ac:spMk id="11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11:02.691" v="18" actId="255"/>
          <ac:spMkLst>
            <pc:docMk/>
            <pc:sldMk cId="0" sldId="260"/>
            <ac:spMk id="12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11:07.077" v="19" actId="207"/>
          <ac:spMkLst>
            <pc:docMk/>
            <pc:sldMk cId="0" sldId="260"/>
            <ac:spMk id="13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8:11:16.432" v="20" actId="255"/>
        <pc:sldMkLst>
          <pc:docMk/>
          <pc:sldMk cId="0" sldId="261"/>
        </pc:sldMkLst>
        <pc:spChg chg="mod">
          <ac:chgData name="Megan Wilson" userId="4833c330-bb21-4a51-b524-eef8b134b0b1" providerId="ADAL" clId="{17E34592-B103-4D32-8966-D1DE2E1B8692}" dt="2025-11-24T18:11:16.432" v="20" actId="255"/>
          <ac:spMkLst>
            <pc:docMk/>
            <pc:sldMk cId="0" sldId="261"/>
            <ac:spMk id="8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8:11:21.412" v="21" actId="255"/>
        <pc:sldMkLst>
          <pc:docMk/>
          <pc:sldMk cId="0" sldId="262"/>
        </pc:sldMkLst>
        <pc:spChg chg="mod">
          <ac:chgData name="Megan Wilson" userId="4833c330-bb21-4a51-b524-eef8b134b0b1" providerId="ADAL" clId="{17E34592-B103-4D32-8966-D1DE2E1B8692}" dt="2025-11-24T18:11:21.412" v="21" actId="255"/>
          <ac:spMkLst>
            <pc:docMk/>
            <pc:sldMk cId="0" sldId="262"/>
            <ac:spMk id="8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8:11:47.197" v="27" actId="1035"/>
        <pc:sldMkLst>
          <pc:docMk/>
          <pc:sldMk cId="0" sldId="263"/>
        </pc:sldMkLst>
        <pc:spChg chg="mod">
          <ac:chgData name="Megan Wilson" userId="4833c330-bb21-4a51-b524-eef8b134b0b1" providerId="ADAL" clId="{17E34592-B103-4D32-8966-D1DE2E1B8692}" dt="2025-11-24T18:11:43.196" v="25" actId="255"/>
          <ac:spMkLst>
            <pc:docMk/>
            <pc:sldMk cId="0" sldId="263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11:39.696" v="24" actId="1076"/>
          <ac:spMkLst>
            <pc:docMk/>
            <pc:sldMk cId="0" sldId="263"/>
            <ac:spMk id="7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11:28.037" v="22" actId="207"/>
          <ac:spMkLst>
            <pc:docMk/>
            <pc:sldMk cId="0" sldId="263"/>
            <ac:spMk id="8" creationId="{00000000-0000-0000-0000-000000000000}"/>
          </ac:spMkLst>
        </pc:spChg>
        <pc:grpChg chg="mod">
          <ac:chgData name="Megan Wilson" userId="4833c330-bb21-4a51-b524-eef8b134b0b1" providerId="ADAL" clId="{17E34592-B103-4D32-8966-D1DE2E1B8692}" dt="2025-11-24T18:11:47.197" v="27" actId="1035"/>
          <ac:grpSpMkLst>
            <pc:docMk/>
            <pc:sldMk cId="0" sldId="263"/>
            <ac:grpSpMk id="2" creationId="{00000000-0000-0000-0000-000000000000}"/>
          </ac:grpSpMkLst>
        </pc:grpChg>
      </pc:sldChg>
      <pc:sldChg chg="addSp delSp modSp mod modAnim">
        <pc:chgData name="Megan Wilson" userId="4833c330-bb21-4a51-b524-eef8b134b0b1" providerId="ADAL" clId="{17E34592-B103-4D32-8966-D1DE2E1B8692}" dt="2025-11-24T18:12:41.451" v="34" actId="1076"/>
        <pc:sldMkLst>
          <pc:docMk/>
          <pc:sldMk cId="0" sldId="264"/>
        </pc:sldMkLst>
        <pc:spChg chg="mod">
          <ac:chgData name="Megan Wilson" userId="4833c330-bb21-4a51-b524-eef8b134b0b1" providerId="ADAL" clId="{17E34592-B103-4D32-8966-D1DE2E1B8692}" dt="2025-11-24T18:11:52.802" v="28" actId="255"/>
          <ac:spMkLst>
            <pc:docMk/>
            <pc:sldMk cId="0" sldId="264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12:00.947" v="30" actId="207"/>
          <ac:spMkLst>
            <pc:docMk/>
            <pc:sldMk cId="0" sldId="264"/>
            <ac:spMk id="7" creationId="{00000000-0000-0000-0000-000000000000}"/>
          </ac:spMkLst>
        </pc:spChg>
        <pc:picChg chg="add mod">
          <ac:chgData name="Megan Wilson" userId="4833c330-bb21-4a51-b524-eef8b134b0b1" providerId="ADAL" clId="{17E34592-B103-4D32-8966-D1DE2E1B8692}" dt="2025-11-24T18:12:41.451" v="34" actId="1076"/>
          <ac:picMkLst>
            <pc:docMk/>
            <pc:sldMk cId="0" sldId="264"/>
            <ac:picMk id="9" creationId="{36918E08-E4DB-0508-AF8A-A4750113041C}"/>
          </ac:picMkLst>
        </pc:picChg>
      </pc:sldChg>
      <pc:sldChg chg="modSp mod">
        <pc:chgData name="Megan Wilson" userId="4833c330-bb21-4a51-b524-eef8b134b0b1" providerId="ADAL" clId="{17E34592-B103-4D32-8966-D1DE2E1B8692}" dt="2025-11-24T18:13:05.702" v="43" actId="1038"/>
        <pc:sldMkLst>
          <pc:docMk/>
          <pc:sldMk cId="0" sldId="265"/>
        </pc:sldMkLst>
        <pc:spChg chg="mod">
          <ac:chgData name="Megan Wilson" userId="4833c330-bb21-4a51-b524-eef8b134b0b1" providerId="ADAL" clId="{17E34592-B103-4D32-8966-D1DE2E1B8692}" dt="2025-11-24T18:13:05.702" v="43" actId="1038"/>
          <ac:spMkLst>
            <pc:docMk/>
            <pc:sldMk cId="0" sldId="265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12:51.979" v="37" actId="20577"/>
          <ac:spMkLst>
            <pc:docMk/>
            <pc:sldMk cId="0" sldId="265"/>
            <ac:spMk id="6" creationId="{00000000-0000-0000-0000-000000000000}"/>
          </ac:spMkLst>
        </pc:spChg>
      </pc:sldChg>
      <pc:sldChg chg="addSp modSp mod">
        <pc:chgData name="Megan Wilson" userId="4833c330-bb21-4a51-b524-eef8b134b0b1" providerId="ADAL" clId="{17E34592-B103-4D32-8966-D1DE2E1B8692}" dt="2025-11-24T21:06:06.072" v="98" actId="20577"/>
        <pc:sldMkLst>
          <pc:docMk/>
          <pc:sldMk cId="0" sldId="266"/>
        </pc:sldMkLst>
        <pc:spChg chg="mod">
          <ac:chgData name="Megan Wilson" userId="4833c330-bb21-4a51-b524-eef8b134b0b1" providerId="ADAL" clId="{17E34592-B103-4D32-8966-D1DE2E1B8692}" dt="2025-11-24T18:13:10.538" v="44" actId="255"/>
          <ac:spMkLst>
            <pc:docMk/>
            <pc:sldMk cId="0" sldId="266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13:17.534" v="45" actId="255"/>
          <ac:spMkLst>
            <pc:docMk/>
            <pc:sldMk cId="0" sldId="266"/>
            <ac:spMk id="8" creationId="{00000000-0000-0000-0000-000000000000}"/>
          </ac:spMkLst>
        </pc:spChg>
        <pc:spChg chg="add mod">
          <ac:chgData name="Megan Wilson" userId="4833c330-bb21-4a51-b524-eef8b134b0b1" providerId="ADAL" clId="{17E34592-B103-4D32-8966-D1DE2E1B8692}" dt="2025-11-24T21:06:06.072" v="98" actId="20577"/>
          <ac:spMkLst>
            <pc:docMk/>
            <pc:sldMk cId="0" sldId="266"/>
            <ac:spMk id="9" creationId="{FD272E82-66A5-827A-2EC5-E31FC3E2FB6F}"/>
          </ac:spMkLst>
        </pc:spChg>
      </pc:sldChg>
      <pc:sldChg chg="modSp mod">
        <pc:chgData name="Megan Wilson" userId="4833c330-bb21-4a51-b524-eef8b134b0b1" providerId="ADAL" clId="{17E34592-B103-4D32-8966-D1DE2E1B8692}" dt="2025-11-24T18:13:44.289" v="51" actId="255"/>
        <pc:sldMkLst>
          <pc:docMk/>
          <pc:sldMk cId="0" sldId="267"/>
        </pc:sldMkLst>
        <pc:spChg chg="mod">
          <ac:chgData name="Megan Wilson" userId="4833c330-bb21-4a51-b524-eef8b134b0b1" providerId="ADAL" clId="{17E34592-B103-4D32-8966-D1DE2E1B8692}" dt="2025-11-24T18:13:44.289" v="51" actId="255"/>
          <ac:spMkLst>
            <pc:docMk/>
            <pc:sldMk cId="0" sldId="267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13:23.248" v="46" actId="207"/>
          <ac:spMkLst>
            <pc:docMk/>
            <pc:sldMk cId="0" sldId="267"/>
            <ac:spMk id="7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13:41.221" v="50" actId="1076"/>
          <ac:spMkLst>
            <pc:docMk/>
            <pc:sldMk cId="0" sldId="267"/>
            <ac:spMk id="8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8:14:13.478" v="56" actId="207"/>
        <pc:sldMkLst>
          <pc:docMk/>
          <pc:sldMk cId="0" sldId="268"/>
        </pc:sldMkLst>
        <pc:spChg chg="mod">
          <ac:chgData name="Megan Wilson" userId="4833c330-bb21-4a51-b524-eef8b134b0b1" providerId="ADAL" clId="{17E34592-B103-4D32-8966-D1DE2E1B8692}" dt="2025-11-24T18:14:08.905" v="55" actId="1076"/>
          <ac:spMkLst>
            <pc:docMk/>
            <pc:sldMk cId="0" sldId="268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13:50.786" v="52" actId="255"/>
          <ac:spMkLst>
            <pc:docMk/>
            <pc:sldMk cId="0" sldId="268"/>
            <ac:spMk id="7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13:54.145" v="53" actId="255"/>
          <ac:spMkLst>
            <pc:docMk/>
            <pc:sldMk cId="0" sldId="268"/>
            <ac:spMk id="8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14:13.478" v="56" actId="207"/>
          <ac:spMkLst>
            <pc:docMk/>
            <pc:sldMk cId="0" sldId="268"/>
            <ac:spMk id="9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8:14:20.745" v="58" actId="1076"/>
        <pc:sldMkLst>
          <pc:docMk/>
          <pc:sldMk cId="0" sldId="270"/>
        </pc:sldMkLst>
        <pc:spChg chg="mod">
          <ac:chgData name="Megan Wilson" userId="4833c330-bb21-4a51-b524-eef8b134b0b1" providerId="ADAL" clId="{17E34592-B103-4D32-8966-D1DE2E1B8692}" dt="2025-11-24T18:14:20.745" v="58" actId="1076"/>
          <ac:spMkLst>
            <pc:docMk/>
            <pc:sldMk cId="0" sldId="270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2-02T20:46:01.010" v="114" actId="20577"/>
        <pc:sldMkLst>
          <pc:docMk/>
          <pc:sldMk cId="0" sldId="271"/>
        </pc:sldMkLst>
        <pc:spChg chg="mod">
          <ac:chgData name="Megan Wilson" userId="4833c330-bb21-4a51-b524-eef8b134b0b1" providerId="ADAL" clId="{17E34592-B103-4D32-8966-D1DE2E1B8692}" dt="2025-11-24T18:14:25.673" v="59" actId="255"/>
          <ac:spMkLst>
            <pc:docMk/>
            <pc:sldMk cId="0" sldId="271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2-02T20:46:01.010" v="114" actId="20577"/>
          <ac:spMkLst>
            <pc:docMk/>
            <pc:sldMk cId="0" sldId="271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8:14:37.166" v="61" actId="1076"/>
        <pc:sldMkLst>
          <pc:docMk/>
          <pc:sldMk cId="0" sldId="272"/>
        </pc:sldMkLst>
        <pc:spChg chg="mod">
          <ac:chgData name="Megan Wilson" userId="4833c330-bb21-4a51-b524-eef8b134b0b1" providerId="ADAL" clId="{17E34592-B103-4D32-8966-D1DE2E1B8692}" dt="2025-11-24T18:14:37.166" v="61" actId="1076"/>
          <ac:spMkLst>
            <pc:docMk/>
            <pc:sldMk cId="0" sldId="272"/>
            <ac:spMk id="2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8:14:45.383" v="63" actId="1076"/>
        <pc:sldMkLst>
          <pc:docMk/>
          <pc:sldMk cId="0" sldId="273"/>
        </pc:sldMkLst>
        <pc:spChg chg="mod">
          <ac:chgData name="Megan Wilson" userId="4833c330-bb21-4a51-b524-eef8b134b0b1" providerId="ADAL" clId="{17E34592-B103-4D32-8966-D1DE2E1B8692}" dt="2025-11-24T18:14:45.383" v="63" actId="1076"/>
          <ac:spMkLst>
            <pc:docMk/>
            <pc:sldMk cId="0" sldId="273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2-02T20:47:22.438" v="122" actId="115"/>
        <pc:sldMkLst>
          <pc:docMk/>
          <pc:sldMk cId="0" sldId="274"/>
        </pc:sldMkLst>
        <pc:spChg chg="mod">
          <ac:chgData name="Megan Wilson" userId="4833c330-bb21-4a51-b524-eef8b134b0b1" providerId="ADAL" clId="{17E34592-B103-4D32-8966-D1DE2E1B8692}" dt="2025-11-24T18:14:49.646" v="64" actId="255"/>
          <ac:spMkLst>
            <pc:docMk/>
            <pc:sldMk cId="0" sldId="274"/>
            <ac:spMk id="2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15:17.781" v="74" actId="207"/>
          <ac:spMkLst>
            <pc:docMk/>
            <pc:sldMk cId="0" sldId="274"/>
            <ac:spMk id="3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15:00.740" v="68" actId="207"/>
          <ac:spMkLst>
            <pc:docMk/>
            <pc:sldMk cId="0" sldId="274"/>
            <ac:spMk id="4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15:13.510" v="72" actId="1076"/>
          <ac:spMkLst>
            <pc:docMk/>
            <pc:sldMk cId="0" sldId="274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8:15:25.539" v="77" actId="1076"/>
          <ac:spMkLst>
            <pc:docMk/>
            <pc:sldMk cId="0" sldId="274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2-02T20:47:22.438" v="122" actId="115"/>
          <ac:spMkLst>
            <pc:docMk/>
            <pc:sldMk cId="0" sldId="274"/>
            <ac:spMk id="7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8:15:43.612" v="82" actId="1076"/>
        <pc:sldMkLst>
          <pc:docMk/>
          <pc:sldMk cId="0" sldId="275"/>
        </pc:sldMkLst>
        <pc:spChg chg="mod">
          <ac:chgData name="Megan Wilson" userId="4833c330-bb21-4a51-b524-eef8b134b0b1" providerId="ADAL" clId="{17E34592-B103-4D32-8966-D1DE2E1B8692}" dt="2025-11-24T18:15:43.612" v="82" actId="1076"/>
          <ac:spMkLst>
            <pc:docMk/>
            <pc:sldMk cId="0" sldId="275"/>
            <ac:spMk id="8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ssingkids.org/netsmartz/topics/sextin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ssingkids.org/theissues/sextortion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takeitdown.ncmec.or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takeitdown.ncmec.or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e.kahoot.it/share/test-your-knowledge-online-safety/84546844-7a8f-428c-b985-c839ff32e85f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hs.gov/medialibrary-assets/assets/videos/d21dfb73-d274-4650-9ec4-4ff3260f7fe6/23_1129_bc_carter_online_safety.mp4" TargetMode="External"/><Relationship Id="rId2" Type="http://schemas.openxmlformats.org/officeDocument/2006/relationships/hyperlink" Target="https://vimeo.com/71303155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e.kahoot.it/share/test-your-knowledge-online-safety/84546844-7a8f-428c-b985-c839ff32e85f" TargetMode="External"/><Relationship Id="rId5" Type="http://schemas.openxmlformats.org/officeDocument/2006/relationships/hyperlink" Target="https://www.missingkids.org/content/dam/missingkids/pdfs/its-called-sextortion-poster.pdf" TargetMode="External"/><Relationship Id="rId4" Type="http://schemas.openxmlformats.org/officeDocument/2006/relationships/hyperlink" Target="https://www.dhs.gov/medialibrary-assets/assets/videos/e19ccd73-f1ad-4404-99a7-1191dad49e5b/23_1129_bc_carter_online_safety_2.mp4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missingkids.org/netsmartz/topics/sextortion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missingkids.org/theissues/onlineenticement" TargetMode="Externa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hs.gov/medialibrary-assets/assets/videos/d21dfb73-d274-4650-9ec4-4ff3260f7fe6/23_1129_bc_carter_online_safety.mp4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bXaPeprSsIs?feature=oembed" TargetMode="Externa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hs.gov/medialibrary-assets/assets/videos/e19ccd73-f1ad-4404-99a7-1191dad49e5b/23_1129_bc_carter_online_safety_2.mp4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Uh7aWvJB-uY?start=7&amp;feature=oembed" TargetMode="Externa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ssingkids.org/theissues/sextortion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713031554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713031554?app_id=122963" TargetMode="Externa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113879" y="9315457"/>
            <a:ext cx="1021887" cy="811934"/>
            <a:chOff x="0" y="0"/>
            <a:chExt cx="269139" cy="2138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9139" cy="213843"/>
            </a:xfrm>
            <a:custGeom>
              <a:avLst/>
              <a:gdLst/>
              <a:ahLst/>
              <a:cxnLst/>
              <a:rect l="l" t="t" r="r" b="b"/>
              <a:pathLst>
                <a:path w="269139" h="213843">
                  <a:moveTo>
                    <a:pt x="0" y="0"/>
                  </a:moveTo>
                  <a:lnTo>
                    <a:pt x="269139" y="0"/>
                  </a:lnTo>
                  <a:lnTo>
                    <a:pt x="269139" y="213843"/>
                  </a:lnTo>
                  <a:lnTo>
                    <a:pt x="0" y="213843"/>
                  </a:lnTo>
                  <a:close/>
                </a:path>
              </a:pathLst>
            </a:custGeom>
            <a:solidFill>
              <a:srgbClr val="F6F8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69139" cy="290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5688051"/>
            <a:ext cx="18288000" cy="4598949"/>
            <a:chOff x="0" y="0"/>
            <a:chExt cx="4816593" cy="12112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211246"/>
            </a:xfrm>
            <a:custGeom>
              <a:avLst/>
              <a:gdLst/>
              <a:ahLst/>
              <a:cxnLst/>
              <a:rect l="l" t="t" r="r" b="b"/>
              <a:pathLst>
                <a:path w="4816592" h="1211246">
                  <a:moveTo>
                    <a:pt x="0" y="0"/>
                  </a:moveTo>
                  <a:lnTo>
                    <a:pt x="4816592" y="0"/>
                  </a:lnTo>
                  <a:lnTo>
                    <a:pt x="4816592" y="1211246"/>
                  </a:lnTo>
                  <a:lnTo>
                    <a:pt x="0" y="1211246"/>
                  </a:lnTo>
                  <a:close/>
                </a:path>
              </a:pathLst>
            </a:custGeom>
            <a:solidFill>
              <a:srgbClr val="3B79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1287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82766" y="9308192"/>
            <a:ext cx="17678400" cy="8191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5000" b="1" i="0" u="none" strike="noStrike" cap="none" baseline="0" dirty="0">
                <a:solidFill>
                  <a:srgbClr val="FEFEFE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Sextorsión y comprensión de las tácticas de los delincuentes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581289" y="4888271"/>
            <a:ext cx="11734911" cy="690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s-US" sz="4200" b="1" i="0" u="none" strike="noStrike" cap="none" baseline="0" dirty="0">
                <a:solidFill>
                  <a:srgbClr val="159E99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Participación de escuelas intermedias - 6.° grado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D82B361-B17C-2961-A1CE-45BB34E575FF}"/>
              </a:ext>
            </a:extLst>
          </p:cNvPr>
          <p:cNvSpPr/>
          <p:nvPr/>
        </p:nvSpPr>
        <p:spPr>
          <a:xfrm>
            <a:off x="3808846" y="0"/>
            <a:ext cx="11092254" cy="4263958"/>
          </a:xfrm>
          <a:custGeom>
            <a:avLst/>
            <a:gdLst/>
            <a:ahLst/>
            <a:cxnLst/>
            <a:rect l="l" t="t" r="r" b="b"/>
            <a:pathLst>
              <a:path w="11092254" h="4263958">
                <a:moveTo>
                  <a:pt x="0" y="0"/>
                </a:moveTo>
                <a:lnTo>
                  <a:pt x="11092254" y="0"/>
                </a:lnTo>
                <a:lnTo>
                  <a:pt x="11092254" y="4263958"/>
                </a:lnTo>
                <a:lnTo>
                  <a:pt x="0" y="4263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13759"/>
            <a:ext cx="18288000" cy="972682"/>
            <a:chOff x="0" y="0"/>
            <a:chExt cx="4816593" cy="2561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56180"/>
            </a:xfrm>
            <a:custGeom>
              <a:avLst/>
              <a:gdLst/>
              <a:ahLst/>
              <a:cxnLst/>
              <a:rect l="l" t="t" r="r" b="b"/>
              <a:pathLst>
                <a:path w="4816592" h="256180">
                  <a:moveTo>
                    <a:pt x="0" y="0"/>
                  </a:moveTo>
                  <a:lnTo>
                    <a:pt x="4816592" y="0"/>
                  </a:lnTo>
                  <a:lnTo>
                    <a:pt x="4816592" y="256180"/>
                  </a:lnTo>
                  <a:lnTo>
                    <a:pt x="0" y="256180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3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-76204" y="-114300"/>
            <a:ext cx="18440404" cy="714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s-US" sz="32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Preguntas para el debate dirigido por el profesor sobre el “Módulo 1 sobre sextorsión” de </a:t>
            </a:r>
            <a:r>
              <a:rPr lang="es-US" sz="3200" b="1" i="0" u="none" strike="noStrike" cap="none" baseline="0" dirty="0" err="1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Auroris</a:t>
            </a:r>
            <a:r>
              <a:rPr lang="es-US" sz="32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 Media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85978" y="3975100"/>
            <a:ext cx="12116043" cy="2076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s-US" sz="3000" b="0" i="1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Italics"/>
                <a:ea typeface="Calibri (MS) Italics"/>
                <a:cs typeface="Calibri (MS) Italics"/>
              </a:rPr>
              <a:t>¿Creen que es normal o habitual que las personas de su edad se comuniquen con desconocidos en las redes sociales?</a:t>
            </a:r>
          </a:p>
          <a:p>
            <a:pPr algn="ctr">
              <a:lnSpc>
                <a:spcPts val="5599"/>
              </a:lnSpc>
            </a:pPr>
            <a:r>
              <a:rPr lang="es-US" sz="3000" b="0" i="1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Italics"/>
                <a:ea typeface="Calibri (MS) Italics"/>
                <a:cs typeface="Calibri (MS) Italics"/>
              </a:rPr>
              <a:t>¿Por qué sí o por qué no?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70639"/>
            <a:chOff x="0" y="0"/>
            <a:chExt cx="4816593" cy="2293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9304"/>
            </a:xfrm>
            <a:custGeom>
              <a:avLst/>
              <a:gdLst/>
              <a:ahLst/>
              <a:cxnLst/>
              <a:rect l="l" t="t" r="r" b="b"/>
              <a:pathLst>
                <a:path w="4816592" h="229303">
                  <a:moveTo>
                    <a:pt x="0" y="0"/>
                  </a:moveTo>
                  <a:lnTo>
                    <a:pt x="4816592" y="0"/>
                  </a:lnTo>
                  <a:lnTo>
                    <a:pt x="4816592" y="229304"/>
                  </a:lnTo>
                  <a:lnTo>
                    <a:pt x="0" y="229304"/>
                  </a:lnTo>
                  <a:close/>
                </a:path>
              </a:pathLst>
            </a:custGeom>
            <a:solidFill>
              <a:srgbClr val="03989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55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07211" y="3490703"/>
            <a:ext cx="7833427" cy="4679782"/>
          </a:xfrm>
          <a:custGeom>
            <a:avLst/>
            <a:gdLst/>
            <a:ahLst/>
            <a:cxnLst/>
            <a:rect l="l" t="t" r="r" b="b"/>
            <a:pathLst>
              <a:path w="7833427" h="4679782">
                <a:moveTo>
                  <a:pt x="0" y="0"/>
                </a:moveTo>
                <a:lnTo>
                  <a:pt x="7833427" y="0"/>
                </a:lnTo>
                <a:lnTo>
                  <a:pt x="7833427" y="4679782"/>
                </a:lnTo>
                <a:lnTo>
                  <a:pt x="0" y="4679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320" r="-152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931325" y="-109452"/>
            <a:ext cx="10314183" cy="791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Riesgos de revelar imágenes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015486" y="1580596"/>
            <a:ext cx="8852914" cy="1044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s-US" sz="2999" b="0" i="1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Italics"/>
                <a:ea typeface="Calibri (MS) Italics"/>
                <a:cs typeface="Calibri (MS) Italics"/>
              </a:rPr>
              <a:t>Si envías una imagen comprometedora de ti mismo, no hay forma de recuperarla. La imagen podría terminar: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654370" y="3728540"/>
            <a:ext cx="8108164" cy="5072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Siendo enviada a otras personas sin tu permiso</a:t>
            </a:r>
          </a:p>
          <a:p>
            <a:pPr algn="ctr">
              <a:lnSpc>
                <a:spcPts val="3640"/>
              </a:lnSpc>
            </a:pPr>
            <a:endParaRPr lang="en-US" sz="30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640"/>
              </a:lnSpc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En redes sociales u otros sitios web inapropiados</a:t>
            </a:r>
          </a:p>
          <a:p>
            <a:pPr algn="ctr">
              <a:lnSpc>
                <a:spcPts val="3640"/>
              </a:lnSpc>
            </a:pPr>
            <a:endParaRPr lang="en-US" sz="30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640"/>
              </a:lnSpc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Metiéndote en problemas con tus padres, tu escuela, tu trabajo o tus futuras oportunidades laborales</a:t>
            </a:r>
          </a:p>
          <a:p>
            <a:pPr algn="ctr">
              <a:lnSpc>
                <a:spcPts val="3640"/>
              </a:lnSpc>
            </a:pPr>
            <a:endParaRPr lang="en-US" sz="30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640"/>
              </a:lnSpc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Siendo utilizada para avergonzarte y acosarte</a:t>
            </a:r>
          </a:p>
          <a:p>
            <a:pPr algn="ctr">
              <a:lnSpc>
                <a:spcPts val="3640"/>
              </a:lnSpc>
            </a:pPr>
            <a:endParaRPr lang="en-US" sz="30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Siendo utilizada para chantajearte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FD272E82-66A5-827A-2EC5-E31FC3E2FB6F}"/>
              </a:ext>
            </a:extLst>
          </p:cNvPr>
          <p:cNvSpPr txBox="1"/>
          <p:nvPr/>
        </p:nvSpPr>
        <p:spPr>
          <a:xfrm>
            <a:off x="5943600" y="9791700"/>
            <a:ext cx="6139688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dirty="0">
                <a:latin typeface="Calibri (MS)"/>
                <a:ea typeface="Calibri (MS)"/>
                <a:cs typeface="Calibri (MS)"/>
                <a:sym typeface="Calibri (MS)"/>
              </a:rPr>
              <a:t>Fuente</a:t>
            </a: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3" tooltip="https://www.missingkids.org/netsmartz/topics/sextin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https://www.missingkids.org/netsmartz/topics/sexting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417281F-95D3-D983-EAAF-1D9B684BD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91" y="2786144"/>
            <a:ext cx="8990439" cy="471617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0"/>
            <a:ext cx="18288000" cy="870639"/>
            <a:chOff x="0" y="0"/>
            <a:chExt cx="4816593" cy="2293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9304"/>
            </a:xfrm>
            <a:custGeom>
              <a:avLst/>
              <a:gdLst/>
              <a:ahLst/>
              <a:cxnLst/>
              <a:rect l="l" t="t" r="r" b="b"/>
              <a:pathLst>
                <a:path w="4816592" h="229303">
                  <a:moveTo>
                    <a:pt x="0" y="0"/>
                  </a:moveTo>
                  <a:lnTo>
                    <a:pt x="4816592" y="0"/>
                  </a:lnTo>
                  <a:lnTo>
                    <a:pt x="4816592" y="229304"/>
                  </a:lnTo>
                  <a:lnTo>
                    <a:pt x="0" y="229304"/>
                  </a:lnTo>
                  <a:close/>
                </a:path>
              </a:pathLst>
            </a:custGeom>
            <a:solidFill>
              <a:srgbClr val="03989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55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931325" y="-109452"/>
            <a:ext cx="10314183" cy="791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Toma medidas para protegerte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427529" y="9800432"/>
            <a:ext cx="5432941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s-US" sz="1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 </a:t>
            </a:r>
            <a:r>
              <a:rPr lang="es-US" sz="1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3" tooltip="https://www.missingkids.org/theissues/sextortion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https://www.missingkids.org/theissues/sextortion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24657" y="1412418"/>
            <a:ext cx="6705600" cy="78462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No tomes fotos tuyas que no quieras que todos vean.</a:t>
            </a:r>
          </a:p>
          <a:p>
            <a:pPr algn="ctr">
              <a:lnSpc>
                <a:spcPts val="3640"/>
              </a:lnSpc>
            </a:pPr>
            <a:endParaRPr lang="en-US" sz="30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640"/>
              </a:lnSpc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No reenvíes fotos de otras personas.</a:t>
            </a:r>
          </a:p>
          <a:p>
            <a:pPr algn="ctr">
              <a:lnSpc>
                <a:spcPts val="3640"/>
              </a:lnSpc>
            </a:pPr>
            <a:endParaRPr lang="en-US" sz="30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640"/>
              </a:lnSpc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Confía en un adulto de confianza.</a:t>
            </a:r>
          </a:p>
          <a:p>
            <a:pPr algn="ctr">
              <a:lnSpc>
                <a:spcPts val="3640"/>
              </a:lnSpc>
            </a:pPr>
            <a:endParaRPr lang="en-US" sz="30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640"/>
              </a:lnSpc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No cumplas con las demandas de sextorsión ni te reúnas con ellos en persona.</a:t>
            </a:r>
          </a:p>
          <a:p>
            <a:pPr algn="ctr">
              <a:lnSpc>
                <a:spcPts val="3640"/>
              </a:lnSpc>
            </a:pPr>
            <a:endParaRPr lang="en-US" sz="30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640"/>
              </a:lnSpc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Bloquea a cualquiera que intente chantajearte.</a:t>
            </a:r>
          </a:p>
          <a:p>
            <a:pPr algn="ctr">
              <a:lnSpc>
                <a:spcPts val="3640"/>
              </a:lnSpc>
            </a:pPr>
            <a:endParaRPr lang="en-US" sz="30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640"/>
              </a:lnSpc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Denuncia cualquier comportamiento inapropiado al sitio web/aplicación y a </a:t>
            </a:r>
            <a:r>
              <a:rPr lang="es-US" sz="3000" b="1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CyberTipline</a:t>
            </a: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.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A589D13-106C-CA8B-0C1B-FB29AB6179E1}"/>
              </a:ext>
            </a:extLst>
          </p:cNvPr>
          <p:cNvSpPr/>
          <p:nvPr/>
        </p:nvSpPr>
        <p:spPr>
          <a:xfrm>
            <a:off x="5791200" y="5770015"/>
            <a:ext cx="3052548" cy="9233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0"/>
            <a:r>
              <a:rPr lang="es-US" sz="2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Envíame $500 por </a:t>
            </a:r>
            <a:r>
              <a:rPr lang="es-US" sz="2000" b="0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Venmo</a:t>
            </a:r>
            <a:r>
              <a:rPr lang="es-US" sz="2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 o se lo mostraré a tus padres.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09BB753F-811D-AF94-0503-F1A8F5F5B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43" y="3088543"/>
            <a:ext cx="8760948" cy="493327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269246" y="0"/>
            <a:ext cx="18743647" cy="1028700"/>
            <a:chOff x="0" y="0"/>
            <a:chExt cx="4936598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6598" cy="270933"/>
            </a:xfrm>
            <a:custGeom>
              <a:avLst/>
              <a:gdLst/>
              <a:ahLst/>
              <a:cxnLst/>
              <a:rect l="l" t="t" r="r" b="b"/>
              <a:pathLst>
                <a:path w="4936598" h="270933">
                  <a:moveTo>
                    <a:pt x="0" y="0"/>
                  </a:moveTo>
                  <a:lnTo>
                    <a:pt x="4936598" y="0"/>
                  </a:lnTo>
                  <a:lnTo>
                    <a:pt x="4936598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936598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925017" y="2164110"/>
            <a:ext cx="7924731" cy="6882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Un servicio gratuito que puede ayudarte a eliminar o detener la distribución en línea de imágenes o videos de desnudos, parciales o completos, o sexualmente explícitos que te hayan tomado cuando tenías menos de 18 años. </a:t>
            </a:r>
          </a:p>
          <a:p>
            <a:pPr algn="ctr">
              <a:lnSpc>
                <a:spcPts val="4479"/>
              </a:lnSpc>
            </a:pPr>
            <a:endParaRPr lang="en-US" sz="30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479"/>
              </a:lnSpc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Puedes permanecer en el anonimato mientras utilizas el servicio y no tendrás que enviar tus imágenes o videos a nadie. </a:t>
            </a:r>
          </a:p>
          <a:p>
            <a:pPr algn="ctr">
              <a:lnSpc>
                <a:spcPts val="4479"/>
              </a:lnSpc>
            </a:pPr>
            <a:endParaRPr lang="en-US" sz="30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479"/>
              </a:lnSpc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Funcionará en plataformas en línea públicas o sin encriptar que hayan aceptado participar.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609617" y="18599"/>
            <a:ext cx="11068765" cy="791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“</a:t>
            </a:r>
            <a:r>
              <a:rPr lang="es-US" sz="3500" b="1" i="0" u="none" strike="noStrike" cap="none" baseline="0" dirty="0" err="1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Take</a:t>
            </a: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 </a:t>
            </a:r>
            <a:r>
              <a:rPr lang="es-US" sz="3500" b="1" i="0" u="none" strike="noStrike" cap="none" baseline="0" dirty="0" err="1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It</a:t>
            </a: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 Down” del NCMEC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871685" y="1166734"/>
            <a:ext cx="2027932" cy="582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¿Qué es?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508977" y="9754180"/>
            <a:ext cx="7270047" cy="311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 </a:t>
            </a:r>
            <a:r>
              <a:rPr lang="es-US" sz="1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3" tooltip="https://takeitdown.ncmec.org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https://takeitdown.ncmec.org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48BE7AA-20CB-1F37-CDBC-816B54EBF82F}"/>
              </a:ext>
            </a:extLst>
          </p:cNvPr>
          <p:cNvSpPr/>
          <p:nvPr/>
        </p:nvSpPr>
        <p:spPr>
          <a:xfrm>
            <a:off x="1447800" y="4610100"/>
            <a:ext cx="3886200" cy="6553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0" algn="just"/>
            <a:r>
              <a:rPr lang="es-US" sz="4300" b="1" i="0" u="none" strike="noStrike" cap="none" baseline="0">
                <a:solidFill>
                  <a:srgbClr val="263959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Take </a:t>
            </a:r>
            <a:r>
              <a:rPr lang="es-US" sz="4300" b="1" i="0" u="none" strike="noStrike" cap="none" baseline="0">
                <a:solidFill>
                  <a:srgbClr val="BF6E6D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It</a:t>
            </a:r>
            <a:r>
              <a:rPr lang="es-US" sz="4300" b="1" i="0" u="none" strike="noStrike" cap="none" baseline="0">
                <a:solidFill>
                  <a:srgbClr val="263959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 Down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0E67B576-3DC6-24C1-D395-A9D477107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224" y="1406265"/>
            <a:ext cx="14027552" cy="791591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0"/>
            <a:ext cx="18703001" cy="1028700"/>
            <a:chOff x="0" y="0"/>
            <a:chExt cx="4936598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6598" cy="270933"/>
            </a:xfrm>
            <a:custGeom>
              <a:avLst/>
              <a:gdLst/>
              <a:ahLst/>
              <a:cxnLst/>
              <a:rect l="l" t="t" r="r" b="b"/>
              <a:pathLst>
                <a:path w="4936598" h="270933">
                  <a:moveTo>
                    <a:pt x="0" y="0"/>
                  </a:moveTo>
                  <a:lnTo>
                    <a:pt x="4936598" y="0"/>
                  </a:lnTo>
                  <a:lnTo>
                    <a:pt x="4936598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936598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273304" y="31367"/>
            <a:ext cx="9773543" cy="842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50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Video “</a:t>
            </a:r>
            <a:r>
              <a:rPr lang="es-US" sz="5000" b="1" i="0" u="none" strike="noStrike" cap="none" baseline="0" dirty="0" err="1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Take</a:t>
            </a:r>
            <a:r>
              <a:rPr lang="es-US" sz="50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 </a:t>
            </a:r>
            <a:r>
              <a:rPr lang="es-US" sz="5000" b="1" i="0" u="none" strike="noStrike" cap="none" baseline="0" dirty="0" err="1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It</a:t>
            </a:r>
            <a:r>
              <a:rPr lang="es-US" sz="50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 Down” del NCMEC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270704" y="9332566"/>
            <a:ext cx="2148036" cy="631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Duración: 0:30 minutos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508977" y="9754180"/>
            <a:ext cx="7270047" cy="311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 https://www.youtube.com/watch?v=pAaXbBzVdJE</a:t>
            </a:r>
            <a:endParaRPr lang="en-US" sz="1800" u="sng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  <a:hlinkClick r:id="rId3" tooltip="https://takeitdown.ncmec.org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0382D4B-C9AD-85E5-2178-DACDEF1B86DC}"/>
              </a:ext>
            </a:extLst>
          </p:cNvPr>
          <p:cNvGrpSpPr/>
          <p:nvPr/>
        </p:nvGrpSpPr>
        <p:grpSpPr>
          <a:xfrm>
            <a:off x="5508977" y="3333216"/>
            <a:ext cx="9413249" cy="3281658"/>
            <a:chOff x="6364882" y="3342251"/>
            <a:chExt cx="8604298" cy="2483217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010DFA43-3278-14CF-AC89-CCC6A5E41CC9}"/>
                </a:ext>
              </a:extLst>
            </p:cNvPr>
            <p:cNvSpPr/>
            <p:nvPr/>
          </p:nvSpPr>
          <p:spPr>
            <a:xfrm>
              <a:off x="7737276" y="5173367"/>
              <a:ext cx="5638800" cy="65210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indent="0"/>
              <a:r>
                <a:rPr lang="es-US" sz="5600" b="1" i="0" u="none" strike="noStrike" cap="none" baseline="0" dirty="0" err="1">
                  <a:solidFill>
                    <a:srgbClr val="FFFFFF"/>
                  </a:solidFill>
                  <a:effectLst/>
                  <a:uFill>
                    <a:solidFill>
                      <a:prstClr val="black">
                        <a:alpha val="0"/>
                      </a:prstClr>
                    </a:solidFill>
                  </a:uFill>
                  <a:latin typeface="Arial"/>
                  <a:ea typeface="Arial"/>
                  <a:cs typeface="Arial"/>
                </a:rPr>
                <a:t>Take</a:t>
              </a:r>
              <a:r>
                <a:rPr lang="es-US" sz="5600" b="1" i="0" u="none" strike="noStrike" cap="none" baseline="0" dirty="0">
                  <a:solidFill>
                    <a:srgbClr val="FFFFFF"/>
                  </a:solidFill>
                  <a:effectLst/>
                  <a:uFill>
                    <a:solidFill>
                      <a:prstClr val="black">
                        <a:alpha val="0"/>
                      </a:prstClr>
                    </a:solidFill>
                  </a:uFill>
                  <a:latin typeface="Arial"/>
                  <a:ea typeface="Arial"/>
                  <a:cs typeface="Arial"/>
                </a:rPr>
                <a:t> </a:t>
              </a:r>
              <a:r>
                <a:rPr lang="es-US" sz="5600" b="1" i="0" u="none" strike="noStrike" cap="none" baseline="0" dirty="0" err="1">
                  <a:solidFill>
                    <a:srgbClr val="FFFFFF"/>
                  </a:solidFill>
                  <a:effectLst/>
                  <a:uFill>
                    <a:solidFill>
                      <a:prstClr val="black">
                        <a:alpha val="0"/>
                      </a:prstClr>
                    </a:solidFill>
                  </a:uFill>
                  <a:latin typeface="Arial"/>
                  <a:ea typeface="Arial"/>
                  <a:cs typeface="Arial"/>
                </a:rPr>
                <a:t>It</a:t>
              </a:r>
              <a:r>
                <a:rPr lang="es-US" sz="5600" b="1" i="0" u="none" strike="noStrike" cap="none" baseline="0" dirty="0">
                  <a:solidFill>
                    <a:srgbClr val="FFFFFF"/>
                  </a:solidFill>
                  <a:effectLst/>
                  <a:uFill>
                    <a:solidFill>
                      <a:prstClr val="black">
                        <a:alpha val="0"/>
                      </a:prstClr>
                    </a:solidFill>
                  </a:uFill>
                  <a:latin typeface="Arial"/>
                  <a:ea typeface="Arial"/>
                  <a:cs typeface="Arial"/>
                </a:rPr>
                <a:t> Down</a:t>
              </a: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ACEBD3DA-7B2B-6D2B-210F-6DFCF89FAA68}"/>
                </a:ext>
              </a:extLst>
            </p:cNvPr>
            <p:cNvSpPr/>
            <p:nvPr/>
          </p:nvSpPr>
          <p:spPr>
            <a:xfrm>
              <a:off x="6364882" y="3342251"/>
              <a:ext cx="8604298" cy="140934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indent="0" algn="r">
                <a:lnSpc>
                  <a:spcPct val="150000"/>
                </a:lnSpc>
              </a:pPr>
              <a:r>
                <a:rPr lang="es-US" sz="4300" b="1" i="0" u="none" strike="noStrike" cap="none" baseline="0" dirty="0">
                  <a:solidFill>
                    <a:srgbClr val="000000"/>
                  </a:solidFill>
                  <a:effectLst/>
                  <a:uFill>
                    <a:solidFill>
                      <a:prstClr val="black">
                        <a:alpha val="0"/>
                      </a:prstClr>
                    </a:solidFill>
                  </a:uFill>
                  <a:latin typeface="Arial"/>
                  <a:ea typeface="Arial"/>
                  <a:cs typeface="Arial"/>
                </a:rPr>
                <a:t>Tener fotos de desnudos en línea da miedo, pero podemos ayudarte.</a:t>
              </a:r>
            </a:p>
          </p:txBody>
        </p:sp>
      </p:grp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82439"/>
            <a:chOff x="0" y="0"/>
            <a:chExt cx="4816593" cy="2324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32412"/>
            </a:xfrm>
            <a:custGeom>
              <a:avLst/>
              <a:gdLst/>
              <a:ahLst/>
              <a:cxnLst/>
              <a:rect l="l" t="t" r="r" b="b"/>
              <a:pathLst>
                <a:path w="4816592" h="232412">
                  <a:moveTo>
                    <a:pt x="0" y="0"/>
                  </a:moveTo>
                  <a:lnTo>
                    <a:pt x="4816592" y="0"/>
                  </a:lnTo>
                  <a:lnTo>
                    <a:pt x="4816592" y="232412"/>
                  </a:lnTo>
                  <a:lnTo>
                    <a:pt x="0" y="232412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8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846" y="1907954"/>
            <a:ext cx="9130865" cy="735034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939286" y="-99320"/>
            <a:ext cx="4409424" cy="791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Actividad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645BC09-3A1F-0D86-8191-135CEE07F9CA}"/>
              </a:ext>
            </a:extLst>
          </p:cNvPr>
          <p:cNvSpPr/>
          <p:nvPr/>
        </p:nvSpPr>
        <p:spPr>
          <a:xfrm>
            <a:off x="4446289" y="9258300"/>
            <a:ext cx="10124661" cy="60960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0" algn="ctr"/>
            <a:r>
              <a:rPr lang="es-US" sz="40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JUGUEMOS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7250"/>
            <a:chOff x="0" y="0"/>
            <a:chExt cx="4816593" cy="2257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5778"/>
            </a:xfrm>
            <a:custGeom>
              <a:avLst/>
              <a:gdLst/>
              <a:ahLst/>
              <a:cxnLst/>
              <a:rect l="l" t="t" r="r" b="b"/>
              <a:pathLst>
                <a:path w="4816592" h="225778">
                  <a:moveTo>
                    <a:pt x="0" y="0"/>
                  </a:moveTo>
                  <a:lnTo>
                    <a:pt x="4816592" y="0"/>
                  </a:lnTo>
                  <a:lnTo>
                    <a:pt x="4816592" y="225778"/>
                  </a:lnTo>
                  <a:lnTo>
                    <a:pt x="0" y="22577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19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825529" y="-111125"/>
            <a:ext cx="4636942" cy="791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Actividad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31426" y="4111625"/>
            <a:ext cx="11825147" cy="1672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Recomendamos jugar a </a:t>
            </a:r>
          </a:p>
          <a:p>
            <a:pPr algn="ctr">
              <a:lnSpc>
                <a:spcPts val="7000"/>
              </a:lnSpc>
            </a:pPr>
            <a:r>
              <a:rPr lang="es-US" sz="3000" b="0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  <a:hlinkClick r:id="rId2"/>
              </a:rPr>
              <a:t>Kahoot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  <a:hlinkClick r:id="rId2"/>
              </a:rPr>
              <a:t> sobre seguridad en línea</a:t>
            </a:r>
            <a:endParaRPr lang="es-US" sz="3000" b="0" i="0" u="sng" strike="noStrike" cap="none" baseline="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 (MS)"/>
              <a:ea typeface="Calibri (MS)"/>
              <a:cs typeface="Calibri (MS)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07405" y="1257300"/>
            <a:ext cx="5873190" cy="7076133"/>
          </a:xfrm>
          <a:custGeom>
            <a:avLst/>
            <a:gdLst/>
            <a:ahLst/>
            <a:cxnLst/>
            <a:rect l="l" t="t" r="r" b="b"/>
            <a:pathLst>
              <a:path w="5873190" h="7076133">
                <a:moveTo>
                  <a:pt x="0" y="0"/>
                </a:moveTo>
                <a:lnTo>
                  <a:pt x="5873190" y="0"/>
                </a:lnTo>
                <a:lnTo>
                  <a:pt x="5873190" y="7076132"/>
                </a:lnTo>
                <a:lnTo>
                  <a:pt x="0" y="70761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804253A-EE6C-53AF-3C64-7BF1E56020C3}"/>
              </a:ext>
            </a:extLst>
          </p:cNvPr>
          <p:cNvSpPr/>
          <p:nvPr/>
        </p:nvSpPr>
        <p:spPr>
          <a:xfrm>
            <a:off x="4446289" y="9258300"/>
            <a:ext cx="10124661" cy="60960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0" algn="ctr"/>
            <a:r>
              <a:rPr lang="es-US" sz="40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FIN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473946" y="-111078"/>
            <a:ext cx="12102108" cy="791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Folleto de la lección del NCMEC</a:t>
            </a:r>
          </a:p>
        </p:txBody>
      </p:sp>
      <p:pic>
        <p:nvPicPr>
          <p:cNvPr id="8" name="Picture 7" descr="A hand holding a phone&#10;&#10;AI-generated content may be incorrect.">
            <a:extLst>
              <a:ext uri="{FF2B5EF4-FFF2-40B4-BE49-F238E27FC236}">
                <a16:creationId xmlns:a16="http://schemas.microsoft.com/office/drawing/2014/main" id="{8D2B65F7-1105-1C8B-F92F-44C1085ED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148245"/>
            <a:ext cx="6934200" cy="8939961"/>
          </a:xfrm>
          <a:prstGeom prst="rect">
            <a:avLst/>
          </a:prstGeom>
        </p:spPr>
      </p:pic>
      <p:pic>
        <p:nvPicPr>
          <p:cNvPr id="10" name="Picture 9" descr="A screen shot of a cell phone&#10;&#10;AI-generated content may be incorrect.">
            <a:extLst>
              <a:ext uri="{FF2B5EF4-FFF2-40B4-BE49-F238E27FC236}">
                <a16:creationId xmlns:a16="http://schemas.microsoft.com/office/drawing/2014/main" id="{0759AB5B-D823-BD51-1DF0-3222AF253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1148245"/>
            <a:ext cx="6870737" cy="893996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23632" y="409752"/>
            <a:ext cx="10616684" cy="791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s-US" sz="35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Enlaces a los materiales de la lección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093613" y="4505284"/>
            <a:ext cx="8100775" cy="575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s-US" sz="2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</a:rPr>
              <a:t>Video </a:t>
            </a:r>
            <a:r>
              <a:rPr lang="es-US" sz="2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2" tooltip="https://vimeo.com/713031554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“Módulo 1 sobre sextorsión”</a:t>
            </a:r>
            <a:r>
              <a:rPr lang="es-US" sz="2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de </a:t>
            </a:r>
            <a:r>
              <a:rPr lang="es-US" sz="2800" b="0" i="0" u="none" strike="noStrike" cap="none" baseline="0" dirty="0" err="1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Auroris</a:t>
            </a:r>
            <a:r>
              <a:rPr lang="es-US" sz="2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Media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658996" y="1947705"/>
            <a:ext cx="6707862" cy="575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s-US" sz="2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3" tooltip="https://www.dhs.gov/medialibrary-assets/assets/videos/d21dfb73-d274-4650-9ec4-4ff3260f7fe6/23_1129_bc_carter_online_safety.mp4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“La historia de Carter, parte 1”</a:t>
            </a:r>
            <a:r>
              <a:rPr lang="es-US" sz="2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del DHS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69875" y="3269573"/>
            <a:ext cx="6948249" cy="575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s-US" sz="2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4" tooltip="https://www.dhs.gov/medialibrary-assets/assets/videos/e19ccd73-f1ad-4404-99a7-1191dad49e5b/23_1129_bc_carter_online_safety_2.mp4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“La historia de Carter, parte 2”</a:t>
            </a:r>
            <a:r>
              <a:rPr lang="es-US" sz="2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del DHS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246137" y="5713508"/>
            <a:ext cx="5533579" cy="575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s-US" sz="2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5" tooltip="https://www.missingkids.org/content/dam/missingkids/pdfs/its-called-sextortion-poster.pdf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Folleto sobre “Sextorsión” </a:t>
            </a:r>
            <a:r>
              <a:rPr lang="es-US" sz="2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del NCMEC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651607" y="6934432"/>
            <a:ext cx="8722638" cy="575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s-US" sz="2800" b="0" i="0" u="sng" strike="noStrike" cap="none" baseline="0" dirty="0" err="1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Kahoot</a:t>
            </a:r>
            <a:r>
              <a:rPr lang="es-US" sz="2800" b="0" i="0" u="sng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sobre seguridad en línea</a:t>
            </a:r>
            <a:endParaRPr lang="es-US" sz="2800" b="0" i="0" u="sng" strike="noStrike" cap="none" baseline="0" dirty="0">
              <a:effectLst/>
              <a:uFill>
                <a:solidFill>
                  <a:srgbClr val="000000"/>
                </a:solidFill>
              </a:uFill>
              <a:latin typeface="Calibri (MS)"/>
              <a:ea typeface="Calibri (MS)"/>
              <a:cs typeface="Calibri (MS)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123971"/>
            <a:chOff x="0" y="0"/>
            <a:chExt cx="4816593" cy="2960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6025"/>
            </a:xfrm>
            <a:custGeom>
              <a:avLst/>
              <a:gdLst/>
              <a:ahLst/>
              <a:cxnLst/>
              <a:rect l="l" t="t" r="r" b="b"/>
              <a:pathLst>
                <a:path w="4816592" h="296025">
                  <a:moveTo>
                    <a:pt x="0" y="0"/>
                  </a:moveTo>
                  <a:lnTo>
                    <a:pt x="4816592" y="0"/>
                  </a:lnTo>
                  <a:lnTo>
                    <a:pt x="4816592" y="296025"/>
                  </a:lnTo>
                  <a:lnTo>
                    <a:pt x="0" y="29602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4816593" cy="381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6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184482" y="2628900"/>
            <a:ext cx="13919032" cy="2323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s-US" sz="3000" b="0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Connect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</a:t>
            </a:r>
            <a:r>
              <a:rPr lang="es-US" sz="3000" b="0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for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</a:t>
            </a:r>
            <a:r>
              <a:rPr lang="es-US" sz="3000" b="0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Freedom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es una organización 501(c)(3) sin fines de lucro comprometida a proporcionar materiales gratuitos sobre </a:t>
            </a: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seguridad en línea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y </a:t>
            </a: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concientización sobre la trata de personas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a aquellas partes que estén interesadas dentro del entorno educativo.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2605" y="3364"/>
            <a:ext cx="17902786" cy="791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LA PREVENCIÓN A TRAVÉS DE LA EDUCACIÓN ES LA SOLUCIÓN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EBFD808-C524-9283-758D-422BF0AFC5D3}"/>
              </a:ext>
            </a:extLst>
          </p:cNvPr>
          <p:cNvSpPr/>
          <p:nvPr/>
        </p:nvSpPr>
        <p:spPr>
          <a:xfrm>
            <a:off x="5383103" y="7014298"/>
            <a:ext cx="7521793" cy="2633258"/>
          </a:xfrm>
          <a:custGeom>
            <a:avLst/>
            <a:gdLst/>
            <a:ahLst/>
            <a:cxnLst/>
            <a:rect l="l" t="t" r="r" b="b"/>
            <a:pathLst>
              <a:path w="7521793" h="2633258">
                <a:moveTo>
                  <a:pt x="0" y="0"/>
                </a:moveTo>
                <a:lnTo>
                  <a:pt x="7521794" y="0"/>
                </a:lnTo>
                <a:lnTo>
                  <a:pt x="7521794" y="2633257"/>
                </a:lnTo>
                <a:lnTo>
                  <a:pt x="0" y="26332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2500" y="1325648"/>
            <a:ext cx="4686609" cy="712161"/>
            <a:chOff x="0" y="0"/>
            <a:chExt cx="1234333" cy="1875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4333" cy="187565"/>
            </a:xfrm>
            <a:custGeom>
              <a:avLst/>
              <a:gdLst/>
              <a:ahLst/>
              <a:cxnLst/>
              <a:rect l="l" t="t" r="r" b="b"/>
              <a:pathLst>
                <a:path w="1234333" h="187565">
                  <a:moveTo>
                    <a:pt x="0" y="0"/>
                  </a:moveTo>
                  <a:lnTo>
                    <a:pt x="1234333" y="0"/>
                  </a:lnTo>
                  <a:lnTo>
                    <a:pt x="1234333" y="187565"/>
                  </a:lnTo>
                  <a:lnTo>
                    <a:pt x="0" y="187565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234333" cy="263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824865"/>
            <a:chOff x="0" y="0"/>
            <a:chExt cx="4816593" cy="2172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17248"/>
            </a:xfrm>
            <a:custGeom>
              <a:avLst/>
              <a:gdLst/>
              <a:ahLst/>
              <a:cxnLst/>
              <a:rect l="l" t="t" r="r" b="b"/>
              <a:pathLst>
                <a:path w="4816592" h="217248">
                  <a:moveTo>
                    <a:pt x="0" y="0"/>
                  </a:moveTo>
                  <a:lnTo>
                    <a:pt x="4816592" y="0"/>
                  </a:lnTo>
                  <a:lnTo>
                    <a:pt x="4816592" y="217248"/>
                  </a:lnTo>
                  <a:lnTo>
                    <a:pt x="0" y="21724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293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768116" y="-89235"/>
            <a:ext cx="6751762" cy="791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Resumen de la lección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51103" y="3926589"/>
            <a:ext cx="6228740" cy="2475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Fingir trabajar para una agencia de modelos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Establecer un vínculo con un menor mediante una amistad o una relación romántica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565423" y="3926589"/>
            <a:ext cx="7249088" cy="2972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5" lvl="1" indent="-302257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Utilizar múltiples identidades falsas en Internet, fingiendo ser más jóvenes de lo que son en realidad y/o del sexo opuesto</a:t>
            </a:r>
          </a:p>
          <a:p>
            <a:pPr marL="604515" lvl="1" indent="-302257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Amenazar con crear imágenes o videos sexuales de un menor utilizando herramientas de edición digital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49453" y="1389572"/>
            <a:ext cx="13631940" cy="1479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s-US" sz="2799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La sextorsión es</a:t>
            </a:r>
            <a:r>
              <a:rPr lang="es-US" sz="2799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 </a:t>
            </a:r>
            <a:r>
              <a:rPr lang="es-US" sz="2799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una forma de explotación sexual infantil en la que una persona amenaza o chantajea a menores para exigirles más contenido sexual, actividad sexual o dinero.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904704" y="7852518"/>
            <a:ext cx="4505815" cy="1479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No interactúes con ellos.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Bloquéalos.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009319" y="2951415"/>
            <a:ext cx="4269357" cy="469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s-US" sz="28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Tácticas de sextorsión: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565422" y="7728693"/>
            <a:ext cx="6820408" cy="2475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No te encuentres con ellos fuera de Internet.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Cuéntaselo a un adulto de confianza y/o denúncialo al sitio web/aplicación y a CyberTipline.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923740" y="7176622"/>
            <a:ext cx="10440514" cy="469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s-US" sz="2799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 Si sientes que alguien está tratando de explotarte en Internet: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148337" cy="10287000"/>
            <a:chOff x="0" y="0"/>
            <a:chExt cx="135594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55941" cy="2709333"/>
            </a:xfrm>
            <a:custGeom>
              <a:avLst/>
              <a:gdLst/>
              <a:ahLst/>
              <a:cxnLst/>
              <a:rect l="l" t="t" r="r" b="b"/>
              <a:pathLst>
                <a:path w="1355941" h="2709333">
                  <a:moveTo>
                    <a:pt x="0" y="0"/>
                  </a:moveTo>
                  <a:lnTo>
                    <a:pt x="1355941" y="0"/>
                  </a:lnTo>
                  <a:lnTo>
                    <a:pt x="135594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355941" cy="278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185676" y="1508060"/>
            <a:ext cx="11073624" cy="7408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Introducción a la sextorsión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Video del DHS “La historia de Carter, partes 1 y 2” (4.4 min.)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Tácticas de sextorsión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Video “Módulo 1 sobre sextorsión” de </a:t>
            </a:r>
            <a:r>
              <a:rPr lang="es-US" sz="3000" b="0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Auroris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Media (6 min.)</a:t>
            </a:r>
          </a:p>
          <a:p>
            <a:pPr marL="1640841" lvl="2" indent="-546947" algn="l">
              <a:lnSpc>
                <a:spcPts val="5320"/>
              </a:lnSpc>
              <a:buFont typeface="Arial"/>
              <a:buChar char="⚬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Pregunta de debate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Protégete</a:t>
            </a:r>
          </a:p>
          <a:p>
            <a:pPr marL="1640841" lvl="2" indent="-546947" algn="l">
              <a:lnSpc>
                <a:spcPts val="5320"/>
              </a:lnSpc>
              <a:buFont typeface="Arial"/>
              <a:buChar char="⚬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Riesgos de revelar imágenes</a:t>
            </a:r>
          </a:p>
          <a:p>
            <a:pPr marL="1640841" lvl="2" indent="-546947" algn="l">
              <a:lnSpc>
                <a:spcPts val="5320"/>
              </a:lnSpc>
              <a:buFont typeface="Arial"/>
              <a:buChar char="⚬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Cómo protegerse</a:t>
            </a:r>
          </a:p>
          <a:p>
            <a:pPr marL="1640841" lvl="2" indent="-546947" algn="l">
              <a:lnSpc>
                <a:spcPts val="5320"/>
              </a:lnSpc>
              <a:buFont typeface="Arial"/>
              <a:buChar char="⚬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“</a:t>
            </a:r>
            <a:r>
              <a:rPr lang="es-US" sz="3000" b="0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Take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</a:t>
            </a:r>
            <a:r>
              <a:rPr lang="es-US" sz="3000" b="0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It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Down” del NCMEC 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Folleto del NCMEC: Si estás sufriendo sextorsión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Actividad</a:t>
            </a:r>
          </a:p>
        </p:txBody>
      </p:sp>
      <p:sp>
        <p:nvSpPr>
          <p:cNvPr id="6" name="Freeform 6"/>
          <p:cNvSpPr/>
          <p:nvPr/>
        </p:nvSpPr>
        <p:spPr>
          <a:xfrm>
            <a:off x="229611" y="1321823"/>
            <a:ext cx="4689116" cy="5324522"/>
          </a:xfrm>
          <a:custGeom>
            <a:avLst/>
            <a:gdLst/>
            <a:ahLst/>
            <a:cxnLst/>
            <a:rect l="l" t="t" r="r" b="b"/>
            <a:pathLst>
              <a:path w="4689116" h="5324522">
                <a:moveTo>
                  <a:pt x="0" y="0"/>
                </a:moveTo>
                <a:lnTo>
                  <a:pt x="4689115" y="0"/>
                </a:lnTo>
                <a:lnTo>
                  <a:pt x="4689115" y="5324522"/>
                </a:lnTo>
                <a:lnTo>
                  <a:pt x="0" y="53245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64" r="-296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29611" y="4972685"/>
            <a:ext cx="4473751" cy="1532759"/>
            <a:chOff x="0" y="0"/>
            <a:chExt cx="1178272" cy="4036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78272" cy="403690"/>
            </a:xfrm>
            <a:custGeom>
              <a:avLst/>
              <a:gdLst/>
              <a:ahLst/>
              <a:cxnLst/>
              <a:rect l="l" t="t" r="r" b="b"/>
              <a:pathLst>
                <a:path w="1178272" h="403690">
                  <a:moveTo>
                    <a:pt x="0" y="0"/>
                  </a:moveTo>
                  <a:lnTo>
                    <a:pt x="1178272" y="0"/>
                  </a:lnTo>
                  <a:lnTo>
                    <a:pt x="1178272" y="403690"/>
                  </a:lnTo>
                  <a:lnTo>
                    <a:pt x="0" y="403690"/>
                  </a:lnTo>
                  <a:close/>
                </a:path>
              </a:pathLst>
            </a:custGeom>
            <a:solidFill>
              <a:srgbClr val="FCE8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178272" cy="4798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36170" y="258128"/>
            <a:ext cx="1752600" cy="5411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s-US" sz="32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Lección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220957" y="99174"/>
            <a:ext cx="7003061" cy="859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s-US" sz="35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 Resumen de la lección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32332" y="5174550"/>
            <a:ext cx="4283673" cy="1977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s-US" sz="2800" b="1" i="0" u="none" strike="noStrike" cap="none" baseline="0">
                <a:solidFill>
                  <a:srgbClr val="737373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 Sextorsión y comprensión de las tácticas de los delincuentes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A5880D0D-4DC4-6E12-121B-92C6C37F9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1" y="1318022"/>
            <a:ext cx="4689116" cy="2986577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17920E02-3704-9990-3A66-8260DF5219D3}"/>
              </a:ext>
            </a:extLst>
          </p:cNvPr>
          <p:cNvGrpSpPr/>
          <p:nvPr/>
        </p:nvGrpSpPr>
        <p:grpSpPr>
          <a:xfrm>
            <a:off x="2743200" y="1959989"/>
            <a:ext cx="2133600" cy="650829"/>
            <a:chOff x="2743200" y="1959989"/>
            <a:chExt cx="2133600" cy="650829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2AF856E-F08E-DD43-D40F-774DF64A5253}"/>
                </a:ext>
              </a:extLst>
            </p:cNvPr>
            <p:cNvSpPr/>
            <p:nvPr/>
          </p:nvSpPr>
          <p:spPr>
            <a:xfrm>
              <a:off x="2743200" y="1959989"/>
              <a:ext cx="1752600" cy="22860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indent="0"/>
              <a:r>
                <a:rPr lang="es-US" sz="1500" b="0" i="0" u="none" strike="noStrike" cap="none" baseline="0">
                  <a:solidFill>
                    <a:srgbClr val="000000"/>
                  </a:solidFill>
                  <a:effectLst/>
                  <a:uFill>
                    <a:solidFill>
                      <a:prstClr val="black">
                        <a:alpha val="0"/>
                      </a:prstClr>
                    </a:solidFill>
                  </a:uFill>
                  <a:latin typeface="Calibri (MS)"/>
                  <a:ea typeface="Calibri (MS)"/>
                  <a:cs typeface="Calibri (MS)"/>
                </a:rPr>
                <a:t>Te doy 30 horas...</a:t>
              </a: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5D453E16-098B-299F-8ADF-917218F1700B}"/>
                </a:ext>
              </a:extLst>
            </p:cNvPr>
            <p:cNvSpPr/>
            <p:nvPr/>
          </p:nvSpPr>
          <p:spPr>
            <a:xfrm>
              <a:off x="2991980" y="2379986"/>
              <a:ext cx="1884820" cy="45720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indent="0"/>
              <a:r>
                <a:rPr lang="es-US" sz="1500" b="0" i="0" u="none" strike="noStrike" cap="none" baseline="0">
                  <a:solidFill>
                    <a:srgbClr val="000000"/>
                  </a:solidFill>
                  <a:effectLst/>
                  <a:uFill>
                    <a:solidFill>
                      <a:prstClr val="black">
                        <a:alpha val="0"/>
                      </a:prstClr>
                    </a:solidFill>
                  </a:uFill>
                  <a:latin typeface="Calibri (MS)"/>
                  <a:ea typeface="Calibri (MS)"/>
                  <a:cs typeface="Calibri (MS)"/>
                </a:rPr>
                <a:t>Tu vida quedará arruinada.</a:t>
              </a:r>
            </a:p>
          </p:txBody>
        </p:sp>
      </p:grp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2500" y="1325648"/>
            <a:ext cx="4686609" cy="712161"/>
            <a:chOff x="0" y="0"/>
            <a:chExt cx="1234333" cy="1875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4333" cy="187565"/>
            </a:xfrm>
            <a:custGeom>
              <a:avLst/>
              <a:gdLst/>
              <a:ahLst/>
              <a:cxnLst/>
              <a:rect l="l" t="t" r="r" b="b"/>
              <a:pathLst>
                <a:path w="1234333" h="187565">
                  <a:moveTo>
                    <a:pt x="0" y="0"/>
                  </a:moveTo>
                  <a:lnTo>
                    <a:pt x="1234333" y="0"/>
                  </a:lnTo>
                  <a:lnTo>
                    <a:pt x="1234333" y="187565"/>
                  </a:lnTo>
                  <a:lnTo>
                    <a:pt x="0" y="187565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234333" cy="263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824865"/>
            <a:chOff x="0" y="0"/>
            <a:chExt cx="4816593" cy="2172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17248"/>
            </a:xfrm>
            <a:custGeom>
              <a:avLst/>
              <a:gdLst/>
              <a:ahLst/>
              <a:cxnLst/>
              <a:rect l="l" t="t" r="r" b="b"/>
              <a:pathLst>
                <a:path w="4816592" h="217248">
                  <a:moveTo>
                    <a:pt x="0" y="0"/>
                  </a:moveTo>
                  <a:lnTo>
                    <a:pt x="4816592" y="0"/>
                  </a:lnTo>
                  <a:lnTo>
                    <a:pt x="4816592" y="217248"/>
                  </a:lnTo>
                  <a:lnTo>
                    <a:pt x="0" y="21724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293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0" y="-150194"/>
            <a:ext cx="18288000" cy="791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¿Qué es la sextorsión?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549101" y="9686925"/>
            <a:ext cx="7189798" cy="311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 </a:t>
            </a:r>
            <a:r>
              <a:rPr lang="es-US" sz="1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</a:rPr>
              <a:t>https://www.missingkids.org/</a:t>
            </a:r>
            <a:r>
              <a:rPr lang="es-US" sz="1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2" tooltip="https://www.missingkids.org/netsmartz/topics/sextortion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netsmartz</a:t>
            </a:r>
            <a:r>
              <a:rPr lang="es-US" sz="1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</a:rPr>
              <a:t>/topics/onlineenticement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40604" y="1497975"/>
            <a:ext cx="11406787" cy="2457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Sextorsión: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es una forma de explotación sexual infantil en la que los menores son</a:t>
            </a:r>
            <a:r>
              <a:rPr lang="es-US" sz="3000" b="0" i="0" u="none" strike="noStrike" cap="none" baseline="0" dirty="0">
                <a:solidFill>
                  <a:srgbClr val="545454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</a:t>
            </a:r>
            <a:r>
              <a:rPr lang="es-US" sz="3000" b="1" i="0" u="none" strike="noStrike" cap="none" baseline="0" dirty="0">
                <a:solidFill>
                  <a:srgbClr val="3979A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amenazados o chantajeados</a:t>
            </a: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,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más a menudo con la posibilidad de distribuir en público imágenes suyas sexuales o desnudos a cambio de contenido sexual adicional, actividad sexual o dinero. 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9597208B-9958-0398-4BA1-786029FE8F1E}"/>
              </a:ext>
            </a:extLst>
          </p:cNvPr>
          <p:cNvGrpSpPr/>
          <p:nvPr/>
        </p:nvGrpSpPr>
        <p:grpSpPr>
          <a:xfrm>
            <a:off x="5146390" y="4754274"/>
            <a:ext cx="7995600" cy="4496400"/>
            <a:chOff x="5146390" y="4754274"/>
            <a:chExt cx="7995600" cy="4496400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2179DB0E-7E39-30F3-5582-C605F402B2C2}"/>
                </a:ext>
              </a:extLst>
            </p:cNvPr>
            <p:cNvPicPr preferRelativeResize="0"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6390" y="4754274"/>
              <a:ext cx="7995600" cy="4496400"/>
            </a:xfrm>
            <a:prstGeom prst="rect">
              <a:avLst/>
            </a:prstGeom>
          </p:spPr>
        </p:pic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F09A6D69-1B09-D1A6-917B-7F853ECF79C9}"/>
                </a:ext>
              </a:extLst>
            </p:cNvPr>
            <p:cNvGrpSpPr/>
            <p:nvPr/>
          </p:nvGrpSpPr>
          <p:grpSpPr>
            <a:xfrm>
              <a:off x="5170546" y="5741465"/>
              <a:ext cx="7783454" cy="1283644"/>
              <a:chOff x="-1916054" y="1872154"/>
              <a:chExt cx="7783454" cy="1283644"/>
            </a:xfrm>
          </p:grpSpPr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E8DCC417-A425-CBB9-7123-846068E18035}"/>
                  </a:ext>
                </a:extLst>
              </p:cNvPr>
              <p:cNvSpPr/>
              <p:nvPr/>
            </p:nvSpPr>
            <p:spPr>
              <a:xfrm>
                <a:off x="2677091" y="1872154"/>
                <a:ext cx="2514600" cy="350520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indent="0"/>
                <a:r>
                  <a:rPr lang="es-US" sz="2300" b="0" i="0" u="none" strike="noStrike" cap="none" baseline="0">
                    <a:solidFill>
                      <a:srgbClr val="000000"/>
                    </a:solidFill>
                    <a:effectLst/>
                    <a:uFill>
                      <a:solidFill>
                        <a:prstClr val="black">
                          <a:alpha val="0"/>
                        </a:prstClr>
                      </a:solidFill>
                    </a:uFill>
                    <a:latin typeface="Calibri (MS)"/>
                    <a:ea typeface="Calibri (MS)"/>
                    <a:cs typeface="Calibri (MS)"/>
                  </a:rPr>
                  <a:t>Te doy 30 horas...</a:t>
                </a: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32D47C37-9BEF-C7D5-95B5-83C36B187CC8}"/>
                  </a:ext>
                </a:extLst>
              </p:cNvPr>
              <p:cNvSpPr/>
              <p:nvPr/>
            </p:nvSpPr>
            <p:spPr>
              <a:xfrm>
                <a:off x="3124201" y="2481598"/>
                <a:ext cx="2743200" cy="685800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indent="0"/>
                <a:r>
                  <a:rPr lang="es-US" sz="2250" b="0" i="0" u="none" strike="noStrike" cap="none" baseline="0">
                    <a:solidFill>
                      <a:srgbClr val="000000"/>
                    </a:solidFill>
                    <a:effectLst/>
                    <a:uFill>
                      <a:solidFill>
                        <a:prstClr val="black">
                          <a:alpha val="0"/>
                        </a:prstClr>
                      </a:solidFill>
                    </a:uFill>
                    <a:latin typeface="Calibri (MS)"/>
                    <a:ea typeface="Calibri (MS)"/>
                    <a:cs typeface="Calibri (MS)"/>
                  </a:rPr>
                  <a:t>Tu vida quedará arruinada.</a:t>
                </a:r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9DF9B18C-9CD6-83D0-B304-294D2F55DB58}"/>
                  </a:ext>
                </a:extLst>
              </p:cNvPr>
              <p:cNvSpPr/>
              <p:nvPr/>
            </p:nvSpPr>
            <p:spPr>
              <a:xfrm rot="20983468">
                <a:off x="-1878366" y="2721522"/>
                <a:ext cx="1780189" cy="853440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indent="0"/>
                <a:r>
                  <a:rPr lang="es-US" sz="2800" b="1" i="0" u="none" strike="noStrike" cap="none" baseline="0">
                    <a:solidFill>
                      <a:srgbClr val="000000"/>
                    </a:solidFill>
                    <a:effectLst/>
                    <a:uFill>
                      <a:solidFill>
                        <a:prstClr val="black">
                          <a:alpha val="0"/>
                        </a:prstClr>
                      </a:solidFill>
                    </a:uFill>
                    <a:latin typeface="Arial"/>
                    <a:ea typeface="Arial"/>
                    <a:cs typeface="Arial"/>
                  </a:rPr>
                  <a:t>ADVERTENCIA</a:t>
                </a:r>
              </a:p>
            </p:txBody>
          </p:sp>
        </p:grpSp>
      </p:grp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2500" y="1325648"/>
            <a:ext cx="4686609" cy="712161"/>
            <a:chOff x="0" y="0"/>
            <a:chExt cx="1234333" cy="1875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4333" cy="187565"/>
            </a:xfrm>
            <a:custGeom>
              <a:avLst/>
              <a:gdLst/>
              <a:ahLst/>
              <a:cxnLst/>
              <a:rect l="l" t="t" r="r" b="b"/>
              <a:pathLst>
                <a:path w="1234333" h="187565">
                  <a:moveTo>
                    <a:pt x="0" y="0"/>
                  </a:moveTo>
                  <a:lnTo>
                    <a:pt x="1234333" y="0"/>
                  </a:lnTo>
                  <a:lnTo>
                    <a:pt x="1234333" y="187565"/>
                  </a:lnTo>
                  <a:lnTo>
                    <a:pt x="0" y="187565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234333" cy="263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824865"/>
            <a:chOff x="0" y="0"/>
            <a:chExt cx="4816593" cy="2172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17248"/>
            </a:xfrm>
            <a:custGeom>
              <a:avLst/>
              <a:gdLst/>
              <a:ahLst/>
              <a:cxnLst/>
              <a:rect l="l" t="t" r="r" b="b"/>
              <a:pathLst>
                <a:path w="4816592" h="217248">
                  <a:moveTo>
                    <a:pt x="0" y="0"/>
                  </a:moveTo>
                  <a:lnTo>
                    <a:pt x="4816592" y="0"/>
                  </a:lnTo>
                  <a:lnTo>
                    <a:pt x="4816592" y="217248"/>
                  </a:lnTo>
                  <a:lnTo>
                    <a:pt x="0" y="21724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293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076377" y="6116487"/>
            <a:ext cx="4772579" cy="3185696"/>
          </a:xfrm>
          <a:custGeom>
            <a:avLst/>
            <a:gdLst/>
            <a:ahLst/>
            <a:cxnLst/>
            <a:rect l="l" t="t" r="r" b="b"/>
            <a:pathLst>
              <a:path w="4772579" h="3185696">
                <a:moveTo>
                  <a:pt x="0" y="0"/>
                </a:moveTo>
                <a:lnTo>
                  <a:pt x="4772579" y="0"/>
                </a:lnTo>
                <a:lnTo>
                  <a:pt x="4772579" y="3185696"/>
                </a:lnTo>
                <a:lnTo>
                  <a:pt x="0" y="31856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127987" y="1681728"/>
            <a:ext cx="5826349" cy="3889088"/>
          </a:xfrm>
          <a:custGeom>
            <a:avLst/>
            <a:gdLst/>
            <a:ahLst/>
            <a:cxnLst/>
            <a:rect l="l" t="t" r="r" b="b"/>
            <a:pathLst>
              <a:path w="5826349" h="3889088">
                <a:moveTo>
                  <a:pt x="0" y="0"/>
                </a:moveTo>
                <a:lnTo>
                  <a:pt x="5826349" y="0"/>
                </a:lnTo>
                <a:lnTo>
                  <a:pt x="5826349" y="3889088"/>
                </a:lnTo>
                <a:lnTo>
                  <a:pt x="0" y="38890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15297" y="6075641"/>
            <a:ext cx="4953189" cy="3226542"/>
          </a:xfrm>
          <a:custGeom>
            <a:avLst/>
            <a:gdLst/>
            <a:ahLst/>
            <a:cxnLst/>
            <a:rect l="l" t="t" r="r" b="b"/>
            <a:pathLst>
              <a:path w="4953189" h="3226542">
                <a:moveTo>
                  <a:pt x="0" y="0"/>
                </a:moveTo>
                <a:lnTo>
                  <a:pt x="4953189" y="0"/>
                </a:lnTo>
                <a:lnTo>
                  <a:pt x="4953189" y="3226542"/>
                </a:lnTo>
                <a:lnTo>
                  <a:pt x="0" y="32265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38" r="-19459" b="-255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0" y="-150194"/>
            <a:ext cx="18288000" cy="791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¿Dónde captan a las víctimas los depredadores en línea?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621323" y="3153410"/>
            <a:ext cx="7666678" cy="388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0"/>
              </a:lnSpc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Plataformas de redes sociales</a:t>
            </a:r>
          </a:p>
          <a:p>
            <a:pPr algn="ctr">
              <a:lnSpc>
                <a:spcPts val="4360"/>
              </a:lnSpc>
            </a:pPr>
            <a:endParaRPr lang="en-US" sz="30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4360"/>
              </a:lnSpc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Aplicaciones de juegos</a:t>
            </a:r>
          </a:p>
          <a:p>
            <a:pPr algn="ctr">
              <a:lnSpc>
                <a:spcPts val="4360"/>
              </a:lnSpc>
            </a:pPr>
            <a:endParaRPr lang="en-US" sz="30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4360"/>
              </a:lnSpc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Aplicaciones de chat anónimo</a:t>
            </a:r>
          </a:p>
          <a:p>
            <a:pPr algn="ctr">
              <a:lnSpc>
                <a:spcPts val="4360"/>
              </a:lnSpc>
            </a:pPr>
            <a:endParaRPr lang="en-US" sz="3000" b="1" dirty="0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4360"/>
              </a:lnSpc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 Aplicaciones de citas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078959" y="9790444"/>
            <a:ext cx="6130082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 </a:t>
            </a:r>
            <a:r>
              <a:rPr lang="es-US" sz="1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5" tooltip="https://www.missingkids.org/theissues/onlineenticement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https://www.missingkids.org/theissues/onlineenticement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2500" y="1325648"/>
            <a:ext cx="4686609" cy="712161"/>
            <a:chOff x="0" y="0"/>
            <a:chExt cx="1234333" cy="1875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4333" cy="187565"/>
            </a:xfrm>
            <a:custGeom>
              <a:avLst/>
              <a:gdLst/>
              <a:ahLst/>
              <a:cxnLst/>
              <a:rect l="l" t="t" r="r" b="b"/>
              <a:pathLst>
                <a:path w="1234333" h="187565">
                  <a:moveTo>
                    <a:pt x="0" y="0"/>
                  </a:moveTo>
                  <a:lnTo>
                    <a:pt x="1234333" y="0"/>
                  </a:lnTo>
                  <a:lnTo>
                    <a:pt x="1234333" y="187565"/>
                  </a:lnTo>
                  <a:lnTo>
                    <a:pt x="0" y="187565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234333" cy="263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824865"/>
            <a:chOff x="0" y="0"/>
            <a:chExt cx="4816593" cy="2172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17248"/>
            </a:xfrm>
            <a:custGeom>
              <a:avLst/>
              <a:gdLst/>
              <a:ahLst/>
              <a:cxnLst/>
              <a:rect l="l" t="t" r="r" b="b"/>
              <a:pathLst>
                <a:path w="4816592" h="217248">
                  <a:moveTo>
                    <a:pt x="0" y="0"/>
                  </a:moveTo>
                  <a:lnTo>
                    <a:pt x="4816592" y="0"/>
                  </a:lnTo>
                  <a:lnTo>
                    <a:pt x="4816592" y="217248"/>
                  </a:lnTo>
                  <a:lnTo>
                    <a:pt x="0" y="21724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293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0" y="-150194"/>
            <a:ext cx="18288000" cy="795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Video “La historia de Carter, parte 1” del Departamento de Seguridad Nacional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163800" y="9432065"/>
            <a:ext cx="2488778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Duración: 2:20 minutos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61679" y="9700670"/>
            <a:ext cx="13564642" cy="311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 https://www.youtube.com/watch?v=bXaPeprSsIs</a:t>
            </a:r>
            <a:endParaRPr lang="en-US" sz="1800" u="sng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  <a:hlinkClick r:id="rId3" tooltip="https://www.dhs.gov/medialibrary-assets/assets/videos/d21dfb73-d274-4650-9ec4-4ff3260f7fe6/23_1129_bc_carter_online_safety.mp4"/>
            </a:endParaRPr>
          </a:p>
        </p:txBody>
      </p:sp>
      <p:pic>
        <p:nvPicPr>
          <p:cNvPr id="11" name="Online Media 10" title="Blue Campaign Carter’s Story: Part 1">
            <a:hlinkClick r:id="" action="ppaction://media"/>
            <a:extLst>
              <a:ext uri="{FF2B5EF4-FFF2-40B4-BE49-F238E27FC236}">
                <a16:creationId xmlns:a16="http://schemas.microsoft.com/office/drawing/2014/main" id="{76BA17EE-13A1-8515-98CC-C87D5ABC219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19300" y="1118870"/>
            <a:ext cx="14249400" cy="804497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2500" y="1325648"/>
            <a:ext cx="4686609" cy="712161"/>
            <a:chOff x="0" y="0"/>
            <a:chExt cx="1234333" cy="1875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4333" cy="187565"/>
            </a:xfrm>
            <a:custGeom>
              <a:avLst/>
              <a:gdLst/>
              <a:ahLst/>
              <a:cxnLst/>
              <a:rect l="l" t="t" r="r" b="b"/>
              <a:pathLst>
                <a:path w="1234333" h="187565">
                  <a:moveTo>
                    <a:pt x="0" y="0"/>
                  </a:moveTo>
                  <a:lnTo>
                    <a:pt x="1234333" y="0"/>
                  </a:lnTo>
                  <a:lnTo>
                    <a:pt x="1234333" y="187565"/>
                  </a:lnTo>
                  <a:lnTo>
                    <a:pt x="0" y="187565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234333" cy="263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824865"/>
            <a:chOff x="0" y="0"/>
            <a:chExt cx="4816593" cy="2172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17248"/>
            </a:xfrm>
            <a:custGeom>
              <a:avLst/>
              <a:gdLst/>
              <a:ahLst/>
              <a:cxnLst/>
              <a:rect l="l" t="t" r="r" b="b"/>
              <a:pathLst>
                <a:path w="4816592" h="217248">
                  <a:moveTo>
                    <a:pt x="0" y="0"/>
                  </a:moveTo>
                  <a:lnTo>
                    <a:pt x="4816592" y="0"/>
                  </a:lnTo>
                  <a:lnTo>
                    <a:pt x="4816592" y="217248"/>
                  </a:lnTo>
                  <a:lnTo>
                    <a:pt x="0" y="21724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293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0" y="-150194"/>
            <a:ext cx="18288000" cy="808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Video “La historia de Carter, parte 2” del Departamento de Seguridad Nacional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71626" y="9861152"/>
            <a:ext cx="13944749" cy="311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 https://www.youtube.com/watch?v=Uh7aWvJB-uY&amp;t=7s</a:t>
            </a:r>
            <a:endParaRPr lang="en-US" sz="1800" u="sng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  <a:hlinkClick r:id="rId3" tooltip="https://www.dhs.gov/medialibrary-assets/assets/videos/e19ccd73-f1ad-4404-99a7-1191dad49e5b/23_1129_bc_carter_online_safety_2.mp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4314204" y="9413887"/>
            <a:ext cx="2678395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Duración: 2:19 minutos</a:t>
            </a:r>
          </a:p>
        </p:txBody>
      </p:sp>
      <p:pic>
        <p:nvPicPr>
          <p:cNvPr id="11" name="Online Media 10" title="Blue Campaign Carter’s Story: Part 2">
            <a:hlinkClick r:id="" action="ppaction://media"/>
            <a:extLst>
              <a:ext uri="{FF2B5EF4-FFF2-40B4-BE49-F238E27FC236}">
                <a16:creationId xmlns:a16="http://schemas.microsoft.com/office/drawing/2014/main" id="{9ABA984A-561A-79E3-18AF-8705D06467B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09710" y="1002683"/>
            <a:ext cx="14668574" cy="828163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8100"/>
            <a:ext cx="18288000" cy="870639"/>
            <a:chOff x="0" y="0"/>
            <a:chExt cx="4816593" cy="2293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9304"/>
            </a:xfrm>
            <a:custGeom>
              <a:avLst/>
              <a:gdLst/>
              <a:ahLst/>
              <a:cxnLst/>
              <a:rect l="l" t="t" r="r" b="b"/>
              <a:pathLst>
                <a:path w="4816592" h="229303">
                  <a:moveTo>
                    <a:pt x="0" y="0"/>
                  </a:moveTo>
                  <a:lnTo>
                    <a:pt x="4816592" y="0"/>
                  </a:lnTo>
                  <a:lnTo>
                    <a:pt x="4816592" y="229304"/>
                  </a:lnTo>
                  <a:lnTo>
                    <a:pt x="0" y="229304"/>
                  </a:lnTo>
                  <a:close/>
                </a:path>
              </a:pathLst>
            </a:custGeom>
            <a:solidFill>
              <a:srgbClr val="03989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55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49177" y="2556050"/>
            <a:ext cx="8294823" cy="5529882"/>
          </a:xfrm>
          <a:custGeom>
            <a:avLst/>
            <a:gdLst/>
            <a:ahLst/>
            <a:cxnLst/>
            <a:rect l="l" t="t" r="r" b="b"/>
            <a:pathLst>
              <a:path w="8294823" h="5529882">
                <a:moveTo>
                  <a:pt x="0" y="0"/>
                </a:moveTo>
                <a:lnTo>
                  <a:pt x="8294823" y="0"/>
                </a:lnTo>
                <a:lnTo>
                  <a:pt x="8294823" y="5529882"/>
                </a:lnTo>
                <a:lnTo>
                  <a:pt x="0" y="55298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-170761"/>
            <a:ext cx="18288000" cy="791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Tácticas de sextorsión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48800" y="1986469"/>
            <a:ext cx="8431415" cy="6904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 algn="l">
              <a:lnSpc>
                <a:spcPts val="3640"/>
              </a:lnSpc>
              <a:buFont typeface="Arial"/>
              <a:buChar char="•"/>
            </a:pPr>
            <a:r>
              <a:rPr lang="es-US" sz="28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Reciprocidad (“Te lo mostraré si tú me lo muestras primero”).</a:t>
            </a:r>
          </a:p>
          <a:p>
            <a:pPr marL="561341" lvl="1" indent="-280670" algn="l">
              <a:lnSpc>
                <a:spcPts val="3640"/>
              </a:lnSpc>
              <a:buFont typeface="Arial"/>
              <a:buChar char="•"/>
            </a:pPr>
            <a:r>
              <a:rPr lang="es-US" sz="28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Fingir trabajar para una agencia de modelos para obtener imágenes sexuales de un menor</a:t>
            </a:r>
          </a:p>
          <a:p>
            <a:pPr marL="561341" lvl="1" indent="-280670" algn="l">
              <a:lnSpc>
                <a:spcPts val="3640"/>
              </a:lnSpc>
              <a:buFont typeface="Arial"/>
              <a:buChar char="•"/>
            </a:pPr>
            <a:r>
              <a:rPr lang="es-US" sz="28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Establecer un vínculo con un menor mediante una amistad o una relación romántica</a:t>
            </a:r>
          </a:p>
          <a:p>
            <a:pPr marL="561341" lvl="1" indent="-280670" algn="l">
              <a:lnSpc>
                <a:spcPts val="3640"/>
              </a:lnSpc>
              <a:buFont typeface="Arial"/>
              <a:buChar char="•"/>
            </a:pPr>
            <a:r>
              <a:rPr lang="es-US" sz="28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Usar identidades falsas en línea para contactar a un menor</a:t>
            </a:r>
          </a:p>
          <a:p>
            <a:pPr marL="561341" lvl="1" indent="-280670" algn="l">
              <a:lnSpc>
                <a:spcPts val="3640"/>
              </a:lnSpc>
              <a:buFont typeface="Arial"/>
              <a:buChar char="•"/>
            </a:pPr>
            <a:r>
              <a:rPr lang="es-US" sz="28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Fingir ser más joven que lo que son en realidad y/o miembro del sexo opuesto</a:t>
            </a:r>
          </a:p>
          <a:p>
            <a:pPr marL="561341" lvl="1" indent="-280670" algn="l">
              <a:lnSpc>
                <a:spcPts val="3640"/>
              </a:lnSpc>
              <a:buFont typeface="Arial"/>
              <a:buChar char="•"/>
            </a:pPr>
            <a:r>
              <a:rPr lang="es-US" sz="28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Acceder a la cuenta en línea de un menor sin autorización y robar imágenes o videos sexuales de él</a:t>
            </a:r>
          </a:p>
          <a:p>
            <a:pPr marL="561341" lvl="1" indent="-280670" algn="l">
              <a:lnSpc>
                <a:spcPts val="3640"/>
              </a:lnSpc>
              <a:buFont typeface="Arial"/>
              <a:buChar char="•"/>
            </a:pPr>
            <a:r>
              <a:rPr lang="es-US" sz="28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Amenazar con crear imágenes o videos sexuales de un menor utilizando herramientas de edición digital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01633" y="9695657"/>
            <a:ext cx="5484733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s-US" sz="1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 </a:t>
            </a:r>
            <a:r>
              <a:rPr lang="es-US" sz="1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3" tooltip="https://www.missingkids.org/theissues/sextortion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https://www.missingkids.org/theissues/sextortion 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0" y="-109452"/>
            <a:ext cx="18288000" cy="791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Video “Módulo 1 sobre sextorsión” de </a:t>
            </a:r>
            <a:r>
              <a:rPr lang="es-US" sz="3500" b="1" i="0" u="none" strike="noStrike" cap="none" baseline="0" dirty="0" err="1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Auroris</a:t>
            </a: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 Media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487490" y="9691559"/>
            <a:ext cx="3866309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s-US" sz="1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</a:t>
            </a:r>
            <a:r>
              <a:rPr lang="es-US" sz="1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3" tooltip="https://vimeo.com/713031554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https://vimeo.com/713031554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111264" y="9422955"/>
            <a:ext cx="2338536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Duración: 6:04 minutos</a:t>
            </a:r>
          </a:p>
        </p:txBody>
      </p:sp>
      <p:pic>
        <p:nvPicPr>
          <p:cNvPr id="9" name="Online Media 8" title="Sextortion Module 1">
            <a:hlinkClick r:id="" action="ppaction://media"/>
            <a:extLst>
              <a:ext uri="{FF2B5EF4-FFF2-40B4-BE49-F238E27FC236}">
                <a16:creationId xmlns:a16="http://schemas.microsoft.com/office/drawing/2014/main" id="{36918E08-E4DB-0508-AF8A-A4750113041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50055" y="1038793"/>
            <a:ext cx="14541177" cy="8191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.0.1160"/>
  <p:tag name="AS_RELEASE_DATE" val="2024.03.31"/>
  <p:tag name="AS_TITLE" val="Aspose.Slides for Java"/>
  <p:tag name="AS_VERSION" val="24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1066</Words>
  <Application>Microsoft Office PowerPoint</Application>
  <PresentationFormat>Custom</PresentationFormat>
  <Paragraphs>121</Paragraphs>
  <Slides>20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Calibri</vt:lpstr>
      <vt:lpstr>Arial</vt:lpstr>
      <vt:lpstr>Calibri (MS) Italics</vt:lpstr>
      <vt:lpstr>Calibri (MS)</vt:lpstr>
      <vt:lpstr>Calibri (MS)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6th Grade Teacher Lesson Sextortion</dc:title>
  <dc:creator>Administrator</dc:creator>
  <cp:lastModifiedBy>Megan Wilson</cp:lastModifiedBy>
  <cp:revision>15</cp:revision>
  <dcterms:created xsi:type="dcterms:W3CDTF">2006-08-16T00:00:00Z</dcterms:created>
  <dcterms:modified xsi:type="dcterms:W3CDTF">2025-12-02T20:47:25Z</dcterms:modified>
</cp:coreProperties>
</file>