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8288000" cy="10287000"/>
  <p:notesSz cx="6858000" cy="9144000"/>
  <p:embeddedFontLst>
    <p:embeddedFont>
      <p:font typeface="Calibri (MS)" panose="020B0604020202020204" charset="0"/>
      <p:regular r:id="rId26"/>
    </p:embeddedFont>
    <p:embeddedFont>
      <p:font typeface="Calibri (MS) Bold" panose="020B0604020202020204" charset="0"/>
      <p:regular r:id="rId27"/>
    </p:embeddedFont>
    <p:embeddedFont>
      <p:font typeface="Calibri (MS) Italics"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632511-C937-4204-81D0-203567C28959}" v="2" dt="2025-11-24T19:22:07.4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0" d="100"/>
          <a:sy n="60" d="100"/>
        </p:scale>
        <p:origin x="370"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Wilson" userId="4833c330-bb21-4a51-b524-eef8b134b0b1" providerId="ADAL" clId="{17E34592-B103-4D32-8966-D1DE2E1B8692}"/>
    <pc:docChg chg="custSel modSld">
      <pc:chgData name="Megan Wilson" userId="4833c330-bb21-4a51-b524-eef8b134b0b1" providerId="ADAL" clId="{17E34592-B103-4D32-8966-D1DE2E1B8692}" dt="2025-12-02T20:33:58.601" v="100" actId="20577"/>
      <pc:docMkLst>
        <pc:docMk/>
      </pc:docMkLst>
      <pc:sldChg chg="modSp mod">
        <pc:chgData name="Megan Wilson" userId="4833c330-bb21-4a51-b524-eef8b134b0b1" providerId="ADAL" clId="{17E34592-B103-4D32-8966-D1DE2E1B8692}" dt="2025-11-24T19:19:42.420" v="0" actId="1036"/>
        <pc:sldMkLst>
          <pc:docMk/>
          <pc:sldMk cId="0" sldId="257"/>
        </pc:sldMkLst>
        <pc:spChg chg="mod">
          <ac:chgData name="Megan Wilson" userId="4833c330-bb21-4a51-b524-eef8b134b0b1" providerId="ADAL" clId="{17E34592-B103-4D32-8966-D1DE2E1B8692}" dt="2025-11-24T19:19:42.420" v="0" actId="1036"/>
          <ac:spMkLst>
            <pc:docMk/>
            <pc:sldMk cId="0" sldId="257"/>
            <ac:spMk id="6" creationId="{00000000-0000-0000-0000-000000000000}"/>
          </ac:spMkLst>
        </pc:spChg>
      </pc:sldChg>
      <pc:sldChg chg="modSp mod">
        <pc:chgData name="Megan Wilson" userId="4833c330-bb21-4a51-b524-eef8b134b0b1" providerId="ADAL" clId="{17E34592-B103-4D32-8966-D1DE2E1B8692}" dt="2025-11-24T19:20:00.474" v="5" actId="207"/>
        <pc:sldMkLst>
          <pc:docMk/>
          <pc:sldMk cId="0" sldId="259"/>
        </pc:sldMkLst>
        <pc:spChg chg="mod">
          <ac:chgData name="Megan Wilson" userId="4833c330-bb21-4a51-b524-eef8b134b0b1" providerId="ADAL" clId="{17E34592-B103-4D32-8966-D1DE2E1B8692}" dt="2025-11-24T19:19:49.645" v="2" actId="1036"/>
          <ac:spMkLst>
            <pc:docMk/>
            <pc:sldMk cId="0" sldId="259"/>
            <ac:spMk id="14" creationId="{00000000-0000-0000-0000-000000000000}"/>
          </ac:spMkLst>
        </pc:spChg>
        <pc:spChg chg="mod">
          <ac:chgData name="Megan Wilson" userId="4833c330-bb21-4a51-b524-eef8b134b0b1" providerId="ADAL" clId="{17E34592-B103-4D32-8966-D1DE2E1B8692}" dt="2025-11-24T19:20:00.474" v="5" actId="207"/>
          <ac:spMkLst>
            <pc:docMk/>
            <pc:sldMk cId="0" sldId="259"/>
            <ac:spMk id="18" creationId="{00000000-0000-0000-0000-000000000000}"/>
          </ac:spMkLst>
        </pc:spChg>
      </pc:sldChg>
      <pc:sldChg chg="modSp mod">
        <pc:chgData name="Megan Wilson" userId="4833c330-bb21-4a51-b524-eef8b134b0b1" providerId="ADAL" clId="{17E34592-B103-4D32-8966-D1DE2E1B8692}" dt="2025-11-24T19:20:14.520" v="9" actId="1036"/>
        <pc:sldMkLst>
          <pc:docMk/>
          <pc:sldMk cId="0" sldId="260"/>
        </pc:sldMkLst>
        <pc:spChg chg="mod">
          <ac:chgData name="Megan Wilson" userId="4833c330-bb21-4a51-b524-eef8b134b0b1" providerId="ADAL" clId="{17E34592-B103-4D32-8966-D1DE2E1B8692}" dt="2025-11-24T19:20:14.520" v="9" actId="1036"/>
          <ac:spMkLst>
            <pc:docMk/>
            <pc:sldMk cId="0" sldId="260"/>
            <ac:spMk id="6" creationId="{00000000-0000-0000-0000-000000000000}"/>
          </ac:spMkLst>
        </pc:spChg>
        <pc:spChg chg="mod">
          <ac:chgData name="Megan Wilson" userId="4833c330-bb21-4a51-b524-eef8b134b0b1" providerId="ADAL" clId="{17E34592-B103-4D32-8966-D1DE2E1B8692}" dt="2025-11-24T19:20:09.037" v="7" actId="207"/>
          <ac:spMkLst>
            <pc:docMk/>
            <pc:sldMk cId="0" sldId="260"/>
            <ac:spMk id="9" creationId="{00000000-0000-0000-0000-000000000000}"/>
          </ac:spMkLst>
        </pc:spChg>
      </pc:sldChg>
      <pc:sldChg chg="addSp delSp modSp mod modAnim">
        <pc:chgData name="Megan Wilson" userId="4833c330-bb21-4a51-b524-eef8b134b0b1" providerId="ADAL" clId="{17E34592-B103-4D32-8966-D1DE2E1B8692}" dt="2025-11-24T19:20:52.773" v="21" actId="1076"/>
        <pc:sldMkLst>
          <pc:docMk/>
          <pc:sldMk cId="0" sldId="261"/>
        </pc:sldMkLst>
        <pc:spChg chg="mod">
          <ac:chgData name="Megan Wilson" userId="4833c330-bb21-4a51-b524-eef8b134b0b1" providerId="ADAL" clId="{17E34592-B103-4D32-8966-D1DE2E1B8692}" dt="2025-11-24T19:20:19.927" v="15" actId="1035"/>
          <ac:spMkLst>
            <pc:docMk/>
            <pc:sldMk cId="0" sldId="261"/>
            <ac:spMk id="4" creationId="{00000000-0000-0000-0000-000000000000}"/>
          </ac:spMkLst>
        </pc:spChg>
        <pc:spChg chg="mod">
          <ac:chgData name="Megan Wilson" userId="4833c330-bb21-4a51-b524-eef8b134b0b1" providerId="ADAL" clId="{17E34592-B103-4D32-8966-D1DE2E1B8692}" dt="2025-11-24T19:20:24.015" v="16" actId="207"/>
          <ac:spMkLst>
            <pc:docMk/>
            <pc:sldMk cId="0" sldId="261"/>
            <ac:spMk id="6" creationId="{00000000-0000-0000-0000-000000000000}"/>
          </ac:spMkLst>
        </pc:spChg>
        <pc:picChg chg="add mod">
          <ac:chgData name="Megan Wilson" userId="4833c330-bb21-4a51-b524-eef8b134b0b1" providerId="ADAL" clId="{17E34592-B103-4D32-8966-D1DE2E1B8692}" dt="2025-11-24T19:20:52.773" v="21" actId="1076"/>
          <ac:picMkLst>
            <pc:docMk/>
            <pc:sldMk cId="0" sldId="261"/>
            <ac:picMk id="8" creationId="{E0EDAA20-E361-BD74-CBCE-88B4B22AC20A}"/>
          </ac:picMkLst>
        </pc:picChg>
      </pc:sldChg>
      <pc:sldChg chg="modSp mod">
        <pc:chgData name="Megan Wilson" userId="4833c330-bb21-4a51-b524-eef8b134b0b1" providerId="ADAL" clId="{17E34592-B103-4D32-8966-D1DE2E1B8692}" dt="2025-11-24T19:20:59.440" v="22" actId="1036"/>
        <pc:sldMkLst>
          <pc:docMk/>
          <pc:sldMk cId="0" sldId="262"/>
        </pc:sldMkLst>
        <pc:spChg chg="mod">
          <ac:chgData name="Megan Wilson" userId="4833c330-bb21-4a51-b524-eef8b134b0b1" providerId="ADAL" clId="{17E34592-B103-4D32-8966-D1DE2E1B8692}" dt="2025-11-24T19:20:59.440" v="22" actId="1036"/>
          <ac:spMkLst>
            <pc:docMk/>
            <pc:sldMk cId="0" sldId="262"/>
            <ac:spMk id="5" creationId="{00000000-0000-0000-0000-000000000000}"/>
          </ac:spMkLst>
        </pc:spChg>
      </pc:sldChg>
      <pc:sldChg chg="modSp mod">
        <pc:chgData name="Megan Wilson" userId="4833c330-bb21-4a51-b524-eef8b134b0b1" providerId="ADAL" clId="{17E34592-B103-4D32-8966-D1DE2E1B8692}" dt="2025-11-24T19:21:10.509" v="26" actId="1036"/>
        <pc:sldMkLst>
          <pc:docMk/>
          <pc:sldMk cId="0" sldId="263"/>
        </pc:sldMkLst>
        <pc:spChg chg="mod">
          <ac:chgData name="Megan Wilson" userId="4833c330-bb21-4a51-b524-eef8b134b0b1" providerId="ADAL" clId="{17E34592-B103-4D32-8966-D1DE2E1B8692}" dt="2025-11-24T19:21:10.509" v="26" actId="1036"/>
          <ac:spMkLst>
            <pc:docMk/>
            <pc:sldMk cId="0" sldId="263"/>
            <ac:spMk id="6" creationId="{00000000-0000-0000-0000-000000000000}"/>
          </ac:spMkLst>
        </pc:spChg>
        <pc:spChg chg="mod">
          <ac:chgData name="Megan Wilson" userId="4833c330-bb21-4a51-b524-eef8b134b0b1" providerId="ADAL" clId="{17E34592-B103-4D32-8966-D1DE2E1B8692}" dt="2025-11-24T19:21:06.665" v="24" actId="207"/>
          <ac:spMkLst>
            <pc:docMk/>
            <pc:sldMk cId="0" sldId="263"/>
            <ac:spMk id="8" creationId="{00000000-0000-0000-0000-000000000000}"/>
          </ac:spMkLst>
        </pc:spChg>
      </pc:sldChg>
      <pc:sldChg chg="modSp mod">
        <pc:chgData name="Megan Wilson" userId="4833c330-bb21-4a51-b524-eef8b134b0b1" providerId="ADAL" clId="{17E34592-B103-4D32-8966-D1DE2E1B8692}" dt="2025-11-24T19:21:18.555" v="28" actId="207"/>
        <pc:sldMkLst>
          <pc:docMk/>
          <pc:sldMk cId="0" sldId="264"/>
        </pc:sldMkLst>
        <pc:spChg chg="mod">
          <ac:chgData name="Megan Wilson" userId="4833c330-bb21-4a51-b524-eef8b134b0b1" providerId="ADAL" clId="{17E34592-B103-4D32-8966-D1DE2E1B8692}" dt="2025-11-24T19:21:15.523" v="27" actId="1036"/>
          <ac:spMkLst>
            <pc:docMk/>
            <pc:sldMk cId="0" sldId="264"/>
            <ac:spMk id="12" creationId="{00000000-0000-0000-0000-000000000000}"/>
          </ac:spMkLst>
        </pc:spChg>
        <pc:spChg chg="mod">
          <ac:chgData name="Megan Wilson" userId="4833c330-bb21-4a51-b524-eef8b134b0b1" providerId="ADAL" clId="{17E34592-B103-4D32-8966-D1DE2E1B8692}" dt="2025-11-24T19:21:18.555" v="28" actId="207"/>
          <ac:spMkLst>
            <pc:docMk/>
            <pc:sldMk cId="0" sldId="264"/>
            <ac:spMk id="13" creationId="{00000000-0000-0000-0000-000000000000}"/>
          </ac:spMkLst>
        </pc:spChg>
      </pc:sldChg>
      <pc:sldChg chg="modSp mod">
        <pc:chgData name="Megan Wilson" userId="4833c330-bb21-4a51-b524-eef8b134b0b1" providerId="ADAL" clId="{17E34592-B103-4D32-8966-D1DE2E1B8692}" dt="2025-11-24T19:21:22.298" v="29" actId="207"/>
        <pc:sldMkLst>
          <pc:docMk/>
          <pc:sldMk cId="0" sldId="265"/>
        </pc:sldMkLst>
        <pc:spChg chg="mod">
          <ac:chgData name="Megan Wilson" userId="4833c330-bb21-4a51-b524-eef8b134b0b1" providerId="ADAL" clId="{17E34592-B103-4D32-8966-D1DE2E1B8692}" dt="2025-11-24T19:21:22.298" v="29" actId="207"/>
          <ac:spMkLst>
            <pc:docMk/>
            <pc:sldMk cId="0" sldId="265"/>
            <ac:spMk id="10" creationId="{00000000-0000-0000-0000-000000000000}"/>
          </ac:spMkLst>
        </pc:spChg>
      </pc:sldChg>
      <pc:sldChg chg="modSp mod">
        <pc:chgData name="Megan Wilson" userId="4833c330-bb21-4a51-b524-eef8b134b0b1" providerId="ADAL" clId="{17E34592-B103-4D32-8966-D1DE2E1B8692}" dt="2025-11-24T19:21:27.967" v="30" actId="207"/>
        <pc:sldMkLst>
          <pc:docMk/>
          <pc:sldMk cId="0" sldId="266"/>
        </pc:sldMkLst>
        <pc:spChg chg="mod">
          <ac:chgData name="Megan Wilson" userId="4833c330-bb21-4a51-b524-eef8b134b0b1" providerId="ADAL" clId="{17E34592-B103-4D32-8966-D1DE2E1B8692}" dt="2025-11-24T19:21:27.967" v="30" actId="207"/>
          <ac:spMkLst>
            <pc:docMk/>
            <pc:sldMk cId="0" sldId="266"/>
            <ac:spMk id="11" creationId="{00000000-0000-0000-0000-000000000000}"/>
          </ac:spMkLst>
        </pc:spChg>
      </pc:sldChg>
      <pc:sldChg chg="modSp mod">
        <pc:chgData name="Megan Wilson" userId="4833c330-bb21-4a51-b524-eef8b134b0b1" providerId="ADAL" clId="{17E34592-B103-4D32-8966-D1DE2E1B8692}" dt="2025-11-24T19:21:32.023" v="31" actId="207"/>
        <pc:sldMkLst>
          <pc:docMk/>
          <pc:sldMk cId="0" sldId="267"/>
        </pc:sldMkLst>
        <pc:spChg chg="mod">
          <ac:chgData name="Megan Wilson" userId="4833c330-bb21-4a51-b524-eef8b134b0b1" providerId="ADAL" clId="{17E34592-B103-4D32-8966-D1DE2E1B8692}" dt="2025-11-24T19:21:32.023" v="31" actId="207"/>
          <ac:spMkLst>
            <pc:docMk/>
            <pc:sldMk cId="0" sldId="267"/>
            <ac:spMk id="10" creationId="{00000000-0000-0000-0000-000000000000}"/>
          </ac:spMkLst>
        </pc:spChg>
      </pc:sldChg>
      <pc:sldChg chg="modSp mod">
        <pc:chgData name="Megan Wilson" userId="4833c330-bb21-4a51-b524-eef8b134b0b1" providerId="ADAL" clId="{17E34592-B103-4D32-8966-D1DE2E1B8692}" dt="2025-11-24T19:21:41.513" v="33" actId="1036"/>
        <pc:sldMkLst>
          <pc:docMk/>
          <pc:sldMk cId="0" sldId="268"/>
        </pc:sldMkLst>
        <pc:spChg chg="mod">
          <ac:chgData name="Megan Wilson" userId="4833c330-bb21-4a51-b524-eef8b134b0b1" providerId="ADAL" clId="{17E34592-B103-4D32-8966-D1DE2E1B8692}" dt="2025-11-24T19:21:41.513" v="33" actId="1036"/>
          <ac:spMkLst>
            <pc:docMk/>
            <pc:sldMk cId="0" sldId="268"/>
            <ac:spMk id="7" creationId="{00000000-0000-0000-0000-000000000000}"/>
          </ac:spMkLst>
        </pc:spChg>
        <pc:spChg chg="mod">
          <ac:chgData name="Megan Wilson" userId="4833c330-bb21-4a51-b524-eef8b134b0b1" providerId="ADAL" clId="{17E34592-B103-4D32-8966-D1DE2E1B8692}" dt="2025-11-24T19:21:36.922" v="32" actId="207"/>
          <ac:spMkLst>
            <pc:docMk/>
            <pc:sldMk cId="0" sldId="268"/>
            <ac:spMk id="9" creationId="{00000000-0000-0000-0000-000000000000}"/>
          </ac:spMkLst>
        </pc:spChg>
      </pc:sldChg>
      <pc:sldChg chg="addSp delSp modSp mod modAnim">
        <pc:chgData name="Megan Wilson" userId="4833c330-bb21-4a51-b524-eef8b134b0b1" providerId="ADAL" clId="{17E34592-B103-4D32-8966-D1DE2E1B8692}" dt="2025-11-24T19:22:21.278" v="44" actId="1076"/>
        <pc:sldMkLst>
          <pc:docMk/>
          <pc:sldMk cId="0" sldId="269"/>
        </pc:sldMkLst>
        <pc:spChg chg="mod">
          <ac:chgData name="Megan Wilson" userId="4833c330-bb21-4a51-b524-eef8b134b0b1" providerId="ADAL" clId="{17E34592-B103-4D32-8966-D1DE2E1B8692}" dt="2025-11-24T19:21:48.748" v="37" actId="1035"/>
          <ac:spMkLst>
            <pc:docMk/>
            <pc:sldMk cId="0" sldId="269"/>
            <ac:spMk id="5" creationId="{00000000-0000-0000-0000-000000000000}"/>
          </ac:spMkLst>
        </pc:spChg>
        <pc:spChg chg="mod">
          <ac:chgData name="Megan Wilson" userId="4833c330-bb21-4a51-b524-eef8b134b0b1" providerId="ADAL" clId="{17E34592-B103-4D32-8966-D1DE2E1B8692}" dt="2025-11-24T19:21:45.855" v="34" actId="207"/>
          <ac:spMkLst>
            <pc:docMk/>
            <pc:sldMk cId="0" sldId="269"/>
            <ac:spMk id="8" creationId="{00000000-0000-0000-0000-000000000000}"/>
          </ac:spMkLst>
        </pc:spChg>
        <pc:picChg chg="add mod">
          <ac:chgData name="Megan Wilson" userId="4833c330-bb21-4a51-b524-eef8b134b0b1" providerId="ADAL" clId="{17E34592-B103-4D32-8966-D1DE2E1B8692}" dt="2025-11-24T19:22:21.278" v="44" actId="1076"/>
          <ac:picMkLst>
            <pc:docMk/>
            <pc:sldMk cId="0" sldId="269"/>
            <ac:picMk id="9" creationId="{5BEC99C9-C074-8825-7BAD-39187C72940D}"/>
          </ac:picMkLst>
        </pc:picChg>
      </pc:sldChg>
      <pc:sldChg chg="modSp mod">
        <pc:chgData name="Megan Wilson" userId="4833c330-bb21-4a51-b524-eef8b134b0b1" providerId="ADAL" clId="{17E34592-B103-4D32-8966-D1DE2E1B8692}" dt="2025-11-24T19:22:35.362" v="47" actId="207"/>
        <pc:sldMkLst>
          <pc:docMk/>
          <pc:sldMk cId="0" sldId="271"/>
        </pc:sldMkLst>
        <pc:spChg chg="mod">
          <ac:chgData name="Megan Wilson" userId="4833c330-bb21-4a51-b524-eef8b134b0b1" providerId="ADAL" clId="{17E34592-B103-4D32-8966-D1DE2E1B8692}" dt="2025-11-24T19:22:27.604" v="45" actId="1036"/>
          <ac:spMkLst>
            <pc:docMk/>
            <pc:sldMk cId="0" sldId="271"/>
            <ac:spMk id="5" creationId="{00000000-0000-0000-0000-000000000000}"/>
          </ac:spMkLst>
        </pc:spChg>
        <pc:spChg chg="mod">
          <ac:chgData name="Megan Wilson" userId="4833c330-bb21-4a51-b524-eef8b134b0b1" providerId="ADAL" clId="{17E34592-B103-4D32-8966-D1DE2E1B8692}" dt="2025-11-24T19:22:35.362" v="47" actId="207"/>
          <ac:spMkLst>
            <pc:docMk/>
            <pc:sldMk cId="0" sldId="271"/>
            <ac:spMk id="6" creationId="{00000000-0000-0000-0000-000000000000}"/>
          </ac:spMkLst>
        </pc:spChg>
        <pc:spChg chg="mod">
          <ac:chgData name="Megan Wilson" userId="4833c330-bb21-4a51-b524-eef8b134b0b1" providerId="ADAL" clId="{17E34592-B103-4D32-8966-D1DE2E1B8692}" dt="2025-11-24T19:22:32.156" v="46" actId="207"/>
          <ac:spMkLst>
            <pc:docMk/>
            <pc:sldMk cId="0" sldId="271"/>
            <ac:spMk id="7" creationId="{00000000-0000-0000-0000-000000000000}"/>
          </ac:spMkLst>
        </pc:spChg>
      </pc:sldChg>
      <pc:sldChg chg="modSp mod">
        <pc:chgData name="Megan Wilson" userId="4833c330-bb21-4a51-b524-eef8b134b0b1" providerId="ADAL" clId="{17E34592-B103-4D32-8966-D1DE2E1B8692}" dt="2025-11-24T19:22:39.335" v="48" actId="207"/>
        <pc:sldMkLst>
          <pc:docMk/>
          <pc:sldMk cId="0" sldId="272"/>
        </pc:sldMkLst>
        <pc:spChg chg="mod">
          <ac:chgData name="Megan Wilson" userId="4833c330-bb21-4a51-b524-eef8b134b0b1" providerId="ADAL" clId="{17E34592-B103-4D32-8966-D1DE2E1B8692}" dt="2025-11-24T19:22:39.335" v="48" actId="207"/>
          <ac:spMkLst>
            <pc:docMk/>
            <pc:sldMk cId="0" sldId="272"/>
            <ac:spMk id="6" creationId="{00000000-0000-0000-0000-000000000000}"/>
          </ac:spMkLst>
        </pc:spChg>
      </pc:sldChg>
      <pc:sldChg chg="modSp mod">
        <pc:chgData name="Megan Wilson" userId="4833c330-bb21-4a51-b524-eef8b134b0b1" providerId="ADAL" clId="{17E34592-B103-4D32-8966-D1DE2E1B8692}" dt="2025-12-02T20:33:52.692" v="80" actId="20577"/>
        <pc:sldMkLst>
          <pc:docMk/>
          <pc:sldMk cId="0" sldId="274"/>
        </pc:sldMkLst>
        <pc:spChg chg="mod">
          <ac:chgData name="Megan Wilson" userId="4833c330-bb21-4a51-b524-eef8b134b0b1" providerId="ADAL" clId="{17E34592-B103-4D32-8966-D1DE2E1B8692}" dt="2025-12-02T20:33:52.692" v="80" actId="20577"/>
          <ac:spMkLst>
            <pc:docMk/>
            <pc:sldMk cId="0" sldId="274"/>
            <ac:spMk id="6" creationId="{00000000-0000-0000-0000-000000000000}"/>
          </ac:spMkLst>
        </pc:spChg>
      </pc:sldChg>
      <pc:sldChg chg="modSp mod">
        <pc:chgData name="Megan Wilson" userId="4833c330-bb21-4a51-b524-eef8b134b0b1" providerId="ADAL" clId="{17E34592-B103-4D32-8966-D1DE2E1B8692}" dt="2025-12-02T20:33:58.601" v="100" actId="20577"/>
        <pc:sldMkLst>
          <pc:docMk/>
          <pc:sldMk cId="0" sldId="277"/>
        </pc:sldMkLst>
        <pc:spChg chg="mod">
          <ac:chgData name="Megan Wilson" userId="4833c330-bb21-4a51-b524-eef8b134b0b1" providerId="ADAL" clId="{17E34592-B103-4D32-8966-D1DE2E1B8692}" dt="2025-11-24T19:23:14.432" v="59" actId="207"/>
          <ac:spMkLst>
            <pc:docMk/>
            <pc:sldMk cId="0" sldId="277"/>
            <ac:spMk id="3" creationId="{00000000-0000-0000-0000-000000000000}"/>
          </ac:spMkLst>
        </pc:spChg>
        <pc:spChg chg="mod">
          <ac:chgData name="Megan Wilson" userId="4833c330-bb21-4a51-b524-eef8b134b0b1" providerId="ADAL" clId="{17E34592-B103-4D32-8966-D1DE2E1B8692}" dt="2025-11-24T19:22:56.466" v="51" actId="207"/>
          <ac:spMkLst>
            <pc:docMk/>
            <pc:sldMk cId="0" sldId="277"/>
            <ac:spMk id="4" creationId="{00000000-0000-0000-0000-000000000000}"/>
          </ac:spMkLst>
        </pc:spChg>
        <pc:spChg chg="mod">
          <ac:chgData name="Megan Wilson" userId="4833c330-bb21-4a51-b524-eef8b134b0b1" providerId="ADAL" clId="{17E34592-B103-4D32-8966-D1DE2E1B8692}" dt="2025-11-24T19:23:01.604" v="54" actId="207"/>
          <ac:spMkLst>
            <pc:docMk/>
            <pc:sldMk cId="0" sldId="277"/>
            <ac:spMk id="5" creationId="{00000000-0000-0000-0000-000000000000}"/>
          </ac:spMkLst>
        </pc:spChg>
        <pc:spChg chg="mod">
          <ac:chgData name="Megan Wilson" userId="4833c330-bb21-4a51-b524-eef8b134b0b1" providerId="ADAL" clId="{17E34592-B103-4D32-8966-D1DE2E1B8692}" dt="2025-12-02T20:33:58.601" v="100" actId="20577"/>
          <ac:spMkLst>
            <pc:docMk/>
            <pc:sldMk cId="0" sldId="277"/>
            <ac:spMk id="6" creationId="{00000000-0000-0000-0000-000000000000}"/>
          </ac:spMkLst>
        </pc:spChg>
        <pc:spChg chg="mod">
          <ac:chgData name="Megan Wilson" userId="4833c330-bb21-4a51-b524-eef8b134b0b1" providerId="ADAL" clId="{17E34592-B103-4D32-8966-D1DE2E1B8692}" dt="2025-11-24T19:22:59.357" v="53" actId="207"/>
          <ac:spMkLst>
            <pc:docMk/>
            <pc:sldMk cId="0" sldId="277"/>
            <ac:spMk id="7" creationId="{00000000-0000-0000-0000-000000000000}"/>
          </ac:spMkLst>
        </pc:spChg>
        <pc:spChg chg="mod">
          <ac:chgData name="Megan Wilson" userId="4833c330-bb21-4a51-b524-eef8b134b0b1" providerId="ADAL" clId="{17E34592-B103-4D32-8966-D1DE2E1B8692}" dt="2025-11-24T19:23:07.500" v="56" actId="207"/>
          <ac:spMkLst>
            <pc:docMk/>
            <pc:sldMk cId="0" sldId="277"/>
            <ac:spMk id="8" creationId="{00000000-0000-0000-0000-000000000000}"/>
          </ac:spMkLst>
        </pc:spChg>
        <pc:spChg chg="mod">
          <ac:chgData name="Megan Wilson" userId="4833c330-bb21-4a51-b524-eef8b134b0b1" providerId="ADAL" clId="{17E34592-B103-4D32-8966-D1DE2E1B8692}" dt="2025-11-24T19:23:05.224" v="55" actId="207"/>
          <ac:spMkLst>
            <pc:docMk/>
            <pc:sldMk cId="0" sldId="277"/>
            <ac:spMk id="9" creationId="{00000000-0000-0000-0000-000000000000}"/>
          </ac:spMkLst>
        </pc:spChg>
        <pc:spChg chg="mod">
          <ac:chgData name="Megan Wilson" userId="4833c330-bb21-4a51-b524-eef8b134b0b1" providerId="ADAL" clId="{17E34592-B103-4D32-8966-D1DE2E1B8692}" dt="2025-11-24T19:23:09.827" v="57" actId="207"/>
          <ac:spMkLst>
            <pc:docMk/>
            <pc:sldMk cId="0" sldId="277"/>
            <ac:spMk id="10" creationId="{00000000-0000-0000-0000-000000000000}"/>
          </ac:spMkLst>
        </pc:spChg>
        <pc:spChg chg="mod">
          <ac:chgData name="Megan Wilson" userId="4833c330-bb21-4a51-b524-eef8b134b0b1" providerId="ADAL" clId="{17E34592-B103-4D32-8966-D1DE2E1B8692}" dt="2025-11-24T19:23:12.110" v="58" actId="207"/>
          <ac:spMkLst>
            <pc:docMk/>
            <pc:sldMk cId="0" sldId="277"/>
            <ac:spMk id="11"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02.12.2025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www.missingkids.org/theissues/sextortion" TargetMode="External"/><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www.missingkids.org/theissues/sextortion" TargetMode="External"/><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www.missingkids.org/netsmartz/topics/sextortion" TargetMode="External"/><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hyperlink" Target="https://www.allianceforchildren.org/blog/2018/06/what-grooming" TargetMode="External"/><Relationship Id="rId5" Type="http://schemas.openxmlformats.org/officeDocument/2006/relationships/image" Target="../media/image24.sv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3sKSh4H2brY" TargetMode="External"/><Relationship Id="rId2" Type="http://schemas.openxmlformats.org/officeDocument/2006/relationships/slideLayout" Target="../slideLayouts/slideLayout7.xml"/><Relationship Id="rId1" Type="http://schemas.openxmlformats.org/officeDocument/2006/relationships/video" Target="https://www.youtube.com/embed/3sKSh4H2brY?feature=oembed" TargetMode="Externa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www.dhs.gov/sites/default/files/2025-07/25_0801_k2p_p2p-Exit-Checklist-Kids-Teens.pdf" TargetMode="External"/><Relationship Id="rId2" Type="http://schemas.openxmlformats.org/officeDocument/2006/relationships/hyperlink" Target="https://www.dhs.gov/know2protect/p2p/kids" TargetMode="External"/><Relationship Id="rId1" Type="http://schemas.openxmlformats.org/officeDocument/2006/relationships/slideLayout" Target="../slideLayouts/slideLayout7.xml"/><Relationship Id="rId5" Type="http://schemas.openxmlformats.org/officeDocument/2006/relationships/hyperlink" Target="https://www.dhs.gov/sites/default/files/2025-07/25_0801_k2p_p2p_peer-crimes-tweens.pdf" TargetMode="External"/><Relationship Id="rId4" Type="http://schemas.openxmlformats.org/officeDocument/2006/relationships/hyperlink" Target="https://www.dhs.gov/know2protect/k2p-kids-teen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dhs.gov/know2protect/p2p/kids"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hyperlink" Target="https://www.playfactile.com/lv5nudggh2"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missingkids.org/content/dam/netsmartz/downloadable/tipsheets/Think%20Before%20You%20Send.pdf"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hyperlink" Target="https://www.dhs.gov/know2protect/p2p/kids" TargetMode="External"/><Relationship Id="rId3" Type="http://schemas.openxmlformats.org/officeDocument/2006/relationships/hyperlink" Target="https://www.youtube.com/watch?v=d5b1XZAkTIk" TargetMode="External"/><Relationship Id="rId7" Type="http://schemas.openxmlformats.org/officeDocument/2006/relationships/hyperlink" Target="https://www.dhs.gov/sites/default/files/2025-07/25_0801_k2p_p2p-Exit-Checklist-Kids-Teens.pdf" TargetMode="External"/><Relationship Id="rId2" Type="http://schemas.openxmlformats.org/officeDocument/2006/relationships/hyperlink" Target="https://www.missingkids.org/content/dam/netsmartz/downloadable/tipsheets/Think%20Before%20You%20Send.pdf" TargetMode="External"/><Relationship Id="rId1" Type="http://schemas.openxmlformats.org/officeDocument/2006/relationships/slideLayout" Target="../slideLayouts/slideLayout7.xml"/><Relationship Id="rId6" Type="http://schemas.openxmlformats.org/officeDocument/2006/relationships/hyperlink" Target="https://www.missingkids.org/content/dam/netsmartz/downloadable/discussion-guides/your-photo-fate-discussion-guide.pdf" TargetMode="External"/><Relationship Id="rId5" Type="http://schemas.openxmlformats.org/officeDocument/2006/relationships/hyperlink" Target="https://www.playfactile.com/lv5nudggh2" TargetMode="External"/><Relationship Id="rId10" Type="http://schemas.openxmlformats.org/officeDocument/2006/relationships/hyperlink" Target="https://www.dhs.gov/sites/default/files/2025-07/25_0801_k2p_p2p_peer-crimes-tweens.pdf" TargetMode="External"/><Relationship Id="rId4" Type="http://schemas.openxmlformats.org/officeDocument/2006/relationships/hyperlink" Target="https://www.youtube.com/watch?v=3sKSh4H2brY" TargetMode="External"/><Relationship Id="rId9" Type="http://schemas.openxmlformats.org/officeDocument/2006/relationships/hyperlink" Target="https://www.dhs.gov/know2protect/k2p-kids-teens"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hyperlink" Target="https://www.missingkids.org/theissues/onlineenticement" TargetMode="Externa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sv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svg"/><Relationship Id="rId9"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hyperlink" Target="https://www.missingkids.org/theissues/onlineenticement" TargetMode="External"/><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d5b1XZAkTIk" TargetMode="External"/><Relationship Id="rId2" Type="http://schemas.openxmlformats.org/officeDocument/2006/relationships/slideLayout" Target="../slideLayouts/slideLayout7.xml"/><Relationship Id="rId1" Type="http://schemas.openxmlformats.org/officeDocument/2006/relationships/video" Target="https://www.youtube.com/embed/d5b1XZAkTIk?feature=oembed" TargetMode="Externa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hyperlink" Target="https://www.missingkids.org/content/dam/netsmartz/downloadable/discussion-guides/your-photo-fate-discussion-guide.pdf"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missingkids.org/theissues/onlineenticement" TargetMode="External"/><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missingkids.org/netsmartz/topics/sextortion" TargetMode="External"/><Relationship Id="rId2" Type="http://schemas.openxmlformats.org/officeDocument/2006/relationships/image" Target="../media/image1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113880" y="9315457"/>
            <a:ext cx="1021887" cy="811934"/>
            <a:chOff x="0" y="0"/>
            <a:chExt cx="269139" cy="213843"/>
          </a:xfrm>
        </p:grpSpPr>
        <p:sp>
          <p:nvSpPr>
            <p:cNvPr id="3" name="Freeform 3"/>
            <p:cNvSpPr/>
            <p:nvPr/>
          </p:nvSpPr>
          <p:spPr>
            <a:xfrm>
              <a:off x="0" y="0"/>
              <a:ext cx="269139" cy="213843"/>
            </a:xfrm>
            <a:custGeom>
              <a:avLst/>
              <a:gdLst/>
              <a:ahLst/>
              <a:cxnLst/>
              <a:rect l="l" t="t" r="r" b="b"/>
              <a:pathLst>
                <a:path w="269139" h="213843">
                  <a:moveTo>
                    <a:pt x="0" y="0"/>
                  </a:moveTo>
                  <a:lnTo>
                    <a:pt x="269139" y="0"/>
                  </a:lnTo>
                  <a:lnTo>
                    <a:pt x="269139" y="213843"/>
                  </a:lnTo>
                  <a:lnTo>
                    <a:pt x="0" y="213843"/>
                  </a:lnTo>
                  <a:close/>
                </a:path>
              </a:pathLst>
            </a:custGeom>
            <a:solidFill>
              <a:srgbClr val="F6F8F6"/>
            </a:solidFill>
          </p:spPr>
          <p:txBody>
            <a:bodyPr/>
            <a:lstStyle/>
            <a:p>
              <a:endParaRPr lang="en-US"/>
            </a:p>
          </p:txBody>
        </p:sp>
        <p:sp>
          <p:nvSpPr>
            <p:cNvPr id="4" name="TextBox 4"/>
            <p:cNvSpPr txBox="1"/>
            <p:nvPr/>
          </p:nvSpPr>
          <p:spPr>
            <a:xfrm>
              <a:off x="0" y="-76200"/>
              <a:ext cx="269139" cy="29004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5688051"/>
            <a:ext cx="18288000" cy="4598949"/>
            <a:chOff x="0" y="0"/>
            <a:chExt cx="4816593" cy="1211246"/>
          </a:xfrm>
        </p:grpSpPr>
        <p:sp>
          <p:nvSpPr>
            <p:cNvPr id="6" name="Freeform 6"/>
            <p:cNvSpPr/>
            <p:nvPr/>
          </p:nvSpPr>
          <p:spPr>
            <a:xfrm>
              <a:off x="0" y="0"/>
              <a:ext cx="4816592" cy="1211246"/>
            </a:xfrm>
            <a:custGeom>
              <a:avLst/>
              <a:gdLst/>
              <a:ahLst/>
              <a:cxnLst/>
              <a:rect l="l" t="t" r="r" b="b"/>
              <a:pathLst>
                <a:path w="4816592" h="1211246">
                  <a:moveTo>
                    <a:pt x="0" y="0"/>
                  </a:moveTo>
                  <a:lnTo>
                    <a:pt x="4816592" y="0"/>
                  </a:lnTo>
                  <a:lnTo>
                    <a:pt x="4816592" y="1211246"/>
                  </a:lnTo>
                  <a:lnTo>
                    <a:pt x="0" y="1211246"/>
                  </a:lnTo>
                  <a:close/>
                </a:path>
              </a:pathLst>
            </a:custGeom>
            <a:solidFill>
              <a:srgbClr val="3B79AF"/>
            </a:solidFill>
          </p:spPr>
          <p:txBody>
            <a:bodyPr/>
            <a:lstStyle/>
            <a:p>
              <a:endParaRPr lang="en-US"/>
            </a:p>
          </p:txBody>
        </p:sp>
        <p:sp>
          <p:nvSpPr>
            <p:cNvPr id="7" name="TextBox 7"/>
            <p:cNvSpPr txBox="1"/>
            <p:nvPr/>
          </p:nvSpPr>
          <p:spPr>
            <a:xfrm>
              <a:off x="0" y="-76200"/>
              <a:ext cx="4816593" cy="1287446"/>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2458991" y="8753050"/>
            <a:ext cx="13370018" cy="968375"/>
          </a:xfrm>
          <a:prstGeom prst="rect">
            <a:avLst/>
          </a:prstGeom>
        </p:spPr>
        <p:txBody>
          <a:bodyPr lIns="0" tIns="0" rIns="0" bIns="0" rtlCol="0" anchor="t">
            <a:spAutoFit/>
          </a:bodyPr>
          <a:lstStyle/>
          <a:p>
            <a:pPr algn="ctr">
              <a:lnSpc>
                <a:spcPts val="7000"/>
              </a:lnSpc>
            </a:pPr>
            <a:r>
              <a:rPr lang="en-US" sz="5000" b="1">
                <a:solidFill>
                  <a:srgbClr val="FEFEFE"/>
                </a:solidFill>
                <a:latin typeface="Calibri (MS) Bold"/>
                <a:ea typeface="Calibri (MS) Bold"/>
                <a:cs typeface="Calibri (MS) Bold"/>
                <a:sym typeface="Calibri (MS) Bold"/>
              </a:rPr>
              <a:t>Online Safety &amp; Understanding Online Enticement</a:t>
            </a:r>
          </a:p>
        </p:txBody>
      </p:sp>
      <p:sp>
        <p:nvSpPr>
          <p:cNvPr id="9" name="TextBox 9"/>
          <p:cNvSpPr txBox="1"/>
          <p:nvPr/>
        </p:nvSpPr>
        <p:spPr>
          <a:xfrm>
            <a:off x="5326717" y="4889856"/>
            <a:ext cx="8056513" cy="798195"/>
          </a:xfrm>
          <a:prstGeom prst="rect">
            <a:avLst/>
          </a:prstGeom>
        </p:spPr>
        <p:txBody>
          <a:bodyPr lIns="0" tIns="0" rIns="0" bIns="0" rtlCol="0" anchor="t">
            <a:spAutoFit/>
          </a:bodyPr>
          <a:lstStyle/>
          <a:p>
            <a:pPr algn="ctr">
              <a:lnSpc>
                <a:spcPts val="5880"/>
              </a:lnSpc>
            </a:pPr>
            <a:r>
              <a:rPr lang="en-US" sz="4200" b="1">
                <a:solidFill>
                  <a:srgbClr val="159E99"/>
                </a:solidFill>
                <a:latin typeface="Calibri (MS) Bold"/>
                <a:ea typeface="Calibri (MS) Bold"/>
                <a:cs typeface="Calibri (MS) Bold"/>
                <a:sym typeface="Calibri (MS) Bold"/>
              </a:rPr>
              <a:t>Middle School Engagement- Grade 6</a:t>
            </a:r>
          </a:p>
        </p:txBody>
      </p:sp>
      <p:sp>
        <p:nvSpPr>
          <p:cNvPr id="10" name="Freeform 10"/>
          <p:cNvSpPr/>
          <p:nvPr/>
        </p:nvSpPr>
        <p:spPr>
          <a:xfrm>
            <a:off x="3808846" y="0"/>
            <a:ext cx="11092254" cy="4263958"/>
          </a:xfrm>
          <a:custGeom>
            <a:avLst/>
            <a:gdLst/>
            <a:ahLst/>
            <a:cxnLst/>
            <a:rect l="l" t="t" r="r" b="b"/>
            <a:pathLst>
              <a:path w="11092254" h="4263958">
                <a:moveTo>
                  <a:pt x="0" y="0"/>
                </a:moveTo>
                <a:lnTo>
                  <a:pt x="11092254" y="0"/>
                </a:lnTo>
                <a:lnTo>
                  <a:pt x="11092254" y="4263958"/>
                </a:lnTo>
                <a:lnTo>
                  <a:pt x="0" y="4263958"/>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2500" y="1325648"/>
            <a:ext cx="4686609" cy="712161"/>
            <a:chOff x="0" y="0"/>
            <a:chExt cx="1234333" cy="187565"/>
          </a:xfrm>
        </p:grpSpPr>
        <p:sp>
          <p:nvSpPr>
            <p:cNvPr id="3" name="Freeform 3"/>
            <p:cNvSpPr/>
            <p:nvPr/>
          </p:nvSpPr>
          <p:spPr>
            <a:xfrm>
              <a:off x="0" y="0"/>
              <a:ext cx="1234333" cy="187565"/>
            </a:xfrm>
            <a:custGeom>
              <a:avLst/>
              <a:gdLst/>
              <a:ahLst/>
              <a:cxnLst/>
              <a:rect l="l" t="t" r="r" b="b"/>
              <a:pathLst>
                <a:path w="1234333" h="187565">
                  <a:moveTo>
                    <a:pt x="0" y="0"/>
                  </a:moveTo>
                  <a:lnTo>
                    <a:pt x="1234333" y="0"/>
                  </a:lnTo>
                  <a:lnTo>
                    <a:pt x="1234333" y="187565"/>
                  </a:lnTo>
                  <a:lnTo>
                    <a:pt x="0" y="187565"/>
                  </a:lnTo>
                  <a:close/>
                </a:path>
              </a:pathLst>
            </a:custGeom>
            <a:solidFill>
              <a:srgbClr val="FEFEFE"/>
            </a:solidFill>
          </p:spPr>
          <p:txBody>
            <a:bodyPr/>
            <a:lstStyle/>
            <a:p>
              <a:endParaRPr lang="en-US"/>
            </a:p>
          </p:txBody>
        </p:sp>
        <p:sp>
          <p:nvSpPr>
            <p:cNvPr id="4" name="TextBox 4"/>
            <p:cNvSpPr txBox="1"/>
            <p:nvPr/>
          </p:nvSpPr>
          <p:spPr>
            <a:xfrm>
              <a:off x="0" y="-76200"/>
              <a:ext cx="1234333" cy="26376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18288000" cy="824865"/>
            <a:chOff x="0" y="0"/>
            <a:chExt cx="4816593" cy="217248"/>
          </a:xfrm>
        </p:grpSpPr>
        <p:sp>
          <p:nvSpPr>
            <p:cNvPr id="6" name="Freeform 6"/>
            <p:cNvSpPr/>
            <p:nvPr/>
          </p:nvSpPr>
          <p:spPr>
            <a:xfrm>
              <a:off x="0" y="0"/>
              <a:ext cx="4816592" cy="217248"/>
            </a:xfrm>
            <a:custGeom>
              <a:avLst/>
              <a:gdLst/>
              <a:ahLst/>
              <a:cxnLst/>
              <a:rect l="l" t="t" r="r" b="b"/>
              <a:pathLst>
                <a:path w="4816592" h="217248">
                  <a:moveTo>
                    <a:pt x="0" y="0"/>
                  </a:moveTo>
                  <a:lnTo>
                    <a:pt x="4816592" y="0"/>
                  </a:lnTo>
                  <a:lnTo>
                    <a:pt x="4816592" y="217248"/>
                  </a:lnTo>
                  <a:lnTo>
                    <a:pt x="0" y="217248"/>
                  </a:lnTo>
                  <a:close/>
                </a:path>
              </a:pathLst>
            </a:custGeom>
            <a:solidFill>
              <a:srgbClr val="0C938B"/>
            </a:solidFill>
          </p:spPr>
          <p:txBody>
            <a:bodyPr/>
            <a:lstStyle/>
            <a:p>
              <a:endParaRPr lang="en-US"/>
            </a:p>
          </p:txBody>
        </p:sp>
        <p:sp>
          <p:nvSpPr>
            <p:cNvPr id="7" name="TextBox 7"/>
            <p:cNvSpPr txBox="1"/>
            <p:nvPr/>
          </p:nvSpPr>
          <p:spPr>
            <a:xfrm>
              <a:off x="0" y="-76200"/>
              <a:ext cx="4816593" cy="293448"/>
            </a:xfrm>
            <a:prstGeom prst="rect">
              <a:avLst/>
            </a:prstGeom>
          </p:spPr>
          <p:txBody>
            <a:bodyPr lIns="50800" tIns="50800" rIns="50800" bIns="50800" rtlCol="0" anchor="ctr"/>
            <a:lstStyle/>
            <a:p>
              <a:pPr algn="ctr">
                <a:lnSpc>
                  <a:spcPts val="2884"/>
                </a:lnSpc>
              </a:pPr>
              <a:endParaRPr/>
            </a:p>
          </p:txBody>
        </p:sp>
      </p:grpSp>
      <p:sp>
        <p:nvSpPr>
          <p:cNvPr id="8" name="Freeform 8"/>
          <p:cNvSpPr/>
          <p:nvPr/>
        </p:nvSpPr>
        <p:spPr>
          <a:xfrm>
            <a:off x="1028700" y="2260496"/>
            <a:ext cx="8717156" cy="6160597"/>
          </a:xfrm>
          <a:custGeom>
            <a:avLst/>
            <a:gdLst/>
            <a:ahLst/>
            <a:cxnLst/>
            <a:rect l="l" t="t" r="r" b="b"/>
            <a:pathLst>
              <a:path w="8717156" h="6160597">
                <a:moveTo>
                  <a:pt x="0" y="0"/>
                </a:moveTo>
                <a:lnTo>
                  <a:pt x="8717156" y="0"/>
                </a:lnTo>
                <a:lnTo>
                  <a:pt x="8717156" y="6160597"/>
                </a:lnTo>
                <a:lnTo>
                  <a:pt x="0" y="6160597"/>
                </a:lnTo>
                <a:lnTo>
                  <a:pt x="0" y="0"/>
                </a:lnTo>
                <a:close/>
              </a:path>
            </a:pathLst>
          </a:custGeom>
          <a:blipFill>
            <a:blip r:embed="rId2"/>
            <a:stretch>
              <a:fillRect/>
            </a:stretch>
          </a:blipFill>
        </p:spPr>
        <p:txBody>
          <a:bodyPr/>
          <a:lstStyle/>
          <a:p>
            <a:endParaRPr lang="en-US"/>
          </a:p>
        </p:txBody>
      </p:sp>
      <p:sp>
        <p:nvSpPr>
          <p:cNvPr id="9" name="TextBox 9"/>
          <p:cNvSpPr txBox="1"/>
          <p:nvPr/>
        </p:nvSpPr>
        <p:spPr>
          <a:xfrm>
            <a:off x="0" y="-143510"/>
            <a:ext cx="18288000" cy="968375"/>
          </a:xfrm>
          <a:prstGeom prst="rect">
            <a:avLst/>
          </a:prstGeom>
        </p:spPr>
        <p:txBody>
          <a:bodyPr lIns="0" tIns="0" rIns="0" bIns="0" rtlCol="0" anchor="t">
            <a:spAutoFit/>
          </a:bodyPr>
          <a:lstStyle/>
          <a:p>
            <a:pPr algn="ctr">
              <a:lnSpc>
                <a:spcPts val="7000"/>
              </a:lnSpc>
              <a:spcBef>
                <a:spcPct val="0"/>
              </a:spcBef>
            </a:pPr>
            <a:r>
              <a:rPr lang="en-US" sz="5000" b="1">
                <a:solidFill>
                  <a:srgbClr val="FFFFFF"/>
                </a:solidFill>
                <a:latin typeface="Calibri (MS) Bold"/>
                <a:ea typeface="Calibri (MS) Bold"/>
                <a:cs typeface="Calibri (MS) Bold"/>
                <a:sym typeface="Calibri (MS) Bold"/>
              </a:rPr>
              <a:t>Online Enticement </a:t>
            </a:r>
          </a:p>
        </p:txBody>
      </p:sp>
      <p:sp>
        <p:nvSpPr>
          <p:cNvPr id="10" name="TextBox 10"/>
          <p:cNvSpPr txBox="1"/>
          <p:nvPr/>
        </p:nvSpPr>
        <p:spPr>
          <a:xfrm>
            <a:off x="5172245" y="9780525"/>
            <a:ext cx="7943509"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3" tooltip="https://www.missingkids.org/theissues/sextortion">
                  <a:extLst>
                    <a:ext uri="{A12FA001-AC4F-418D-AE19-62706E023703}">
                      <ahyp:hlinkClr xmlns:ahyp="http://schemas.microsoft.com/office/drawing/2018/hyperlinkcolor" val="tx"/>
                    </a:ext>
                  </a:extLst>
                </a:hlinkClick>
              </a:rPr>
              <a:t>https://www.missingkids.org/netsmartz/topics/onlineenticement</a:t>
            </a:r>
          </a:p>
        </p:txBody>
      </p:sp>
      <p:sp>
        <p:nvSpPr>
          <p:cNvPr id="11" name="TextBox 11"/>
          <p:cNvSpPr txBox="1"/>
          <p:nvPr/>
        </p:nvSpPr>
        <p:spPr>
          <a:xfrm>
            <a:off x="10407316" y="1755895"/>
            <a:ext cx="6952928" cy="1430655"/>
          </a:xfrm>
          <a:prstGeom prst="rect">
            <a:avLst/>
          </a:prstGeom>
        </p:spPr>
        <p:txBody>
          <a:bodyPr lIns="0" tIns="0" rIns="0" bIns="0" rtlCol="0" anchor="t">
            <a:spAutoFit/>
          </a:bodyPr>
          <a:lstStyle/>
          <a:p>
            <a:pPr algn="ctr">
              <a:lnSpc>
                <a:spcPts val="3660"/>
              </a:lnSpc>
            </a:pPr>
            <a:r>
              <a:rPr lang="en-US" sz="3000">
                <a:solidFill>
                  <a:srgbClr val="000000"/>
                </a:solidFill>
                <a:latin typeface="Calibri (MS)"/>
                <a:ea typeface="Calibri (MS)"/>
                <a:cs typeface="Calibri (MS)"/>
                <a:sym typeface="Calibri (MS)"/>
              </a:rPr>
              <a:t>In 2023, the CyberTipline received </a:t>
            </a:r>
            <a:r>
              <a:rPr lang="en-US" sz="3000" b="1">
                <a:solidFill>
                  <a:srgbClr val="000000"/>
                </a:solidFill>
                <a:latin typeface="Calibri (MS) Bold"/>
                <a:ea typeface="Calibri (MS) Bold"/>
                <a:cs typeface="Calibri (MS) Bold"/>
                <a:sym typeface="Calibri (MS) Bold"/>
              </a:rPr>
              <a:t>186,819 reports of online enticement</a:t>
            </a:r>
            <a:r>
              <a:rPr lang="en-US" sz="3000">
                <a:solidFill>
                  <a:srgbClr val="000000"/>
                </a:solidFill>
                <a:latin typeface="Calibri (MS)"/>
                <a:ea typeface="Calibri (MS)"/>
                <a:cs typeface="Calibri (MS)"/>
                <a:sym typeface="Calibri (MS)"/>
              </a:rPr>
              <a:t>, the category that includes sextortion.</a:t>
            </a:r>
          </a:p>
        </p:txBody>
      </p:sp>
      <p:sp>
        <p:nvSpPr>
          <p:cNvPr id="12" name="TextBox 12"/>
          <p:cNvSpPr txBox="1"/>
          <p:nvPr/>
        </p:nvSpPr>
        <p:spPr>
          <a:xfrm>
            <a:off x="10020640" y="3896642"/>
            <a:ext cx="8027068" cy="973455"/>
          </a:xfrm>
          <a:prstGeom prst="rect">
            <a:avLst/>
          </a:prstGeom>
        </p:spPr>
        <p:txBody>
          <a:bodyPr lIns="0" tIns="0" rIns="0" bIns="0" rtlCol="0" anchor="t">
            <a:spAutoFit/>
          </a:bodyPr>
          <a:lstStyle/>
          <a:p>
            <a:pPr algn="ctr">
              <a:lnSpc>
                <a:spcPts val="3660"/>
              </a:lnSpc>
            </a:pPr>
            <a:r>
              <a:rPr lang="en-US" sz="3000">
                <a:solidFill>
                  <a:srgbClr val="000000"/>
                </a:solidFill>
                <a:latin typeface="Calibri (MS)"/>
                <a:ea typeface="Calibri (MS)"/>
                <a:cs typeface="Calibri (MS)"/>
                <a:sym typeface="Calibri (MS)"/>
              </a:rPr>
              <a:t>Between 2021 and 2023, the number of online enticement reports </a:t>
            </a:r>
            <a:r>
              <a:rPr lang="en-US" sz="3000" b="1">
                <a:solidFill>
                  <a:srgbClr val="000000"/>
                </a:solidFill>
                <a:latin typeface="Calibri (MS) Bold"/>
                <a:ea typeface="Calibri (MS) Bold"/>
                <a:cs typeface="Calibri (MS) Bold"/>
                <a:sym typeface="Calibri (MS) Bold"/>
              </a:rPr>
              <a:t>increased by more than 300%.</a:t>
            </a:r>
          </a:p>
        </p:txBody>
      </p:sp>
      <p:sp>
        <p:nvSpPr>
          <p:cNvPr id="13" name="TextBox 13"/>
          <p:cNvSpPr txBox="1"/>
          <p:nvPr/>
        </p:nvSpPr>
        <p:spPr>
          <a:xfrm>
            <a:off x="10407316" y="5584472"/>
            <a:ext cx="7253718" cy="973455"/>
          </a:xfrm>
          <a:prstGeom prst="rect">
            <a:avLst/>
          </a:prstGeom>
        </p:spPr>
        <p:txBody>
          <a:bodyPr lIns="0" tIns="0" rIns="0" bIns="0" rtlCol="0" anchor="t">
            <a:spAutoFit/>
          </a:bodyPr>
          <a:lstStyle/>
          <a:p>
            <a:pPr algn="ctr">
              <a:lnSpc>
                <a:spcPts val="3660"/>
              </a:lnSpc>
            </a:pPr>
            <a:r>
              <a:rPr lang="en-US" sz="3000" b="1">
                <a:solidFill>
                  <a:srgbClr val="000000"/>
                </a:solidFill>
                <a:latin typeface="Calibri (MS) Bold"/>
                <a:ea typeface="Calibri (MS) Bold"/>
                <a:cs typeface="Calibri (MS) Bold"/>
                <a:sym typeface="Calibri (MS) Bold"/>
              </a:rPr>
              <a:t>98% of reported offenders</a:t>
            </a:r>
            <a:r>
              <a:rPr lang="en-US" sz="3000">
                <a:solidFill>
                  <a:srgbClr val="000000"/>
                </a:solidFill>
                <a:latin typeface="Calibri (MS)"/>
                <a:ea typeface="Calibri (MS)"/>
                <a:cs typeface="Calibri (MS)"/>
                <a:sym typeface="Calibri (MS)"/>
              </a:rPr>
              <a:t> were seemingly </a:t>
            </a:r>
            <a:r>
              <a:rPr lang="en-US" sz="3000" b="1">
                <a:solidFill>
                  <a:srgbClr val="000000"/>
                </a:solidFill>
                <a:latin typeface="Calibri (MS) Bold"/>
                <a:ea typeface="Calibri (MS) Bold"/>
                <a:cs typeface="Calibri (MS) Bold"/>
                <a:sym typeface="Calibri (MS) Bold"/>
              </a:rPr>
              <a:t>unknown</a:t>
            </a:r>
            <a:r>
              <a:rPr lang="en-US" sz="3000">
                <a:solidFill>
                  <a:srgbClr val="000000"/>
                </a:solidFill>
                <a:latin typeface="Calibri (MS)"/>
                <a:ea typeface="Calibri (MS)"/>
                <a:cs typeface="Calibri (MS)"/>
                <a:sym typeface="Calibri (MS)"/>
              </a:rPr>
              <a:t> to the teen offline.</a:t>
            </a:r>
          </a:p>
        </p:txBody>
      </p:sp>
      <p:sp>
        <p:nvSpPr>
          <p:cNvPr id="14" name="TextBox 14"/>
          <p:cNvSpPr txBox="1"/>
          <p:nvPr/>
        </p:nvSpPr>
        <p:spPr>
          <a:xfrm>
            <a:off x="10587789" y="7272302"/>
            <a:ext cx="6772454" cy="1430655"/>
          </a:xfrm>
          <a:prstGeom prst="rect">
            <a:avLst/>
          </a:prstGeom>
        </p:spPr>
        <p:txBody>
          <a:bodyPr lIns="0" tIns="0" rIns="0" bIns="0" rtlCol="0" anchor="t">
            <a:spAutoFit/>
          </a:bodyPr>
          <a:lstStyle/>
          <a:p>
            <a:pPr algn="ctr">
              <a:lnSpc>
                <a:spcPts val="3660"/>
              </a:lnSpc>
            </a:pPr>
            <a:r>
              <a:rPr lang="en-US" sz="3000">
                <a:solidFill>
                  <a:srgbClr val="000000"/>
                </a:solidFill>
                <a:latin typeface="Calibri (MS)"/>
                <a:ea typeface="Calibri (MS)"/>
                <a:cs typeface="Calibri (MS)"/>
                <a:sym typeface="Calibri (MS)"/>
              </a:rPr>
              <a:t>In a NCMEC analysis, </a:t>
            </a:r>
            <a:r>
              <a:rPr lang="en-US" sz="3000" b="1">
                <a:solidFill>
                  <a:srgbClr val="000000"/>
                </a:solidFill>
                <a:latin typeface="Calibri (MS) Bold"/>
                <a:ea typeface="Calibri (MS) Bold"/>
                <a:cs typeface="Calibri (MS) Bold"/>
                <a:sym typeface="Calibri (MS) Bold"/>
              </a:rPr>
              <a:t>78% of reported victims were girls</a:t>
            </a:r>
            <a:r>
              <a:rPr lang="en-US" sz="3000">
                <a:solidFill>
                  <a:srgbClr val="000000"/>
                </a:solidFill>
                <a:latin typeface="Calibri (MS)"/>
                <a:ea typeface="Calibri (MS)"/>
                <a:cs typeface="Calibri (MS)"/>
                <a:sym typeface="Calibri (MS)"/>
              </a:rPr>
              <a:t>, 13% were boys, and for 9% of reports, gender was unknown.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2500" y="1325648"/>
            <a:ext cx="4686609" cy="712161"/>
            <a:chOff x="0" y="0"/>
            <a:chExt cx="1234333" cy="187565"/>
          </a:xfrm>
        </p:grpSpPr>
        <p:sp>
          <p:nvSpPr>
            <p:cNvPr id="3" name="Freeform 3"/>
            <p:cNvSpPr/>
            <p:nvPr/>
          </p:nvSpPr>
          <p:spPr>
            <a:xfrm>
              <a:off x="0" y="0"/>
              <a:ext cx="1234333" cy="187565"/>
            </a:xfrm>
            <a:custGeom>
              <a:avLst/>
              <a:gdLst/>
              <a:ahLst/>
              <a:cxnLst/>
              <a:rect l="l" t="t" r="r" b="b"/>
              <a:pathLst>
                <a:path w="1234333" h="187565">
                  <a:moveTo>
                    <a:pt x="0" y="0"/>
                  </a:moveTo>
                  <a:lnTo>
                    <a:pt x="1234333" y="0"/>
                  </a:lnTo>
                  <a:lnTo>
                    <a:pt x="1234333" y="187565"/>
                  </a:lnTo>
                  <a:lnTo>
                    <a:pt x="0" y="187565"/>
                  </a:lnTo>
                  <a:close/>
                </a:path>
              </a:pathLst>
            </a:custGeom>
            <a:solidFill>
              <a:srgbClr val="FEFEFE"/>
            </a:solidFill>
          </p:spPr>
          <p:txBody>
            <a:bodyPr/>
            <a:lstStyle/>
            <a:p>
              <a:endParaRPr lang="en-US"/>
            </a:p>
          </p:txBody>
        </p:sp>
        <p:sp>
          <p:nvSpPr>
            <p:cNvPr id="4" name="TextBox 4"/>
            <p:cNvSpPr txBox="1"/>
            <p:nvPr/>
          </p:nvSpPr>
          <p:spPr>
            <a:xfrm>
              <a:off x="0" y="-76200"/>
              <a:ext cx="1234333" cy="26376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18288000" cy="824865"/>
            <a:chOff x="0" y="0"/>
            <a:chExt cx="4816593" cy="217248"/>
          </a:xfrm>
        </p:grpSpPr>
        <p:sp>
          <p:nvSpPr>
            <p:cNvPr id="6" name="Freeform 6"/>
            <p:cNvSpPr/>
            <p:nvPr/>
          </p:nvSpPr>
          <p:spPr>
            <a:xfrm>
              <a:off x="0" y="0"/>
              <a:ext cx="4816592" cy="217248"/>
            </a:xfrm>
            <a:custGeom>
              <a:avLst/>
              <a:gdLst/>
              <a:ahLst/>
              <a:cxnLst/>
              <a:rect l="l" t="t" r="r" b="b"/>
              <a:pathLst>
                <a:path w="4816592" h="217248">
                  <a:moveTo>
                    <a:pt x="0" y="0"/>
                  </a:moveTo>
                  <a:lnTo>
                    <a:pt x="4816592" y="0"/>
                  </a:lnTo>
                  <a:lnTo>
                    <a:pt x="4816592" y="217248"/>
                  </a:lnTo>
                  <a:lnTo>
                    <a:pt x="0" y="217248"/>
                  </a:lnTo>
                  <a:close/>
                </a:path>
              </a:pathLst>
            </a:custGeom>
            <a:solidFill>
              <a:srgbClr val="0C938B"/>
            </a:solidFill>
          </p:spPr>
          <p:txBody>
            <a:bodyPr/>
            <a:lstStyle/>
            <a:p>
              <a:endParaRPr lang="en-US"/>
            </a:p>
          </p:txBody>
        </p:sp>
        <p:sp>
          <p:nvSpPr>
            <p:cNvPr id="7" name="TextBox 7"/>
            <p:cNvSpPr txBox="1"/>
            <p:nvPr/>
          </p:nvSpPr>
          <p:spPr>
            <a:xfrm>
              <a:off x="0" y="-76200"/>
              <a:ext cx="4816593" cy="293448"/>
            </a:xfrm>
            <a:prstGeom prst="rect">
              <a:avLst/>
            </a:prstGeom>
          </p:spPr>
          <p:txBody>
            <a:bodyPr lIns="50800" tIns="50800" rIns="50800" bIns="50800" rtlCol="0" anchor="ctr"/>
            <a:lstStyle/>
            <a:p>
              <a:pPr algn="ctr">
                <a:lnSpc>
                  <a:spcPts val="2884"/>
                </a:lnSpc>
              </a:pPr>
              <a:endParaRPr/>
            </a:p>
          </p:txBody>
        </p:sp>
      </p:grpSp>
      <p:sp>
        <p:nvSpPr>
          <p:cNvPr id="8" name="Freeform 8"/>
          <p:cNvSpPr/>
          <p:nvPr/>
        </p:nvSpPr>
        <p:spPr>
          <a:xfrm>
            <a:off x="662299" y="2739311"/>
            <a:ext cx="9058375" cy="5440860"/>
          </a:xfrm>
          <a:custGeom>
            <a:avLst/>
            <a:gdLst/>
            <a:ahLst/>
            <a:cxnLst/>
            <a:rect l="l" t="t" r="r" b="b"/>
            <a:pathLst>
              <a:path w="9058375" h="5440860">
                <a:moveTo>
                  <a:pt x="0" y="0"/>
                </a:moveTo>
                <a:lnTo>
                  <a:pt x="9058375" y="0"/>
                </a:lnTo>
                <a:lnTo>
                  <a:pt x="9058375" y="5440859"/>
                </a:lnTo>
                <a:lnTo>
                  <a:pt x="0" y="5440859"/>
                </a:lnTo>
                <a:lnTo>
                  <a:pt x="0" y="0"/>
                </a:lnTo>
                <a:close/>
              </a:path>
            </a:pathLst>
          </a:custGeom>
          <a:blipFill>
            <a:blip r:embed="rId2"/>
            <a:stretch>
              <a:fillRect/>
            </a:stretch>
          </a:blipFill>
        </p:spPr>
        <p:txBody>
          <a:bodyPr/>
          <a:lstStyle/>
          <a:p>
            <a:endParaRPr lang="en-US"/>
          </a:p>
        </p:txBody>
      </p:sp>
      <p:sp>
        <p:nvSpPr>
          <p:cNvPr id="9" name="TextBox 9"/>
          <p:cNvSpPr txBox="1"/>
          <p:nvPr/>
        </p:nvSpPr>
        <p:spPr>
          <a:xfrm>
            <a:off x="0" y="-150194"/>
            <a:ext cx="18288000" cy="968375"/>
          </a:xfrm>
          <a:prstGeom prst="rect">
            <a:avLst/>
          </a:prstGeom>
        </p:spPr>
        <p:txBody>
          <a:bodyPr lIns="0" tIns="0" rIns="0" bIns="0" rtlCol="0" anchor="t">
            <a:spAutoFit/>
          </a:bodyPr>
          <a:lstStyle/>
          <a:p>
            <a:pPr algn="ctr">
              <a:lnSpc>
                <a:spcPts val="7000"/>
              </a:lnSpc>
              <a:spcBef>
                <a:spcPct val="0"/>
              </a:spcBef>
            </a:pPr>
            <a:r>
              <a:rPr lang="en-US" sz="5000" b="1">
                <a:solidFill>
                  <a:srgbClr val="FFFFFF"/>
                </a:solidFill>
                <a:latin typeface="Calibri (MS) Bold"/>
                <a:ea typeface="Calibri (MS) Bold"/>
                <a:cs typeface="Calibri (MS) Bold"/>
                <a:sym typeface="Calibri (MS) Bold"/>
              </a:rPr>
              <a:t>Online Enticement Tactics</a:t>
            </a:r>
          </a:p>
        </p:txBody>
      </p:sp>
      <p:sp>
        <p:nvSpPr>
          <p:cNvPr id="10" name="TextBox 10"/>
          <p:cNvSpPr txBox="1"/>
          <p:nvPr/>
        </p:nvSpPr>
        <p:spPr>
          <a:xfrm>
            <a:off x="10305380" y="3143890"/>
            <a:ext cx="7139944" cy="4247515"/>
          </a:xfrm>
          <a:prstGeom prst="rect">
            <a:avLst/>
          </a:prstGeom>
        </p:spPr>
        <p:txBody>
          <a:bodyPr lIns="0" tIns="0" rIns="0" bIns="0" rtlCol="0" anchor="t">
            <a:spAutoFit/>
          </a:bodyPr>
          <a:lstStyle/>
          <a:p>
            <a:pPr marL="734063" lvl="1" indent="-367031" algn="l">
              <a:lnSpc>
                <a:spcPts val="4760"/>
              </a:lnSpc>
              <a:buFont typeface="Arial"/>
              <a:buChar char="•"/>
            </a:pPr>
            <a:r>
              <a:rPr lang="en-US" sz="3400">
                <a:solidFill>
                  <a:srgbClr val="000000"/>
                </a:solidFill>
                <a:latin typeface="Calibri (MS)"/>
                <a:ea typeface="Calibri (MS)"/>
                <a:cs typeface="Calibri (MS)"/>
                <a:sym typeface="Calibri (MS)"/>
              </a:rPr>
              <a:t>Engaging in sexual conversation/role-playing</a:t>
            </a:r>
          </a:p>
          <a:p>
            <a:pPr marL="734063" lvl="1" indent="-367031" algn="l">
              <a:lnSpc>
                <a:spcPts val="4760"/>
              </a:lnSpc>
              <a:buFont typeface="Arial"/>
              <a:buChar char="•"/>
            </a:pPr>
            <a:r>
              <a:rPr lang="en-US" sz="3400">
                <a:solidFill>
                  <a:srgbClr val="000000"/>
                </a:solidFill>
                <a:latin typeface="Calibri (MS)"/>
                <a:ea typeface="Calibri (MS)"/>
                <a:cs typeface="Calibri (MS)"/>
                <a:sym typeface="Calibri (MS)"/>
              </a:rPr>
              <a:t>Asking for explicit images</a:t>
            </a:r>
          </a:p>
          <a:p>
            <a:pPr marL="734063" lvl="1" indent="-367031" algn="l">
              <a:lnSpc>
                <a:spcPts val="4760"/>
              </a:lnSpc>
              <a:buFont typeface="Arial"/>
              <a:buChar char="•"/>
            </a:pPr>
            <a:r>
              <a:rPr lang="en-US" sz="3400">
                <a:solidFill>
                  <a:srgbClr val="000000"/>
                </a:solidFill>
                <a:latin typeface="Calibri (MS)"/>
                <a:ea typeface="Calibri (MS)"/>
                <a:cs typeface="Calibri (MS)"/>
                <a:sym typeface="Calibri (MS)"/>
              </a:rPr>
              <a:t>Sharing explicit images</a:t>
            </a:r>
          </a:p>
          <a:p>
            <a:pPr marL="734063" lvl="1" indent="-367031" algn="l">
              <a:lnSpc>
                <a:spcPts val="4760"/>
              </a:lnSpc>
              <a:buFont typeface="Arial"/>
              <a:buChar char="•"/>
            </a:pPr>
            <a:r>
              <a:rPr lang="en-US" sz="3400">
                <a:solidFill>
                  <a:srgbClr val="000000"/>
                </a:solidFill>
                <a:latin typeface="Calibri (MS)"/>
                <a:ea typeface="Calibri (MS)"/>
                <a:cs typeface="Calibri (MS)"/>
                <a:sym typeface="Calibri (MS)"/>
              </a:rPr>
              <a:t>Giving compliments</a:t>
            </a:r>
          </a:p>
          <a:p>
            <a:pPr marL="734063" lvl="1" indent="-367031" algn="l">
              <a:lnSpc>
                <a:spcPts val="4760"/>
              </a:lnSpc>
              <a:buFont typeface="Arial"/>
              <a:buChar char="•"/>
            </a:pPr>
            <a:r>
              <a:rPr lang="en-US" sz="3400">
                <a:solidFill>
                  <a:srgbClr val="000000"/>
                </a:solidFill>
                <a:latin typeface="Calibri (MS)"/>
                <a:ea typeface="Calibri (MS)"/>
                <a:cs typeface="Calibri (MS)"/>
                <a:sym typeface="Calibri (MS)"/>
              </a:rPr>
              <a:t>Pretending to be younger</a:t>
            </a:r>
          </a:p>
          <a:p>
            <a:pPr marL="734063" lvl="1" indent="-367031" algn="l">
              <a:lnSpc>
                <a:spcPts val="4760"/>
              </a:lnSpc>
              <a:buFont typeface="Arial"/>
              <a:buChar char="•"/>
            </a:pPr>
            <a:r>
              <a:rPr lang="en-US" sz="3400">
                <a:solidFill>
                  <a:srgbClr val="000000"/>
                </a:solidFill>
                <a:latin typeface="Calibri (MS)"/>
                <a:ea typeface="Calibri (MS)"/>
                <a:cs typeface="Calibri (MS)"/>
                <a:sym typeface="Calibri (MS)"/>
              </a:rPr>
              <a:t>Offering gifts</a:t>
            </a:r>
          </a:p>
        </p:txBody>
      </p:sp>
      <p:sp>
        <p:nvSpPr>
          <p:cNvPr id="11" name="TextBox 11"/>
          <p:cNvSpPr txBox="1"/>
          <p:nvPr/>
        </p:nvSpPr>
        <p:spPr>
          <a:xfrm>
            <a:off x="5172245" y="9780525"/>
            <a:ext cx="7943509"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3" tooltip="https://www.missingkids.org/theissues/sextortion">
                  <a:extLst>
                    <a:ext uri="{A12FA001-AC4F-418D-AE19-62706E023703}">
                      <ahyp:hlinkClr xmlns:ahyp="http://schemas.microsoft.com/office/drawing/2018/hyperlinkcolor" val="tx"/>
                    </a:ext>
                  </a:extLst>
                </a:hlinkClick>
              </a:rPr>
              <a:t>https://www.missingkids.org/netsmartz/topics/onlineenticement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2500" y="1325648"/>
            <a:ext cx="4686609" cy="712161"/>
            <a:chOff x="0" y="0"/>
            <a:chExt cx="1234333" cy="187565"/>
          </a:xfrm>
        </p:grpSpPr>
        <p:sp>
          <p:nvSpPr>
            <p:cNvPr id="3" name="Freeform 3"/>
            <p:cNvSpPr/>
            <p:nvPr/>
          </p:nvSpPr>
          <p:spPr>
            <a:xfrm>
              <a:off x="0" y="0"/>
              <a:ext cx="1234333" cy="187565"/>
            </a:xfrm>
            <a:custGeom>
              <a:avLst/>
              <a:gdLst/>
              <a:ahLst/>
              <a:cxnLst/>
              <a:rect l="l" t="t" r="r" b="b"/>
              <a:pathLst>
                <a:path w="1234333" h="187565">
                  <a:moveTo>
                    <a:pt x="0" y="0"/>
                  </a:moveTo>
                  <a:lnTo>
                    <a:pt x="1234333" y="0"/>
                  </a:lnTo>
                  <a:lnTo>
                    <a:pt x="1234333" y="187565"/>
                  </a:lnTo>
                  <a:lnTo>
                    <a:pt x="0" y="187565"/>
                  </a:lnTo>
                  <a:close/>
                </a:path>
              </a:pathLst>
            </a:custGeom>
            <a:solidFill>
              <a:srgbClr val="FEFEFE"/>
            </a:solidFill>
          </p:spPr>
          <p:txBody>
            <a:bodyPr/>
            <a:lstStyle/>
            <a:p>
              <a:endParaRPr lang="en-US"/>
            </a:p>
          </p:txBody>
        </p:sp>
        <p:sp>
          <p:nvSpPr>
            <p:cNvPr id="4" name="TextBox 4"/>
            <p:cNvSpPr txBox="1"/>
            <p:nvPr/>
          </p:nvSpPr>
          <p:spPr>
            <a:xfrm>
              <a:off x="0" y="-76200"/>
              <a:ext cx="1234333" cy="26376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18288000" cy="824865"/>
            <a:chOff x="0" y="0"/>
            <a:chExt cx="4816593" cy="217248"/>
          </a:xfrm>
        </p:grpSpPr>
        <p:sp>
          <p:nvSpPr>
            <p:cNvPr id="6" name="Freeform 6"/>
            <p:cNvSpPr/>
            <p:nvPr/>
          </p:nvSpPr>
          <p:spPr>
            <a:xfrm>
              <a:off x="0" y="0"/>
              <a:ext cx="4816592" cy="217248"/>
            </a:xfrm>
            <a:custGeom>
              <a:avLst/>
              <a:gdLst/>
              <a:ahLst/>
              <a:cxnLst/>
              <a:rect l="l" t="t" r="r" b="b"/>
              <a:pathLst>
                <a:path w="4816592" h="217248">
                  <a:moveTo>
                    <a:pt x="0" y="0"/>
                  </a:moveTo>
                  <a:lnTo>
                    <a:pt x="4816592" y="0"/>
                  </a:lnTo>
                  <a:lnTo>
                    <a:pt x="4816592" y="217248"/>
                  </a:lnTo>
                  <a:lnTo>
                    <a:pt x="0" y="217248"/>
                  </a:lnTo>
                  <a:close/>
                </a:path>
              </a:pathLst>
            </a:custGeom>
            <a:solidFill>
              <a:srgbClr val="0C938B"/>
            </a:solidFill>
          </p:spPr>
          <p:txBody>
            <a:bodyPr/>
            <a:lstStyle/>
            <a:p>
              <a:endParaRPr lang="en-US"/>
            </a:p>
          </p:txBody>
        </p:sp>
        <p:sp>
          <p:nvSpPr>
            <p:cNvPr id="7" name="TextBox 7"/>
            <p:cNvSpPr txBox="1"/>
            <p:nvPr/>
          </p:nvSpPr>
          <p:spPr>
            <a:xfrm>
              <a:off x="0" y="-76200"/>
              <a:ext cx="4816593" cy="293448"/>
            </a:xfrm>
            <a:prstGeom prst="rect">
              <a:avLst/>
            </a:prstGeom>
          </p:spPr>
          <p:txBody>
            <a:bodyPr lIns="50800" tIns="50800" rIns="50800" bIns="50800" rtlCol="0" anchor="ctr"/>
            <a:lstStyle/>
            <a:p>
              <a:pPr algn="ctr">
                <a:lnSpc>
                  <a:spcPts val="2884"/>
                </a:lnSpc>
              </a:pPr>
              <a:endParaRPr/>
            </a:p>
          </p:txBody>
        </p:sp>
      </p:grpSp>
      <p:sp>
        <p:nvSpPr>
          <p:cNvPr id="8" name="Freeform 8"/>
          <p:cNvSpPr/>
          <p:nvPr/>
        </p:nvSpPr>
        <p:spPr>
          <a:xfrm>
            <a:off x="432530" y="3019649"/>
            <a:ext cx="9008827" cy="4715558"/>
          </a:xfrm>
          <a:custGeom>
            <a:avLst/>
            <a:gdLst/>
            <a:ahLst/>
            <a:cxnLst/>
            <a:rect l="l" t="t" r="r" b="b"/>
            <a:pathLst>
              <a:path w="9008827" h="4715558">
                <a:moveTo>
                  <a:pt x="0" y="0"/>
                </a:moveTo>
                <a:lnTo>
                  <a:pt x="9008827" y="0"/>
                </a:lnTo>
                <a:lnTo>
                  <a:pt x="9008827" y="4715558"/>
                </a:lnTo>
                <a:lnTo>
                  <a:pt x="0" y="4715558"/>
                </a:lnTo>
                <a:lnTo>
                  <a:pt x="0" y="0"/>
                </a:lnTo>
                <a:close/>
              </a:path>
            </a:pathLst>
          </a:custGeom>
          <a:blipFill>
            <a:blip r:embed="rId2"/>
            <a:stretch>
              <a:fillRect/>
            </a:stretch>
          </a:blipFill>
        </p:spPr>
        <p:txBody>
          <a:bodyPr/>
          <a:lstStyle/>
          <a:p>
            <a:endParaRPr lang="en-US"/>
          </a:p>
        </p:txBody>
      </p:sp>
      <p:sp>
        <p:nvSpPr>
          <p:cNvPr id="9" name="TextBox 9"/>
          <p:cNvSpPr txBox="1"/>
          <p:nvPr/>
        </p:nvSpPr>
        <p:spPr>
          <a:xfrm>
            <a:off x="9926825" y="1913984"/>
            <a:ext cx="7587762" cy="69818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Cyberbullying </a:t>
            </a:r>
            <a:r>
              <a:rPr lang="en-US" sz="3000">
                <a:solidFill>
                  <a:srgbClr val="000000"/>
                </a:solidFill>
                <a:latin typeface="Calibri (MS)"/>
                <a:ea typeface="Calibri (MS)"/>
                <a:cs typeface="Calibri (MS)"/>
                <a:sym typeface="Calibri (MS)"/>
              </a:rPr>
              <a:t>is any type of bullying that takes place online (social media platforms, texting, gaming apps, etc.) Cyberbullying includes sending, posting, or sharing negative, harmful, false, or mean content about someone else. It can also include sharing personal or private information about someone else causing embarrassment or humiliation.</a:t>
            </a:r>
          </a:p>
          <a:p>
            <a:pPr algn="ctr">
              <a:lnSpc>
                <a:spcPts val="4200"/>
              </a:lnSpc>
            </a:pPr>
            <a:endParaRPr lang="en-US" sz="3000">
              <a:solidFill>
                <a:srgbClr val="000000"/>
              </a:solidFill>
              <a:latin typeface="Calibri (MS)"/>
              <a:ea typeface="Calibri (MS)"/>
              <a:cs typeface="Calibri (MS)"/>
              <a:sym typeface="Calibri (MS)"/>
            </a:endParaRPr>
          </a:p>
          <a:p>
            <a:pPr algn="ctr">
              <a:lnSpc>
                <a:spcPts val="4200"/>
              </a:lnSpc>
            </a:pPr>
            <a:r>
              <a:rPr lang="en-US" sz="3000">
                <a:solidFill>
                  <a:srgbClr val="000000"/>
                </a:solidFill>
                <a:latin typeface="Calibri (MS)"/>
                <a:ea typeface="Calibri (MS)"/>
                <a:cs typeface="Calibri (MS)"/>
                <a:sym typeface="Calibri (MS)"/>
              </a:rPr>
              <a:t>It is important to note that online enticement is different from cyberbullying because it involves the</a:t>
            </a:r>
            <a:r>
              <a:rPr lang="en-US" sz="3000" b="1">
                <a:solidFill>
                  <a:srgbClr val="000000"/>
                </a:solidFill>
                <a:latin typeface="Calibri (MS) Bold"/>
                <a:ea typeface="Calibri (MS) Bold"/>
                <a:cs typeface="Calibri (MS) Bold"/>
                <a:sym typeface="Calibri (MS) Bold"/>
              </a:rPr>
              <a:t> intent to commit a sexual offense or abduction. </a:t>
            </a:r>
          </a:p>
        </p:txBody>
      </p:sp>
      <p:sp>
        <p:nvSpPr>
          <p:cNvPr id="10" name="TextBox 10"/>
          <p:cNvSpPr txBox="1"/>
          <p:nvPr/>
        </p:nvSpPr>
        <p:spPr>
          <a:xfrm>
            <a:off x="5090763" y="9854178"/>
            <a:ext cx="8106474"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rPr>
              <a:t>https://www.missingkids.org/</a:t>
            </a:r>
            <a:r>
              <a:rPr lang="en-US" sz="1800" u="sng" dirty="0">
                <a:latin typeface="Calibri (MS)"/>
                <a:ea typeface="Calibri (MS)"/>
                <a:cs typeface="Calibri (MS)"/>
                <a:sym typeface="Calibri (MS)"/>
                <a:hlinkClick r:id="rId3" tooltip="https://www.missingkids.org/netsmartz/topics/sextortion">
                  <a:extLst>
                    <a:ext uri="{A12FA001-AC4F-418D-AE19-62706E023703}">
                      <ahyp:hlinkClr xmlns:ahyp="http://schemas.microsoft.com/office/drawing/2018/hyperlinkcolor" val="tx"/>
                    </a:ext>
                  </a:extLst>
                </a:hlinkClick>
              </a:rPr>
              <a:t>netsmartz</a:t>
            </a:r>
            <a:r>
              <a:rPr lang="en-US" sz="1800" u="sng" dirty="0">
                <a:latin typeface="Calibri (MS)"/>
                <a:ea typeface="Calibri (MS)"/>
                <a:cs typeface="Calibri (MS)"/>
                <a:sym typeface="Calibri (MS)"/>
              </a:rPr>
              <a:t>/topics/onlineenticement</a:t>
            </a:r>
          </a:p>
        </p:txBody>
      </p:sp>
      <p:sp>
        <p:nvSpPr>
          <p:cNvPr id="11" name="TextBox 11"/>
          <p:cNvSpPr txBox="1"/>
          <p:nvPr/>
        </p:nvSpPr>
        <p:spPr>
          <a:xfrm>
            <a:off x="0" y="-150194"/>
            <a:ext cx="18288000" cy="968375"/>
          </a:xfrm>
          <a:prstGeom prst="rect">
            <a:avLst/>
          </a:prstGeom>
        </p:spPr>
        <p:txBody>
          <a:bodyPr lIns="0" tIns="0" rIns="0" bIns="0" rtlCol="0" anchor="t">
            <a:spAutoFit/>
          </a:bodyPr>
          <a:lstStyle/>
          <a:p>
            <a:pPr algn="ctr">
              <a:lnSpc>
                <a:spcPts val="7000"/>
              </a:lnSpc>
              <a:spcBef>
                <a:spcPct val="0"/>
              </a:spcBef>
            </a:pPr>
            <a:r>
              <a:rPr lang="en-US" sz="5000" b="1">
                <a:solidFill>
                  <a:srgbClr val="FFFFFF"/>
                </a:solidFill>
                <a:latin typeface="Calibri (MS) Bold"/>
                <a:ea typeface="Calibri (MS) Bold"/>
                <a:cs typeface="Calibri (MS) Bold"/>
                <a:sym typeface="Calibri (MS) Bold"/>
              </a:rPr>
              <a:t>Why is Online Enticement Different than Cyberbullying?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858923"/>
            <a:chOff x="0" y="0"/>
            <a:chExt cx="4816593" cy="226218"/>
          </a:xfrm>
        </p:grpSpPr>
        <p:sp>
          <p:nvSpPr>
            <p:cNvPr id="3" name="Freeform 3"/>
            <p:cNvSpPr/>
            <p:nvPr/>
          </p:nvSpPr>
          <p:spPr>
            <a:xfrm>
              <a:off x="0" y="0"/>
              <a:ext cx="4816592" cy="226218"/>
            </a:xfrm>
            <a:custGeom>
              <a:avLst/>
              <a:gdLst/>
              <a:ahLst/>
              <a:cxnLst/>
              <a:rect l="l" t="t" r="r" b="b"/>
              <a:pathLst>
                <a:path w="4816592" h="226218">
                  <a:moveTo>
                    <a:pt x="0" y="0"/>
                  </a:moveTo>
                  <a:lnTo>
                    <a:pt x="4816592" y="0"/>
                  </a:lnTo>
                  <a:lnTo>
                    <a:pt x="4816592" y="226218"/>
                  </a:lnTo>
                  <a:lnTo>
                    <a:pt x="0" y="226218"/>
                  </a:lnTo>
                  <a:close/>
                </a:path>
              </a:pathLst>
            </a:custGeom>
            <a:solidFill>
              <a:srgbClr val="0C938B"/>
            </a:solidFill>
          </p:spPr>
          <p:txBody>
            <a:bodyPr/>
            <a:lstStyle/>
            <a:p>
              <a:endParaRPr lang="en-US"/>
            </a:p>
          </p:txBody>
        </p:sp>
        <p:sp>
          <p:nvSpPr>
            <p:cNvPr id="4" name="TextBox 4"/>
            <p:cNvSpPr txBox="1"/>
            <p:nvPr/>
          </p:nvSpPr>
          <p:spPr>
            <a:xfrm>
              <a:off x="0" y="-76200"/>
              <a:ext cx="4816593" cy="302418"/>
            </a:xfrm>
            <a:prstGeom prst="rect">
              <a:avLst/>
            </a:prstGeom>
          </p:spPr>
          <p:txBody>
            <a:bodyPr lIns="50800" tIns="50800" rIns="50800" bIns="50800" rtlCol="0" anchor="ctr"/>
            <a:lstStyle/>
            <a:p>
              <a:pPr algn="ctr">
                <a:lnSpc>
                  <a:spcPts val="2884"/>
                </a:lnSpc>
              </a:pPr>
              <a:endParaRPr/>
            </a:p>
          </p:txBody>
        </p:sp>
      </p:grpSp>
      <p:sp>
        <p:nvSpPr>
          <p:cNvPr id="5" name="Freeform 5"/>
          <p:cNvSpPr/>
          <p:nvPr/>
        </p:nvSpPr>
        <p:spPr>
          <a:xfrm>
            <a:off x="2119602" y="5295808"/>
            <a:ext cx="1295177" cy="1522109"/>
          </a:xfrm>
          <a:custGeom>
            <a:avLst/>
            <a:gdLst/>
            <a:ahLst/>
            <a:cxnLst/>
            <a:rect l="l" t="t" r="r" b="b"/>
            <a:pathLst>
              <a:path w="1295177" h="1522109">
                <a:moveTo>
                  <a:pt x="0" y="0"/>
                </a:moveTo>
                <a:lnTo>
                  <a:pt x="1295177" y="0"/>
                </a:lnTo>
                <a:lnTo>
                  <a:pt x="1295177" y="1522110"/>
                </a:lnTo>
                <a:lnTo>
                  <a:pt x="0" y="15221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4402840" y="6449058"/>
            <a:ext cx="1476583" cy="1824990"/>
          </a:xfrm>
          <a:custGeom>
            <a:avLst/>
            <a:gdLst/>
            <a:ahLst/>
            <a:cxnLst/>
            <a:rect l="l" t="t" r="r" b="b"/>
            <a:pathLst>
              <a:path w="1476583" h="1824990">
                <a:moveTo>
                  <a:pt x="0" y="0"/>
                </a:moveTo>
                <a:lnTo>
                  <a:pt x="1476583" y="0"/>
                </a:lnTo>
                <a:lnTo>
                  <a:pt x="1476583" y="1824990"/>
                </a:lnTo>
                <a:lnTo>
                  <a:pt x="0" y="18249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0" y="-92075"/>
            <a:ext cx="18288000"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Online Enticement Grooming Tactics</a:t>
            </a:r>
          </a:p>
        </p:txBody>
      </p:sp>
      <p:sp>
        <p:nvSpPr>
          <p:cNvPr id="8" name="TextBox 8"/>
          <p:cNvSpPr txBox="1"/>
          <p:nvPr/>
        </p:nvSpPr>
        <p:spPr>
          <a:xfrm>
            <a:off x="2244639" y="1591625"/>
            <a:ext cx="13798721" cy="1068197"/>
          </a:xfrm>
          <a:prstGeom prst="rect">
            <a:avLst/>
          </a:prstGeom>
        </p:spPr>
        <p:txBody>
          <a:bodyPr lIns="0" tIns="0" rIns="0" bIns="0" rtlCol="0" anchor="t">
            <a:spAutoFit/>
          </a:bodyPr>
          <a:lstStyle/>
          <a:p>
            <a:pPr algn="ctr">
              <a:lnSpc>
                <a:spcPts val="3903"/>
              </a:lnSpc>
            </a:pPr>
            <a:r>
              <a:rPr lang="en-US" sz="3199" b="1">
                <a:solidFill>
                  <a:srgbClr val="000000"/>
                </a:solidFill>
                <a:latin typeface="Calibri (MS) Bold"/>
                <a:ea typeface="Calibri (MS) Bold"/>
                <a:cs typeface="Calibri (MS) Bold"/>
                <a:sym typeface="Calibri (MS) Bold"/>
              </a:rPr>
              <a:t>Grooming</a:t>
            </a:r>
            <a:r>
              <a:rPr lang="en-US" sz="3199">
                <a:solidFill>
                  <a:srgbClr val="000000"/>
                </a:solidFill>
                <a:latin typeface="Calibri (MS)"/>
                <a:ea typeface="Calibri (MS)"/>
                <a:cs typeface="Calibri (MS)"/>
                <a:sym typeface="Calibri (MS)"/>
              </a:rPr>
              <a:t> is the process in which an offender sexually abuses a minor. This is often the first step in fostering a relationship with them and building trust.</a:t>
            </a:r>
          </a:p>
        </p:txBody>
      </p:sp>
      <p:sp>
        <p:nvSpPr>
          <p:cNvPr id="9" name="TextBox 9"/>
          <p:cNvSpPr txBox="1"/>
          <p:nvPr/>
        </p:nvSpPr>
        <p:spPr>
          <a:xfrm>
            <a:off x="5620703" y="9642983"/>
            <a:ext cx="7046595" cy="301365"/>
          </a:xfrm>
          <a:prstGeom prst="rect">
            <a:avLst/>
          </a:prstGeom>
        </p:spPr>
        <p:txBody>
          <a:bodyPr lIns="0" tIns="0" rIns="0" bIns="0" rtlCol="0" anchor="t">
            <a:spAutoFit/>
          </a:bodyPr>
          <a:lstStyle/>
          <a:p>
            <a:pPr algn="l">
              <a:lnSpc>
                <a:spcPts val="2520"/>
              </a:lnSpc>
            </a:pPr>
            <a:r>
              <a:rPr lang="en-US" sz="1800" dirty="0">
                <a:latin typeface="Calibri (MS)"/>
                <a:ea typeface="Calibri (MS)"/>
                <a:cs typeface="Calibri (MS)"/>
                <a:sym typeface="Calibri (MS)"/>
              </a:rPr>
              <a:t>Source:</a:t>
            </a:r>
            <a:r>
              <a:rPr lang="en-US" sz="1800" u="sng" dirty="0">
                <a:latin typeface="Calibri (MS)"/>
                <a:ea typeface="Calibri (MS)"/>
                <a:cs typeface="Calibri (MS)"/>
                <a:sym typeface="Calibri (MS)"/>
                <a:hlinkClick r:id="rId6" tooltip="https://www.allianceforchildren.org/blog/2018/06/what-grooming">
                  <a:extLst>
                    <a:ext uri="{A12FA001-AC4F-418D-AE19-62706E023703}">
                      <ahyp:hlinkClr xmlns:ahyp="http://schemas.microsoft.com/office/drawing/2018/hyperlinkcolor" val="tx"/>
                    </a:ext>
                  </a:extLst>
                </a:hlinkClick>
              </a:rPr>
              <a:t> https://www.allianceforchildren.org/blog/2018/06/what-grooming </a:t>
            </a:r>
          </a:p>
        </p:txBody>
      </p:sp>
      <p:sp>
        <p:nvSpPr>
          <p:cNvPr id="10" name="TextBox 10"/>
          <p:cNvSpPr txBox="1"/>
          <p:nvPr/>
        </p:nvSpPr>
        <p:spPr>
          <a:xfrm>
            <a:off x="4404220" y="4803645"/>
            <a:ext cx="9479560" cy="3716655"/>
          </a:xfrm>
          <a:prstGeom prst="rect">
            <a:avLst/>
          </a:prstGeom>
        </p:spPr>
        <p:txBody>
          <a:bodyPr lIns="0" tIns="0" rIns="0" bIns="0" rtlCol="0" anchor="t">
            <a:spAutoFit/>
          </a:bodyPr>
          <a:lstStyle/>
          <a:p>
            <a:pPr algn="ctr">
              <a:lnSpc>
                <a:spcPts val="3660"/>
              </a:lnSpc>
            </a:pPr>
            <a:r>
              <a:rPr lang="en-US" sz="3000" b="1">
                <a:solidFill>
                  <a:srgbClr val="000000"/>
                </a:solidFill>
                <a:latin typeface="Calibri (MS) Bold"/>
                <a:ea typeface="Calibri (MS) Bold"/>
                <a:cs typeface="Calibri (MS) Bold"/>
                <a:sym typeface="Calibri (MS) Bold"/>
              </a:rPr>
              <a:t>Common grooming tactics include:</a:t>
            </a:r>
          </a:p>
          <a:p>
            <a:pPr algn="ctr">
              <a:lnSpc>
                <a:spcPts val="3660"/>
              </a:lnSpc>
            </a:pPr>
            <a:endParaRPr lang="en-US" sz="3000" b="1">
              <a:solidFill>
                <a:srgbClr val="000000"/>
              </a:solidFill>
              <a:latin typeface="Calibri (MS) Bold"/>
              <a:ea typeface="Calibri (MS) Bold"/>
              <a:cs typeface="Calibri (MS) Bold"/>
              <a:sym typeface="Calibri (MS) Bold"/>
            </a:endParaRPr>
          </a:p>
          <a:p>
            <a:pPr marL="647700" lvl="1" indent="-323850" algn="l">
              <a:lnSpc>
                <a:spcPts val="3660"/>
              </a:lnSpc>
              <a:buFont typeface="Arial"/>
              <a:buChar char="•"/>
            </a:pPr>
            <a:r>
              <a:rPr lang="en-US" sz="3000">
                <a:solidFill>
                  <a:srgbClr val="000000"/>
                </a:solidFill>
                <a:latin typeface="Calibri (MS)"/>
                <a:ea typeface="Calibri (MS)"/>
                <a:cs typeface="Calibri (MS)"/>
                <a:sym typeface="Calibri (MS)"/>
              </a:rPr>
              <a:t>Texting you compliments</a:t>
            </a:r>
          </a:p>
          <a:p>
            <a:pPr marL="647700" lvl="1" indent="-323850" algn="l">
              <a:lnSpc>
                <a:spcPts val="3660"/>
              </a:lnSpc>
              <a:buFont typeface="Arial"/>
              <a:buChar char="•"/>
            </a:pPr>
            <a:r>
              <a:rPr lang="en-US" sz="3000">
                <a:solidFill>
                  <a:srgbClr val="000000"/>
                </a:solidFill>
                <a:latin typeface="Calibri (MS)"/>
                <a:ea typeface="Calibri (MS)"/>
                <a:cs typeface="Calibri (MS)"/>
                <a:sym typeface="Calibri (MS)"/>
              </a:rPr>
              <a:t>Talking about personal and intimate topics (i.e. sex)</a:t>
            </a:r>
          </a:p>
          <a:p>
            <a:pPr marL="647700" lvl="1" indent="-323850" algn="l">
              <a:lnSpc>
                <a:spcPts val="3660"/>
              </a:lnSpc>
              <a:buFont typeface="Arial"/>
              <a:buChar char="•"/>
            </a:pPr>
            <a:r>
              <a:rPr lang="en-US" sz="3000">
                <a:solidFill>
                  <a:srgbClr val="000000"/>
                </a:solidFill>
                <a:latin typeface="Calibri (MS)"/>
                <a:ea typeface="Calibri (MS)"/>
                <a:cs typeface="Calibri (MS)"/>
                <a:sym typeface="Calibri (MS)"/>
              </a:rPr>
              <a:t>Sending you gifts</a:t>
            </a:r>
          </a:p>
          <a:p>
            <a:pPr marL="647700" lvl="1" indent="-323850" algn="l">
              <a:lnSpc>
                <a:spcPts val="3660"/>
              </a:lnSpc>
              <a:buFont typeface="Arial"/>
              <a:buChar char="•"/>
            </a:pPr>
            <a:r>
              <a:rPr lang="en-US" sz="3000">
                <a:solidFill>
                  <a:srgbClr val="000000"/>
                </a:solidFill>
                <a:latin typeface="Calibri (MS)"/>
                <a:ea typeface="Calibri (MS)"/>
                <a:cs typeface="Calibri (MS)"/>
                <a:sym typeface="Calibri (MS)"/>
              </a:rPr>
              <a:t>Asking you to keep your relationship a secret</a:t>
            </a:r>
          </a:p>
          <a:p>
            <a:pPr marL="647700" lvl="1" indent="-323850" algn="l">
              <a:lnSpc>
                <a:spcPts val="3660"/>
              </a:lnSpc>
              <a:buFont typeface="Arial"/>
              <a:buChar char="•"/>
            </a:pPr>
            <a:r>
              <a:rPr lang="en-US" sz="3000">
                <a:solidFill>
                  <a:srgbClr val="000000"/>
                </a:solidFill>
                <a:latin typeface="Calibri (MS)"/>
                <a:ea typeface="Calibri (MS)"/>
                <a:cs typeface="Calibri (MS)"/>
                <a:sym typeface="Calibri (MS)"/>
              </a:rPr>
              <a:t>Talking negatively about others in your life</a:t>
            </a:r>
          </a:p>
          <a:p>
            <a:pPr marL="647700" lvl="1" indent="-323850" algn="l">
              <a:lnSpc>
                <a:spcPts val="3660"/>
              </a:lnSpc>
              <a:buFont typeface="Arial"/>
              <a:buChar char="•"/>
            </a:pPr>
            <a:r>
              <a:rPr lang="en-US" sz="3000">
                <a:solidFill>
                  <a:srgbClr val="000000"/>
                </a:solidFill>
                <a:latin typeface="Calibri (MS)"/>
                <a:ea typeface="Calibri (MS)"/>
                <a:cs typeface="Calibri (MS)"/>
                <a:sym typeface="Calibri (MS)"/>
              </a:rPr>
              <a:t>Asking you for sexual images of yourself</a:t>
            </a:r>
          </a:p>
        </p:txBody>
      </p:sp>
      <p:sp>
        <p:nvSpPr>
          <p:cNvPr id="11" name="TextBox 11"/>
          <p:cNvSpPr txBox="1"/>
          <p:nvPr/>
        </p:nvSpPr>
        <p:spPr>
          <a:xfrm>
            <a:off x="2244639" y="3188110"/>
            <a:ext cx="13798721" cy="1068197"/>
          </a:xfrm>
          <a:prstGeom prst="rect">
            <a:avLst/>
          </a:prstGeom>
        </p:spPr>
        <p:txBody>
          <a:bodyPr lIns="0" tIns="0" rIns="0" bIns="0" rtlCol="0" anchor="t">
            <a:spAutoFit/>
          </a:bodyPr>
          <a:lstStyle/>
          <a:p>
            <a:pPr algn="ctr">
              <a:lnSpc>
                <a:spcPts val="3903"/>
              </a:lnSpc>
            </a:pPr>
            <a:r>
              <a:rPr lang="en-US" sz="3199">
                <a:solidFill>
                  <a:srgbClr val="000000"/>
                </a:solidFill>
                <a:latin typeface="Calibri (MS)"/>
                <a:ea typeface="Calibri (MS)"/>
                <a:cs typeface="Calibri (MS)"/>
                <a:sym typeface="Calibri (MS)"/>
              </a:rPr>
              <a:t>Online enticement often begins with grooming because the offender is a stranger, and they will try to make a teen feel good and safe.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962154"/>
            <a:chOff x="0" y="0"/>
            <a:chExt cx="4816593" cy="253407"/>
          </a:xfrm>
        </p:grpSpPr>
        <p:sp>
          <p:nvSpPr>
            <p:cNvPr id="3" name="Freeform 3"/>
            <p:cNvSpPr/>
            <p:nvPr/>
          </p:nvSpPr>
          <p:spPr>
            <a:xfrm>
              <a:off x="0" y="0"/>
              <a:ext cx="4816592" cy="253407"/>
            </a:xfrm>
            <a:custGeom>
              <a:avLst/>
              <a:gdLst/>
              <a:ahLst/>
              <a:cxnLst/>
              <a:rect l="l" t="t" r="r" b="b"/>
              <a:pathLst>
                <a:path w="4816592" h="253407">
                  <a:moveTo>
                    <a:pt x="0" y="0"/>
                  </a:moveTo>
                  <a:lnTo>
                    <a:pt x="4816592" y="0"/>
                  </a:lnTo>
                  <a:lnTo>
                    <a:pt x="4816592" y="253407"/>
                  </a:lnTo>
                  <a:lnTo>
                    <a:pt x="0" y="253407"/>
                  </a:lnTo>
                  <a:close/>
                </a:path>
              </a:pathLst>
            </a:custGeom>
            <a:solidFill>
              <a:srgbClr val="03989E"/>
            </a:solidFill>
          </p:spPr>
          <p:txBody>
            <a:bodyPr/>
            <a:lstStyle/>
            <a:p>
              <a:endParaRPr lang="en-US"/>
            </a:p>
          </p:txBody>
        </p:sp>
        <p:sp>
          <p:nvSpPr>
            <p:cNvPr id="4" name="TextBox 4"/>
            <p:cNvSpPr txBox="1"/>
            <p:nvPr/>
          </p:nvSpPr>
          <p:spPr>
            <a:xfrm>
              <a:off x="0" y="-76200"/>
              <a:ext cx="4816593" cy="329607"/>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4485203" y="-38100"/>
            <a:ext cx="9317593" cy="968375"/>
          </a:xfrm>
          <a:prstGeom prst="rect">
            <a:avLst/>
          </a:prstGeom>
        </p:spPr>
        <p:txBody>
          <a:bodyPr lIns="0" tIns="0" rIns="0" bIns="0" rtlCol="0" anchor="t">
            <a:spAutoFit/>
          </a:bodyPr>
          <a:lstStyle/>
          <a:p>
            <a:pPr algn="ctr">
              <a:lnSpc>
                <a:spcPts val="7000"/>
              </a:lnSpc>
            </a:pPr>
            <a:r>
              <a:rPr lang="en-US" sz="5000" b="1" dirty="0" err="1">
                <a:solidFill>
                  <a:srgbClr val="FFFFFF"/>
                </a:solidFill>
                <a:latin typeface="Calibri (MS) Bold"/>
                <a:ea typeface="Calibri (MS) Bold"/>
                <a:cs typeface="Calibri (MS) Bold"/>
                <a:sym typeface="Calibri (MS) Bold"/>
              </a:rPr>
              <a:t>NetSmartz</a:t>
            </a:r>
            <a:r>
              <a:rPr lang="en-US" sz="5000" b="1" dirty="0">
                <a:solidFill>
                  <a:srgbClr val="FFFFFF"/>
                </a:solidFill>
                <a:latin typeface="Calibri (MS) Bold"/>
                <a:ea typeface="Calibri (MS) Bold"/>
                <a:cs typeface="Calibri (MS) Bold"/>
                <a:sym typeface="Calibri (MS) Bold"/>
              </a:rPr>
              <a:t> “Survivor Diaries” Video</a:t>
            </a:r>
          </a:p>
        </p:txBody>
      </p:sp>
      <p:sp>
        <p:nvSpPr>
          <p:cNvPr id="7" name="TextBox 7"/>
          <p:cNvSpPr txBox="1"/>
          <p:nvPr/>
        </p:nvSpPr>
        <p:spPr>
          <a:xfrm>
            <a:off x="14869328" y="9389961"/>
            <a:ext cx="2148036" cy="344804"/>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Duration: 2:45 minutes</a:t>
            </a:r>
          </a:p>
        </p:txBody>
      </p:sp>
      <p:sp>
        <p:nvSpPr>
          <p:cNvPr id="8" name="TextBox 8"/>
          <p:cNvSpPr txBox="1"/>
          <p:nvPr/>
        </p:nvSpPr>
        <p:spPr>
          <a:xfrm>
            <a:off x="6413242" y="9658565"/>
            <a:ext cx="5461516"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3" tooltip="https://www.youtube.com/watch?v=3sKSh4H2brY">
                  <a:extLst>
                    <a:ext uri="{A12FA001-AC4F-418D-AE19-62706E023703}">
                      <ahyp:hlinkClr xmlns:ahyp="http://schemas.microsoft.com/office/drawing/2018/hyperlinkcolor" val="tx"/>
                    </a:ext>
                  </a:extLst>
                </a:hlinkClick>
              </a:rPr>
              <a:t>https://www.youtube.com/watch?v=3sKSh4H2brY</a:t>
            </a:r>
          </a:p>
        </p:txBody>
      </p:sp>
      <p:pic>
        <p:nvPicPr>
          <p:cNvPr id="9" name="Online Media 8" title="Real-Life Stories - Survivor Diaries">
            <a:hlinkClick r:id="" action="ppaction://media"/>
            <a:extLst>
              <a:ext uri="{FF2B5EF4-FFF2-40B4-BE49-F238E27FC236}">
                <a16:creationId xmlns:a16="http://schemas.microsoft.com/office/drawing/2014/main" id="{5BEC99C9-C074-8825-7BAD-39187C72940D}"/>
              </a:ext>
            </a:extLst>
          </p:cNvPr>
          <p:cNvPicPr>
            <a:picLocks noRot="1" noChangeAspect="1"/>
          </p:cNvPicPr>
          <p:nvPr>
            <a:videoFile r:link="rId1"/>
          </p:nvPr>
        </p:nvPicPr>
        <p:blipFill>
          <a:blip r:embed="rId4"/>
          <a:stretch>
            <a:fillRect/>
          </a:stretch>
        </p:blipFill>
        <p:spPr>
          <a:xfrm>
            <a:off x="2133600" y="1251476"/>
            <a:ext cx="14020800" cy="79159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70277"/>
            <a:ext cx="18288000" cy="1029200"/>
            <a:chOff x="0" y="0"/>
            <a:chExt cx="4816593" cy="271065"/>
          </a:xfrm>
        </p:grpSpPr>
        <p:sp>
          <p:nvSpPr>
            <p:cNvPr id="3" name="Freeform 3"/>
            <p:cNvSpPr/>
            <p:nvPr/>
          </p:nvSpPr>
          <p:spPr>
            <a:xfrm>
              <a:off x="0" y="0"/>
              <a:ext cx="4816592" cy="271065"/>
            </a:xfrm>
            <a:custGeom>
              <a:avLst/>
              <a:gdLst/>
              <a:ahLst/>
              <a:cxnLst/>
              <a:rect l="l" t="t" r="r" b="b"/>
              <a:pathLst>
                <a:path w="4816592" h="271065">
                  <a:moveTo>
                    <a:pt x="0" y="0"/>
                  </a:moveTo>
                  <a:lnTo>
                    <a:pt x="4816592" y="0"/>
                  </a:lnTo>
                  <a:lnTo>
                    <a:pt x="4816592" y="271065"/>
                  </a:lnTo>
                  <a:lnTo>
                    <a:pt x="0" y="271065"/>
                  </a:lnTo>
                  <a:close/>
                </a:path>
              </a:pathLst>
            </a:custGeom>
            <a:solidFill>
              <a:srgbClr val="0C938B"/>
            </a:solidFill>
          </p:spPr>
          <p:txBody>
            <a:bodyPr/>
            <a:lstStyle/>
            <a:p>
              <a:endParaRPr lang="en-US"/>
            </a:p>
          </p:txBody>
        </p:sp>
        <p:sp>
          <p:nvSpPr>
            <p:cNvPr id="4" name="TextBox 4"/>
            <p:cNvSpPr txBox="1"/>
            <p:nvPr/>
          </p:nvSpPr>
          <p:spPr>
            <a:xfrm>
              <a:off x="0" y="-76200"/>
              <a:ext cx="4816593" cy="347265"/>
            </a:xfrm>
            <a:prstGeom prst="rect">
              <a:avLst/>
            </a:prstGeom>
          </p:spPr>
          <p:txBody>
            <a:bodyPr lIns="50800" tIns="50800" rIns="50800" bIns="50800" rtlCol="0" anchor="ctr"/>
            <a:lstStyle/>
            <a:p>
              <a:pPr algn="ctr">
                <a:lnSpc>
                  <a:spcPts val="2884"/>
                </a:lnSpc>
              </a:pPr>
              <a:endParaRPr/>
            </a:p>
          </p:txBody>
        </p:sp>
      </p:grpSp>
      <p:sp>
        <p:nvSpPr>
          <p:cNvPr id="5" name="TextBox 5"/>
          <p:cNvSpPr txBox="1"/>
          <p:nvPr/>
        </p:nvSpPr>
        <p:spPr>
          <a:xfrm>
            <a:off x="437638" y="-109452"/>
            <a:ext cx="17412724" cy="968375"/>
          </a:xfrm>
          <a:prstGeom prst="rect">
            <a:avLst/>
          </a:prstGeom>
        </p:spPr>
        <p:txBody>
          <a:bodyPr lIns="0" tIns="0" rIns="0" bIns="0" rtlCol="0" anchor="t">
            <a:spAutoFit/>
          </a:bodyPr>
          <a:lstStyle/>
          <a:p>
            <a:pPr algn="ctr">
              <a:lnSpc>
                <a:spcPts val="7000"/>
              </a:lnSpc>
            </a:pPr>
            <a:r>
              <a:rPr lang="en-US" sz="5000" b="1">
                <a:solidFill>
                  <a:srgbClr val="FFFFFF"/>
                </a:solidFill>
                <a:latin typeface="Calibri (MS) Bold"/>
                <a:ea typeface="Calibri (MS) Bold"/>
                <a:cs typeface="Calibri (MS) Bold"/>
                <a:sym typeface="Calibri (MS) Bold"/>
              </a:rPr>
              <a:t>NetSmartz “Survivor Diaries” Teacher Led Discussion Question</a:t>
            </a:r>
          </a:p>
        </p:txBody>
      </p:sp>
      <p:sp>
        <p:nvSpPr>
          <p:cNvPr id="6" name="TextBox 6"/>
          <p:cNvSpPr txBox="1"/>
          <p:nvPr/>
        </p:nvSpPr>
        <p:spPr>
          <a:xfrm>
            <a:off x="3705605" y="2917825"/>
            <a:ext cx="10876789" cy="4289425"/>
          </a:xfrm>
          <a:prstGeom prst="rect">
            <a:avLst/>
          </a:prstGeom>
        </p:spPr>
        <p:txBody>
          <a:bodyPr lIns="0" tIns="0" rIns="0" bIns="0" rtlCol="0" anchor="t">
            <a:spAutoFit/>
          </a:bodyPr>
          <a:lstStyle/>
          <a:p>
            <a:pPr algn="ctr">
              <a:lnSpc>
                <a:spcPts val="5599"/>
              </a:lnSpc>
            </a:pPr>
            <a:r>
              <a:rPr lang="en-US" sz="3999" i="1">
                <a:solidFill>
                  <a:srgbClr val="000000"/>
                </a:solidFill>
                <a:latin typeface="Calibri (MS) Italics"/>
                <a:ea typeface="Calibri (MS) Italics"/>
                <a:cs typeface="Calibri (MS) Italics"/>
                <a:sym typeface="Calibri (MS) Italics"/>
              </a:rPr>
              <a:t>Ryan says, “I knew better than to meet in person with someone I’d met on the Internet,” but he continues the relationship online and gives out information about where he lives. </a:t>
            </a:r>
          </a:p>
          <a:p>
            <a:pPr algn="ctr">
              <a:lnSpc>
                <a:spcPts val="5599"/>
              </a:lnSpc>
            </a:pPr>
            <a:endParaRPr lang="en-US" sz="3999" i="1">
              <a:solidFill>
                <a:srgbClr val="000000"/>
              </a:solidFill>
              <a:latin typeface="Calibri (MS) Italics"/>
              <a:ea typeface="Calibri (MS) Italics"/>
              <a:cs typeface="Calibri (MS) Italics"/>
              <a:sym typeface="Calibri (MS) Italics"/>
            </a:endParaRPr>
          </a:p>
          <a:p>
            <a:pPr algn="ctr">
              <a:lnSpc>
                <a:spcPts val="5599"/>
              </a:lnSpc>
            </a:pPr>
            <a:r>
              <a:rPr lang="en-US" sz="3999" i="1">
                <a:solidFill>
                  <a:srgbClr val="000000"/>
                </a:solidFill>
                <a:latin typeface="Calibri (MS) Italics"/>
                <a:ea typeface="Calibri (MS) Italics"/>
                <a:cs typeface="Calibri (MS) Italics"/>
                <a:sym typeface="Calibri (MS) Italics"/>
              </a:rPr>
              <a:t>How does the adult get him to do that?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858923"/>
            <a:chOff x="0" y="0"/>
            <a:chExt cx="4816593" cy="226218"/>
          </a:xfrm>
        </p:grpSpPr>
        <p:sp>
          <p:nvSpPr>
            <p:cNvPr id="3" name="Freeform 3"/>
            <p:cNvSpPr/>
            <p:nvPr/>
          </p:nvSpPr>
          <p:spPr>
            <a:xfrm>
              <a:off x="0" y="0"/>
              <a:ext cx="4816592" cy="226218"/>
            </a:xfrm>
            <a:custGeom>
              <a:avLst/>
              <a:gdLst/>
              <a:ahLst/>
              <a:cxnLst/>
              <a:rect l="l" t="t" r="r" b="b"/>
              <a:pathLst>
                <a:path w="4816592" h="226218">
                  <a:moveTo>
                    <a:pt x="0" y="0"/>
                  </a:moveTo>
                  <a:lnTo>
                    <a:pt x="4816592" y="0"/>
                  </a:lnTo>
                  <a:lnTo>
                    <a:pt x="4816592" y="226218"/>
                  </a:lnTo>
                  <a:lnTo>
                    <a:pt x="0" y="226218"/>
                  </a:lnTo>
                  <a:close/>
                </a:path>
              </a:pathLst>
            </a:custGeom>
            <a:solidFill>
              <a:srgbClr val="0C938B"/>
            </a:solidFill>
          </p:spPr>
          <p:txBody>
            <a:bodyPr/>
            <a:lstStyle/>
            <a:p>
              <a:endParaRPr lang="en-US"/>
            </a:p>
          </p:txBody>
        </p:sp>
        <p:sp>
          <p:nvSpPr>
            <p:cNvPr id="4" name="TextBox 4"/>
            <p:cNvSpPr txBox="1"/>
            <p:nvPr/>
          </p:nvSpPr>
          <p:spPr>
            <a:xfrm>
              <a:off x="0" y="-76200"/>
              <a:ext cx="4816593" cy="302418"/>
            </a:xfrm>
            <a:prstGeom prst="rect">
              <a:avLst/>
            </a:prstGeom>
          </p:spPr>
          <p:txBody>
            <a:bodyPr lIns="50800" tIns="50800" rIns="50800" bIns="50800" rtlCol="0" anchor="ctr"/>
            <a:lstStyle/>
            <a:p>
              <a:pPr algn="ctr">
                <a:lnSpc>
                  <a:spcPts val="2884"/>
                </a:lnSpc>
              </a:pPr>
              <a:endParaRPr/>
            </a:p>
          </p:txBody>
        </p:sp>
      </p:grpSp>
      <p:sp>
        <p:nvSpPr>
          <p:cNvPr id="5" name="TextBox 5"/>
          <p:cNvSpPr txBox="1"/>
          <p:nvPr/>
        </p:nvSpPr>
        <p:spPr>
          <a:xfrm>
            <a:off x="3893708" y="-92075"/>
            <a:ext cx="10500584"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Take the Pledge2Protect</a:t>
            </a:r>
          </a:p>
        </p:txBody>
      </p:sp>
      <p:sp>
        <p:nvSpPr>
          <p:cNvPr id="6" name="TextBox 6"/>
          <p:cNvSpPr txBox="1"/>
          <p:nvPr/>
        </p:nvSpPr>
        <p:spPr>
          <a:xfrm>
            <a:off x="6628745" y="9764305"/>
            <a:ext cx="5030510"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2" tooltip="https://www.dhs.gov/know2protect/p2p/kids">
                  <a:extLst>
                    <a:ext uri="{A12FA001-AC4F-418D-AE19-62706E023703}">
                      <ahyp:hlinkClr xmlns:ahyp="http://schemas.microsoft.com/office/drawing/2018/hyperlinkcolor" val="tx"/>
                    </a:ext>
                  </a:extLst>
                </a:hlinkClick>
              </a:rPr>
              <a:t>https://www.dhs.gov/know2protect/p2p/kids</a:t>
            </a:r>
          </a:p>
        </p:txBody>
      </p:sp>
      <p:sp>
        <p:nvSpPr>
          <p:cNvPr id="7" name="TextBox 7"/>
          <p:cNvSpPr txBox="1"/>
          <p:nvPr/>
        </p:nvSpPr>
        <p:spPr>
          <a:xfrm>
            <a:off x="1499879" y="1623217"/>
            <a:ext cx="15288242" cy="7466146"/>
          </a:xfrm>
          <a:prstGeom prst="rect">
            <a:avLst/>
          </a:prstGeom>
        </p:spPr>
        <p:txBody>
          <a:bodyPr lIns="0" tIns="0" rIns="0" bIns="0" rtlCol="0" anchor="t">
            <a:spAutoFit/>
          </a:bodyPr>
          <a:lstStyle/>
          <a:p>
            <a:pPr marL="690881" lvl="1" indent="-345440" algn="l">
              <a:lnSpc>
                <a:spcPts val="4480"/>
              </a:lnSpc>
              <a:buAutoNum type="arabicPeriod"/>
            </a:pPr>
            <a:r>
              <a:rPr lang="en-US" sz="3200" dirty="0">
                <a:latin typeface="Calibri (MS)"/>
                <a:ea typeface="Calibri (MS)"/>
                <a:cs typeface="Calibri (MS)"/>
                <a:sym typeface="Calibri (MS)"/>
              </a:rPr>
              <a:t>I pledge to identify a trusted adult that I can go to if something happens online that makes me feel uncomfortable or unsafe and to review the </a:t>
            </a:r>
            <a:r>
              <a:rPr lang="en-US" sz="3200" u="sng" dirty="0">
                <a:latin typeface="Calibri (MS)"/>
                <a:ea typeface="Calibri (MS)"/>
                <a:cs typeface="Calibri (MS)"/>
                <a:sym typeface="Calibri (MS)"/>
                <a:hlinkClick r:id="rId3" tooltip="https://www.dhs.gov/sites/default/files/2025-07/25_0801_k2p_p2p-Exit-Checklist-Kids-Teens.pdf">
                  <a:extLst>
                    <a:ext uri="{A12FA001-AC4F-418D-AE19-62706E023703}">
                      <ahyp:hlinkClr xmlns:ahyp="http://schemas.microsoft.com/office/drawing/2018/hyperlinkcolor" val="tx"/>
                    </a:ext>
                  </a:extLst>
                </a:hlinkClick>
              </a:rPr>
              <a:t>Exit Strategy Checklist</a:t>
            </a:r>
            <a:r>
              <a:rPr lang="en-US" sz="3200" dirty="0">
                <a:latin typeface="Calibri (MS)"/>
                <a:ea typeface="Calibri (MS)"/>
                <a:cs typeface="Calibri (MS)"/>
                <a:sym typeface="Calibri (MS)"/>
              </a:rPr>
              <a:t> resource with them.</a:t>
            </a:r>
          </a:p>
          <a:p>
            <a:pPr marL="690881" lvl="1" indent="-345440" algn="l">
              <a:lnSpc>
                <a:spcPts val="4480"/>
              </a:lnSpc>
              <a:buAutoNum type="arabicPeriod"/>
            </a:pPr>
            <a:r>
              <a:rPr lang="en-US" sz="3200" dirty="0">
                <a:latin typeface="Calibri (MS)"/>
                <a:ea typeface="Calibri (MS)"/>
                <a:cs typeface="Calibri (MS)"/>
                <a:sym typeface="Calibri (MS)"/>
              </a:rPr>
              <a:t>I pledge to review the </a:t>
            </a:r>
            <a:r>
              <a:rPr lang="en-US" sz="3200" u="sng" dirty="0">
                <a:latin typeface="Calibri (MS)"/>
                <a:ea typeface="Calibri (MS)"/>
                <a:cs typeface="Calibri (MS)"/>
                <a:sym typeface="Calibri (MS)"/>
                <a:hlinkClick r:id="rId4" tooltip="https://www.dhs.gov/know2protect/k2p-kids-teens">
                  <a:extLst>
                    <a:ext uri="{A12FA001-AC4F-418D-AE19-62706E023703}">
                      <ahyp:hlinkClr xmlns:ahyp="http://schemas.microsoft.com/office/drawing/2018/hyperlinkcolor" val="tx"/>
                    </a:ext>
                  </a:extLst>
                </a:hlinkClick>
              </a:rPr>
              <a:t>K2P Kids &amp; Teens</a:t>
            </a:r>
            <a:r>
              <a:rPr lang="en-US" sz="3200" dirty="0">
                <a:latin typeface="Calibri (MS)"/>
                <a:ea typeface="Calibri (MS)"/>
                <a:cs typeface="Calibri (MS)"/>
                <a:sym typeface="Calibri (MS)"/>
                <a:hlinkClick r:id="rId4" tooltip="https://www.dhs.gov/know2protect/k2p-kids-teens">
                  <a:extLst>
                    <a:ext uri="{A12FA001-AC4F-418D-AE19-62706E023703}">
                      <ahyp:hlinkClr xmlns:ahyp="http://schemas.microsoft.com/office/drawing/2018/hyperlinkcolor" val="tx"/>
                    </a:ext>
                  </a:extLst>
                </a:hlinkClick>
              </a:rPr>
              <a:t> page</a:t>
            </a:r>
            <a:r>
              <a:rPr lang="en-US" sz="3200" dirty="0">
                <a:latin typeface="Calibri (MS)"/>
                <a:ea typeface="Calibri (MS)"/>
                <a:cs typeface="Calibri (MS)"/>
                <a:sym typeface="Calibri (MS)"/>
              </a:rPr>
              <a:t> with a parent or trusted adult and pick my favorite </a:t>
            </a:r>
            <a:r>
              <a:rPr lang="en-US" sz="3200" dirty="0" err="1">
                <a:latin typeface="Calibri (MS)"/>
                <a:ea typeface="Calibri (MS)"/>
                <a:cs typeface="Calibri (MS)"/>
                <a:sym typeface="Calibri (MS)"/>
              </a:rPr>
              <a:t>iGuardian</a:t>
            </a:r>
            <a:r>
              <a:rPr lang="en-US" sz="3200" dirty="0">
                <a:latin typeface="Calibri (MS)"/>
                <a:ea typeface="Calibri (MS)"/>
                <a:cs typeface="Calibri (MS)"/>
                <a:sym typeface="Calibri (MS)"/>
              </a:rPr>
              <a:t> character.</a:t>
            </a:r>
          </a:p>
          <a:p>
            <a:pPr marL="690881" lvl="1" indent="-345440" algn="l">
              <a:lnSpc>
                <a:spcPts val="4480"/>
              </a:lnSpc>
              <a:buAutoNum type="arabicPeriod"/>
            </a:pPr>
            <a:r>
              <a:rPr lang="en-US" sz="3200" dirty="0">
                <a:latin typeface="Calibri (MS)"/>
                <a:ea typeface="Calibri (MS)"/>
                <a:cs typeface="Calibri (MS)"/>
                <a:sym typeface="Calibri (MS)"/>
              </a:rPr>
              <a:t>I pledge to work with a parent or trusted adult to set all my apps, games, social media accounts and devices to private and to turn off location data services on social media and all apps, except the ones my family and I need.</a:t>
            </a:r>
          </a:p>
          <a:p>
            <a:pPr marL="690881" lvl="1" indent="-345440" algn="l">
              <a:lnSpc>
                <a:spcPts val="4480"/>
              </a:lnSpc>
              <a:buAutoNum type="arabicPeriod"/>
            </a:pPr>
            <a:r>
              <a:rPr lang="en-US" sz="3200" dirty="0">
                <a:latin typeface="Calibri (MS)"/>
                <a:ea typeface="Calibri (MS)"/>
                <a:cs typeface="Calibri (MS)"/>
                <a:sym typeface="Calibri (MS)"/>
              </a:rPr>
              <a:t>I pledge to review my friend lists with a parent or trusted adult, remove strangers and only accept friends I know in real life.</a:t>
            </a:r>
          </a:p>
          <a:p>
            <a:pPr marL="690881" lvl="1" indent="-345440" algn="l">
              <a:lnSpc>
                <a:spcPts val="4480"/>
              </a:lnSpc>
              <a:buAutoNum type="arabicPeriod"/>
            </a:pPr>
            <a:r>
              <a:rPr lang="en-US" sz="3200" dirty="0">
                <a:latin typeface="Calibri (MS)"/>
                <a:ea typeface="Calibri (MS)"/>
                <a:cs typeface="Calibri (MS)"/>
                <a:sym typeface="Calibri (MS)"/>
              </a:rPr>
              <a:t>I pledge to not create or share harmful content of myself or my peers online and to review the </a:t>
            </a:r>
            <a:r>
              <a:rPr lang="en-US" sz="3200" u="sng" dirty="0">
                <a:latin typeface="Calibri (MS)"/>
                <a:ea typeface="Calibri (MS)"/>
                <a:cs typeface="Calibri (MS)"/>
                <a:sym typeface="Calibri (MS)"/>
                <a:hlinkClick r:id="rId5" tooltip="https://www.dhs.gov/sites/default/files/2025-07/25_0801_k2p_p2p_peer-crimes-tweens.pdf">
                  <a:extLst>
                    <a:ext uri="{A12FA001-AC4F-418D-AE19-62706E023703}">
                      <ahyp:hlinkClr xmlns:ahyp="http://schemas.microsoft.com/office/drawing/2018/hyperlinkcolor" val="tx"/>
                    </a:ext>
                  </a:extLst>
                </a:hlinkClick>
              </a:rPr>
              <a:t>How2Spot Peer-on-Peer Risks: A Guide for Tweens</a:t>
            </a:r>
            <a:r>
              <a:rPr lang="en-US" sz="3200" dirty="0">
                <a:latin typeface="Calibri (MS)"/>
                <a:ea typeface="Calibri (MS)"/>
                <a:cs typeface="Calibri (MS)"/>
                <a:sym typeface="Calibri (MS)"/>
              </a:rPr>
              <a:t> resource with a parent or trusted adult.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858923"/>
            <a:chOff x="0" y="0"/>
            <a:chExt cx="4816593" cy="226218"/>
          </a:xfrm>
        </p:grpSpPr>
        <p:sp>
          <p:nvSpPr>
            <p:cNvPr id="3" name="Freeform 3"/>
            <p:cNvSpPr/>
            <p:nvPr/>
          </p:nvSpPr>
          <p:spPr>
            <a:xfrm>
              <a:off x="0" y="0"/>
              <a:ext cx="4816592" cy="226218"/>
            </a:xfrm>
            <a:custGeom>
              <a:avLst/>
              <a:gdLst/>
              <a:ahLst/>
              <a:cxnLst/>
              <a:rect l="l" t="t" r="r" b="b"/>
              <a:pathLst>
                <a:path w="4816592" h="226218">
                  <a:moveTo>
                    <a:pt x="0" y="0"/>
                  </a:moveTo>
                  <a:lnTo>
                    <a:pt x="4816592" y="0"/>
                  </a:lnTo>
                  <a:lnTo>
                    <a:pt x="4816592" y="226218"/>
                  </a:lnTo>
                  <a:lnTo>
                    <a:pt x="0" y="226218"/>
                  </a:lnTo>
                  <a:close/>
                </a:path>
              </a:pathLst>
            </a:custGeom>
            <a:solidFill>
              <a:srgbClr val="0C938B"/>
            </a:solidFill>
          </p:spPr>
          <p:txBody>
            <a:bodyPr/>
            <a:lstStyle/>
            <a:p>
              <a:endParaRPr lang="en-US"/>
            </a:p>
          </p:txBody>
        </p:sp>
        <p:sp>
          <p:nvSpPr>
            <p:cNvPr id="4" name="TextBox 4"/>
            <p:cNvSpPr txBox="1"/>
            <p:nvPr/>
          </p:nvSpPr>
          <p:spPr>
            <a:xfrm>
              <a:off x="0" y="-76200"/>
              <a:ext cx="4816593" cy="302418"/>
            </a:xfrm>
            <a:prstGeom prst="rect">
              <a:avLst/>
            </a:prstGeom>
          </p:spPr>
          <p:txBody>
            <a:bodyPr lIns="50800" tIns="50800" rIns="50800" bIns="50800" rtlCol="0" anchor="ctr"/>
            <a:lstStyle/>
            <a:p>
              <a:pPr algn="ctr">
                <a:lnSpc>
                  <a:spcPts val="2884"/>
                </a:lnSpc>
              </a:pPr>
              <a:endParaRPr/>
            </a:p>
          </p:txBody>
        </p:sp>
      </p:grpSp>
      <p:sp>
        <p:nvSpPr>
          <p:cNvPr id="5" name="TextBox 5"/>
          <p:cNvSpPr txBox="1"/>
          <p:nvPr/>
        </p:nvSpPr>
        <p:spPr>
          <a:xfrm>
            <a:off x="3893708" y="-159501"/>
            <a:ext cx="10500584" cy="968375"/>
          </a:xfrm>
          <a:prstGeom prst="rect">
            <a:avLst/>
          </a:prstGeom>
        </p:spPr>
        <p:txBody>
          <a:bodyPr lIns="0" tIns="0" rIns="0" bIns="0" rtlCol="0" anchor="t">
            <a:spAutoFit/>
          </a:bodyPr>
          <a:lstStyle/>
          <a:p>
            <a:pPr algn="ctr">
              <a:lnSpc>
                <a:spcPts val="7000"/>
              </a:lnSpc>
            </a:pPr>
            <a:r>
              <a:rPr lang="en-US" sz="5000" b="1">
                <a:solidFill>
                  <a:srgbClr val="FFFFFF"/>
                </a:solidFill>
                <a:latin typeface="Calibri (MS) Bold"/>
                <a:ea typeface="Calibri (MS) Bold"/>
                <a:cs typeface="Calibri (MS) Bold"/>
                <a:sym typeface="Calibri (MS) Bold"/>
              </a:rPr>
              <a:t>Take the Pledge2Protect</a:t>
            </a:r>
          </a:p>
        </p:txBody>
      </p:sp>
      <p:sp>
        <p:nvSpPr>
          <p:cNvPr id="6" name="TextBox 6"/>
          <p:cNvSpPr txBox="1"/>
          <p:nvPr/>
        </p:nvSpPr>
        <p:spPr>
          <a:xfrm>
            <a:off x="6628745" y="9764305"/>
            <a:ext cx="5030510"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2" tooltip="https://www.dhs.gov/know2protect/p2p/kids">
                  <a:extLst>
                    <a:ext uri="{A12FA001-AC4F-418D-AE19-62706E023703}">
                      <ahyp:hlinkClr xmlns:ahyp="http://schemas.microsoft.com/office/drawing/2018/hyperlinkcolor" val="tx"/>
                    </a:ext>
                  </a:extLst>
                </a:hlinkClick>
              </a:rPr>
              <a:t>https://www.dhs.gov/know2protect/p2p/kids</a:t>
            </a:r>
          </a:p>
        </p:txBody>
      </p:sp>
      <p:sp>
        <p:nvSpPr>
          <p:cNvPr id="7" name="TextBox 7"/>
          <p:cNvSpPr txBox="1"/>
          <p:nvPr/>
        </p:nvSpPr>
        <p:spPr>
          <a:xfrm>
            <a:off x="3101455" y="1965719"/>
            <a:ext cx="12085089" cy="765175"/>
          </a:xfrm>
          <a:prstGeom prst="rect">
            <a:avLst/>
          </a:prstGeom>
        </p:spPr>
        <p:txBody>
          <a:bodyPr lIns="0" tIns="0" rIns="0" bIns="0" rtlCol="0" anchor="t">
            <a:spAutoFit/>
          </a:bodyPr>
          <a:lstStyle/>
          <a:p>
            <a:pPr algn="ctr">
              <a:lnSpc>
                <a:spcPts val="5599"/>
              </a:lnSpc>
            </a:pPr>
            <a:r>
              <a:rPr lang="en-US" sz="3999" b="1">
                <a:solidFill>
                  <a:srgbClr val="000000"/>
                </a:solidFill>
                <a:latin typeface="Calibri (MS) Bold"/>
                <a:ea typeface="Calibri (MS) Bold"/>
                <a:cs typeface="Calibri (MS) Bold"/>
                <a:sym typeface="Calibri (MS) Bold"/>
              </a:rPr>
              <a:t>For more information, please scan the QR code below.</a:t>
            </a:r>
          </a:p>
        </p:txBody>
      </p:sp>
      <p:pic>
        <p:nvPicPr>
          <p:cNvPr id="8" name="Picture 8"/>
          <p:cNvPicPr>
            <a:picLocks noChangeAspect="1"/>
          </p:cNvPicPr>
          <p:nvPr/>
        </p:nvPicPr>
        <p:blipFill>
          <a:blip r:embed="rId3"/>
          <a:stretch>
            <a:fillRect/>
          </a:stretch>
        </p:blipFill>
        <p:spPr>
          <a:xfrm>
            <a:off x="6059129" y="2941550"/>
            <a:ext cx="6169741" cy="616974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0C938B"/>
            </a:solidFill>
          </p:spPr>
          <p:txBody>
            <a:bodyPr/>
            <a:lstStyle/>
            <a:p>
              <a:endParaRPr lang="en-US"/>
            </a:p>
          </p:txBody>
        </p:sp>
        <p:sp>
          <p:nvSpPr>
            <p:cNvPr id="4" name="TextBox 4"/>
            <p:cNvSpPr txBox="1"/>
            <p:nvPr/>
          </p:nvSpPr>
          <p:spPr>
            <a:xfrm>
              <a:off x="0" y="-76200"/>
              <a:ext cx="4816593" cy="347133"/>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srcRect/>
          <a:stretch>
            <a:fillRect/>
          </a:stretch>
        </p:blipFill>
        <p:spPr>
          <a:xfrm>
            <a:off x="4710846" y="1907954"/>
            <a:ext cx="9130865" cy="7350346"/>
          </a:xfrm>
          <a:prstGeom prst="rect">
            <a:avLst/>
          </a:prstGeom>
        </p:spPr>
      </p:pic>
      <p:sp>
        <p:nvSpPr>
          <p:cNvPr id="6" name="TextBox 6"/>
          <p:cNvSpPr txBox="1"/>
          <p:nvPr/>
        </p:nvSpPr>
        <p:spPr>
          <a:xfrm>
            <a:off x="0" y="-111125"/>
            <a:ext cx="18288000" cy="968375"/>
          </a:xfrm>
          <a:prstGeom prst="rect">
            <a:avLst/>
          </a:prstGeom>
        </p:spPr>
        <p:txBody>
          <a:bodyPr lIns="0" tIns="0" rIns="0" bIns="0" rtlCol="0" anchor="t">
            <a:spAutoFit/>
          </a:bodyPr>
          <a:lstStyle/>
          <a:p>
            <a:pPr algn="ctr">
              <a:lnSpc>
                <a:spcPts val="7000"/>
              </a:lnSpc>
            </a:pPr>
            <a:r>
              <a:rPr lang="en-US" sz="5000" b="1">
                <a:solidFill>
                  <a:srgbClr val="FFFFFF"/>
                </a:solidFill>
                <a:latin typeface="Calibri (MS) Bold"/>
                <a:ea typeface="Calibri (MS) Bold"/>
                <a:cs typeface="Calibri (MS) Bold"/>
                <a:sym typeface="Calibri (MS) Bold"/>
              </a:rPr>
              <a:t>Activity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0C938B"/>
            </a:solidFill>
          </p:spPr>
          <p:txBody>
            <a:bodyPr/>
            <a:lstStyle/>
            <a:p>
              <a:endParaRPr lang="en-US"/>
            </a:p>
          </p:txBody>
        </p:sp>
        <p:sp>
          <p:nvSpPr>
            <p:cNvPr id="4" name="TextBox 4"/>
            <p:cNvSpPr txBox="1"/>
            <p:nvPr/>
          </p:nvSpPr>
          <p:spPr>
            <a:xfrm>
              <a:off x="0" y="-76200"/>
              <a:ext cx="4816593" cy="34713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0" y="-74612"/>
            <a:ext cx="18288000" cy="968375"/>
          </a:xfrm>
          <a:prstGeom prst="rect">
            <a:avLst/>
          </a:prstGeom>
        </p:spPr>
        <p:txBody>
          <a:bodyPr lIns="0" tIns="0" rIns="0" bIns="0" rtlCol="0" anchor="t">
            <a:spAutoFit/>
          </a:bodyPr>
          <a:lstStyle/>
          <a:p>
            <a:pPr algn="ctr">
              <a:lnSpc>
                <a:spcPts val="7000"/>
              </a:lnSpc>
            </a:pPr>
            <a:r>
              <a:rPr lang="en-US" sz="5000" b="1">
                <a:solidFill>
                  <a:srgbClr val="FFFFFF"/>
                </a:solidFill>
                <a:latin typeface="Calibri (MS) Bold"/>
                <a:ea typeface="Calibri (MS) Bold"/>
                <a:cs typeface="Calibri (MS) Bold"/>
                <a:sym typeface="Calibri (MS) Bold"/>
              </a:rPr>
              <a:t>Activity</a:t>
            </a:r>
          </a:p>
        </p:txBody>
      </p:sp>
      <p:sp>
        <p:nvSpPr>
          <p:cNvPr id="6" name="TextBox 6"/>
          <p:cNvSpPr txBox="1"/>
          <p:nvPr/>
        </p:nvSpPr>
        <p:spPr>
          <a:xfrm>
            <a:off x="3190846" y="4111625"/>
            <a:ext cx="11906307" cy="1740220"/>
          </a:xfrm>
          <a:prstGeom prst="rect">
            <a:avLst/>
          </a:prstGeom>
        </p:spPr>
        <p:txBody>
          <a:bodyPr lIns="0" tIns="0" rIns="0" bIns="0" rtlCol="0" anchor="t">
            <a:spAutoFit/>
          </a:bodyPr>
          <a:lstStyle/>
          <a:p>
            <a:pPr algn="ctr">
              <a:lnSpc>
                <a:spcPts val="7000"/>
              </a:lnSpc>
            </a:pPr>
            <a:r>
              <a:rPr lang="en-US" sz="5000" dirty="0">
                <a:latin typeface="Calibri (MS)"/>
                <a:ea typeface="Calibri (MS)"/>
                <a:cs typeface="Calibri (MS)"/>
                <a:sym typeface="Calibri (MS)"/>
              </a:rPr>
              <a:t>We recommend playing </a:t>
            </a:r>
          </a:p>
          <a:p>
            <a:pPr algn="ctr">
              <a:lnSpc>
                <a:spcPts val="7000"/>
              </a:lnSpc>
            </a:pPr>
            <a:r>
              <a:rPr lang="en-US" sz="5000" u="sng" dirty="0">
                <a:latin typeface="Calibri (MS)"/>
                <a:ea typeface="Calibri (MS)"/>
                <a:cs typeface="Calibri (MS)"/>
                <a:sym typeface="Calibri (MS)"/>
                <a:hlinkClick r:id="rId2" tooltip="https://www.playfactile.com/lv5nudggh2">
                  <a:extLst>
                    <a:ext uri="{A12FA001-AC4F-418D-AE19-62706E023703}">
                      <ahyp:hlinkClr xmlns:ahyp="http://schemas.microsoft.com/office/drawing/2018/hyperlinkcolor" val="tx"/>
                    </a:ext>
                  </a:extLst>
                </a:hlinkClick>
              </a:rPr>
              <a:t>Online Safety Jeopardy</a:t>
            </a:r>
            <a:r>
              <a:rPr lang="en-US" sz="5000" dirty="0">
                <a:latin typeface="Calibri (MS)"/>
                <a:ea typeface="Calibri (MS)"/>
                <a:cs typeface="Calibri (MS)"/>
                <a:sym typeface="Calibri (MS)"/>
              </a:rPr>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123971"/>
            <a:chOff x="0" y="0"/>
            <a:chExt cx="4816593" cy="296025"/>
          </a:xfrm>
        </p:grpSpPr>
        <p:sp>
          <p:nvSpPr>
            <p:cNvPr id="3" name="Freeform 3"/>
            <p:cNvSpPr/>
            <p:nvPr/>
          </p:nvSpPr>
          <p:spPr>
            <a:xfrm>
              <a:off x="0" y="0"/>
              <a:ext cx="4816592" cy="296025"/>
            </a:xfrm>
            <a:custGeom>
              <a:avLst/>
              <a:gdLst/>
              <a:ahLst/>
              <a:cxnLst/>
              <a:rect l="l" t="t" r="r" b="b"/>
              <a:pathLst>
                <a:path w="4816592" h="296025">
                  <a:moveTo>
                    <a:pt x="0" y="0"/>
                  </a:moveTo>
                  <a:lnTo>
                    <a:pt x="4816592" y="0"/>
                  </a:lnTo>
                  <a:lnTo>
                    <a:pt x="4816592" y="296025"/>
                  </a:lnTo>
                  <a:lnTo>
                    <a:pt x="0" y="296025"/>
                  </a:lnTo>
                  <a:close/>
                </a:path>
              </a:pathLst>
            </a:custGeom>
            <a:solidFill>
              <a:srgbClr val="0C938B"/>
            </a:solidFill>
          </p:spPr>
          <p:txBody>
            <a:bodyPr/>
            <a:lstStyle/>
            <a:p>
              <a:endParaRPr lang="en-US"/>
            </a:p>
          </p:txBody>
        </p:sp>
        <p:sp>
          <p:nvSpPr>
            <p:cNvPr id="4" name="TextBox 4"/>
            <p:cNvSpPr txBox="1"/>
            <p:nvPr/>
          </p:nvSpPr>
          <p:spPr>
            <a:xfrm>
              <a:off x="0" y="-85725"/>
              <a:ext cx="4816593" cy="381750"/>
            </a:xfrm>
            <a:prstGeom prst="rect">
              <a:avLst/>
            </a:prstGeom>
          </p:spPr>
          <p:txBody>
            <a:bodyPr lIns="50800" tIns="50800" rIns="50800" bIns="50800" rtlCol="0" anchor="ctr"/>
            <a:lstStyle/>
            <a:p>
              <a:pPr algn="ctr">
                <a:lnSpc>
                  <a:spcPts val="2666"/>
                </a:lnSpc>
              </a:pPr>
              <a:endParaRPr/>
            </a:p>
          </p:txBody>
        </p:sp>
      </p:grpSp>
      <p:sp>
        <p:nvSpPr>
          <p:cNvPr id="5" name="TextBox 5"/>
          <p:cNvSpPr txBox="1"/>
          <p:nvPr/>
        </p:nvSpPr>
        <p:spPr>
          <a:xfrm>
            <a:off x="2540169" y="3110214"/>
            <a:ext cx="13207661" cy="2466974"/>
          </a:xfrm>
          <a:prstGeom prst="rect">
            <a:avLst/>
          </a:prstGeom>
        </p:spPr>
        <p:txBody>
          <a:bodyPr lIns="0" tIns="0" rIns="0" bIns="0" rtlCol="0" anchor="t">
            <a:spAutoFit/>
          </a:bodyPr>
          <a:lstStyle/>
          <a:p>
            <a:pPr algn="ctr">
              <a:lnSpc>
                <a:spcPts val="6300"/>
              </a:lnSpc>
            </a:pPr>
            <a:r>
              <a:rPr lang="en-US" sz="4500">
                <a:solidFill>
                  <a:srgbClr val="000000"/>
                </a:solidFill>
                <a:latin typeface="Calibri (MS)"/>
                <a:ea typeface="Calibri (MS)"/>
                <a:cs typeface="Calibri (MS)"/>
                <a:sym typeface="Calibri (MS)"/>
              </a:rPr>
              <a:t>Connect for Freedom is a 501(c)(3) nonprofit committed to providing free </a:t>
            </a:r>
            <a:r>
              <a:rPr lang="en-US" sz="4500" b="1">
                <a:solidFill>
                  <a:srgbClr val="000000"/>
                </a:solidFill>
                <a:latin typeface="Calibri (MS) Bold"/>
                <a:ea typeface="Calibri (MS) Bold"/>
                <a:cs typeface="Calibri (MS) Bold"/>
                <a:sym typeface="Calibri (MS) Bold"/>
              </a:rPr>
              <a:t>online safety</a:t>
            </a:r>
            <a:r>
              <a:rPr lang="en-US" sz="4500">
                <a:solidFill>
                  <a:srgbClr val="000000"/>
                </a:solidFill>
                <a:latin typeface="Calibri (MS)"/>
                <a:ea typeface="Calibri (MS)"/>
                <a:cs typeface="Calibri (MS)"/>
                <a:sym typeface="Calibri (MS)"/>
              </a:rPr>
              <a:t> and </a:t>
            </a:r>
            <a:r>
              <a:rPr lang="en-US" sz="4500" b="1">
                <a:solidFill>
                  <a:srgbClr val="000000"/>
                </a:solidFill>
                <a:latin typeface="Calibri (MS) Bold"/>
                <a:ea typeface="Calibri (MS) Bold"/>
                <a:cs typeface="Calibri (MS) Bold"/>
                <a:sym typeface="Calibri (MS) Bold"/>
              </a:rPr>
              <a:t>human trafficking awareness</a:t>
            </a:r>
            <a:r>
              <a:rPr lang="en-US" sz="4500">
                <a:solidFill>
                  <a:srgbClr val="000000"/>
                </a:solidFill>
                <a:latin typeface="Calibri (MS)"/>
                <a:ea typeface="Calibri (MS)"/>
                <a:cs typeface="Calibri (MS)"/>
                <a:sym typeface="Calibri (MS)"/>
              </a:rPr>
              <a:t> materials to education stakeholders.</a:t>
            </a:r>
          </a:p>
        </p:txBody>
      </p:sp>
      <p:sp>
        <p:nvSpPr>
          <p:cNvPr id="6" name="TextBox 6"/>
          <p:cNvSpPr txBox="1"/>
          <p:nvPr/>
        </p:nvSpPr>
        <p:spPr>
          <a:xfrm>
            <a:off x="1463996" y="60325"/>
            <a:ext cx="16057791"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PREVENTION THROUGH EDUCATION IS THE SOLUTION</a:t>
            </a:r>
          </a:p>
        </p:txBody>
      </p:sp>
      <p:sp>
        <p:nvSpPr>
          <p:cNvPr id="7" name="Freeform 7"/>
          <p:cNvSpPr/>
          <p:nvPr/>
        </p:nvSpPr>
        <p:spPr>
          <a:xfrm>
            <a:off x="5383103" y="7014298"/>
            <a:ext cx="7521793" cy="2633258"/>
          </a:xfrm>
          <a:custGeom>
            <a:avLst/>
            <a:gdLst/>
            <a:ahLst/>
            <a:cxnLst/>
            <a:rect l="l" t="t" r="r" b="b"/>
            <a:pathLst>
              <a:path w="7521793" h="2633258">
                <a:moveTo>
                  <a:pt x="0" y="0"/>
                </a:moveTo>
                <a:lnTo>
                  <a:pt x="7521794" y="0"/>
                </a:lnTo>
                <a:lnTo>
                  <a:pt x="7521794" y="2633257"/>
                </a:lnTo>
                <a:lnTo>
                  <a:pt x="0" y="2633257"/>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378951" y="1028700"/>
            <a:ext cx="6802784" cy="8196125"/>
          </a:xfrm>
          <a:custGeom>
            <a:avLst/>
            <a:gdLst/>
            <a:ahLst/>
            <a:cxnLst/>
            <a:rect l="l" t="t" r="r" b="b"/>
            <a:pathLst>
              <a:path w="6802784" h="8196125">
                <a:moveTo>
                  <a:pt x="0" y="0"/>
                </a:moveTo>
                <a:lnTo>
                  <a:pt x="6802784" y="0"/>
                </a:lnTo>
                <a:lnTo>
                  <a:pt x="6802784" y="8196125"/>
                </a:lnTo>
                <a:lnTo>
                  <a:pt x="0" y="81961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2" tooltip="https://www.missingkids.org/content/dam/netsmartz/downloadable/tipsheets/Think%20Before%20You%20Send.pdf"/>
          </p:cNvPr>
          <p:cNvSpPr/>
          <p:nvPr/>
        </p:nvSpPr>
        <p:spPr>
          <a:xfrm>
            <a:off x="3091340" y="1314570"/>
            <a:ext cx="12105321" cy="8399377"/>
          </a:xfrm>
          <a:custGeom>
            <a:avLst/>
            <a:gdLst/>
            <a:ahLst/>
            <a:cxnLst/>
            <a:rect l="l" t="t" r="r" b="b"/>
            <a:pathLst>
              <a:path w="12105321" h="8399377">
                <a:moveTo>
                  <a:pt x="0" y="0"/>
                </a:moveTo>
                <a:lnTo>
                  <a:pt x="12105320" y="0"/>
                </a:lnTo>
                <a:lnTo>
                  <a:pt x="12105320" y="8399377"/>
                </a:lnTo>
                <a:lnTo>
                  <a:pt x="0" y="8399377"/>
                </a:lnTo>
                <a:lnTo>
                  <a:pt x="0" y="0"/>
                </a:lnTo>
                <a:close/>
              </a:path>
            </a:pathLst>
          </a:custGeom>
          <a:blipFill>
            <a:blip r:embed="rId3"/>
            <a:stretch>
              <a:fillRect l="-2611" t="-4209" r="-2497"/>
            </a:stretch>
          </a:blipFill>
        </p:spPr>
        <p:txBody>
          <a:bodyPr/>
          <a:lstStyle/>
          <a:p>
            <a:endParaRPr lang="en-US"/>
          </a:p>
        </p:txBody>
      </p:sp>
      <p:grpSp>
        <p:nvGrpSpPr>
          <p:cNvPr id="3" name="Group 3"/>
          <p:cNvGrpSpPr/>
          <p:nvPr/>
        </p:nvGrpSpPr>
        <p:grpSpPr>
          <a:xfrm>
            <a:off x="0" y="0"/>
            <a:ext cx="18288000" cy="858923"/>
            <a:chOff x="0" y="0"/>
            <a:chExt cx="4816593" cy="226218"/>
          </a:xfrm>
        </p:grpSpPr>
        <p:sp>
          <p:nvSpPr>
            <p:cNvPr id="4" name="Freeform 4"/>
            <p:cNvSpPr/>
            <p:nvPr/>
          </p:nvSpPr>
          <p:spPr>
            <a:xfrm>
              <a:off x="0" y="0"/>
              <a:ext cx="4816592" cy="226218"/>
            </a:xfrm>
            <a:custGeom>
              <a:avLst/>
              <a:gdLst/>
              <a:ahLst/>
              <a:cxnLst/>
              <a:rect l="l" t="t" r="r" b="b"/>
              <a:pathLst>
                <a:path w="4816592" h="226218">
                  <a:moveTo>
                    <a:pt x="0" y="0"/>
                  </a:moveTo>
                  <a:lnTo>
                    <a:pt x="4816592" y="0"/>
                  </a:lnTo>
                  <a:lnTo>
                    <a:pt x="4816592" y="226218"/>
                  </a:lnTo>
                  <a:lnTo>
                    <a:pt x="0" y="226218"/>
                  </a:lnTo>
                  <a:close/>
                </a:path>
              </a:pathLst>
            </a:custGeom>
            <a:solidFill>
              <a:srgbClr val="0C938B"/>
            </a:solidFill>
          </p:spPr>
          <p:txBody>
            <a:bodyPr/>
            <a:lstStyle/>
            <a:p>
              <a:endParaRPr lang="en-US"/>
            </a:p>
          </p:txBody>
        </p:sp>
        <p:sp>
          <p:nvSpPr>
            <p:cNvPr id="5" name="TextBox 5"/>
            <p:cNvSpPr txBox="1"/>
            <p:nvPr/>
          </p:nvSpPr>
          <p:spPr>
            <a:xfrm>
              <a:off x="0" y="-76200"/>
              <a:ext cx="4816593" cy="302418"/>
            </a:xfrm>
            <a:prstGeom prst="rect">
              <a:avLst/>
            </a:prstGeom>
          </p:spPr>
          <p:txBody>
            <a:bodyPr lIns="50800" tIns="50800" rIns="50800" bIns="50800" rtlCol="0" anchor="ctr"/>
            <a:lstStyle/>
            <a:p>
              <a:pPr algn="ctr">
                <a:lnSpc>
                  <a:spcPts val="2884"/>
                </a:lnSpc>
              </a:pPr>
              <a:endParaRPr/>
            </a:p>
          </p:txBody>
        </p:sp>
      </p:grpSp>
      <p:sp>
        <p:nvSpPr>
          <p:cNvPr id="6" name="TextBox 6"/>
          <p:cNvSpPr txBox="1"/>
          <p:nvPr/>
        </p:nvSpPr>
        <p:spPr>
          <a:xfrm>
            <a:off x="0" y="-109452"/>
            <a:ext cx="18288000" cy="968375"/>
          </a:xfrm>
          <a:prstGeom prst="rect">
            <a:avLst/>
          </a:prstGeom>
        </p:spPr>
        <p:txBody>
          <a:bodyPr lIns="0" tIns="0" rIns="0" bIns="0" rtlCol="0" anchor="t">
            <a:spAutoFit/>
          </a:bodyPr>
          <a:lstStyle/>
          <a:p>
            <a:pPr algn="ctr">
              <a:lnSpc>
                <a:spcPts val="7000"/>
              </a:lnSpc>
            </a:pPr>
            <a:r>
              <a:rPr lang="en-US" sz="5000" b="1">
                <a:solidFill>
                  <a:srgbClr val="FFFFFF"/>
                </a:solidFill>
                <a:latin typeface="Calibri (MS) Bold"/>
                <a:ea typeface="Calibri (MS) Bold"/>
                <a:cs typeface="Calibri (MS) Bold"/>
                <a:sym typeface="Calibri (MS) Bold"/>
              </a:rPr>
              <a:t>Lesson Handout from NetSmartz</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918716" y="152066"/>
            <a:ext cx="6450568" cy="958851"/>
          </a:xfrm>
          <a:prstGeom prst="rect">
            <a:avLst/>
          </a:prstGeom>
        </p:spPr>
        <p:txBody>
          <a:bodyPr lIns="0" tIns="0" rIns="0" bIns="0" rtlCol="0" anchor="t">
            <a:spAutoFit/>
          </a:bodyPr>
          <a:lstStyle/>
          <a:p>
            <a:pPr algn="ctr">
              <a:lnSpc>
                <a:spcPts val="6999"/>
              </a:lnSpc>
            </a:pPr>
            <a:r>
              <a:rPr lang="en-US" sz="4999">
                <a:solidFill>
                  <a:srgbClr val="000000"/>
                </a:solidFill>
                <a:latin typeface="Calibri (MS)"/>
                <a:ea typeface="Calibri (MS)"/>
                <a:cs typeface="Calibri (MS)"/>
                <a:sym typeface="Calibri (MS)"/>
              </a:rPr>
              <a:t>Links to Lesson Materials</a:t>
            </a:r>
          </a:p>
        </p:txBody>
      </p:sp>
      <p:sp>
        <p:nvSpPr>
          <p:cNvPr id="3" name="TextBox 3"/>
          <p:cNvSpPr txBox="1"/>
          <p:nvPr/>
        </p:nvSpPr>
        <p:spPr>
          <a:xfrm>
            <a:off x="4962376" y="7242299"/>
            <a:ext cx="8363248" cy="602794"/>
          </a:xfrm>
          <a:prstGeom prst="rect">
            <a:avLst/>
          </a:prstGeom>
        </p:spPr>
        <p:txBody>
          <a:bodyPr lIns="0" tIns="0" rIns="0" bIns="0" rtlCol="0" anchor="t">
            <a:spAutoFit/>
          </a:bodyPr>
          <a:lstStyle/>
          <a:p>
            <a:pPr algn="ctr">
              <a:lnSpc>
                <a:spcPts val="5040"/>
              </a:lnSpc>
            </a:pPr>
            <a:r>
              <a:rPr lang="en-US" sz="3600" u="sng" dirty="0" err="1">
                <a:latin typeface="Calibri (MS)"/>
                <a:ea typeface="Calibri (MS)"/>
                <a:cs typeface="Calibri (MS)"/>
                <a:sym typeface="Calibri (MS)"/>
              </a:rPr>
              <a:t>NetSmartz</a:t>
            </a:r>
            <a:r>
              <a:rPr lang="en-US" sz="3600" u="sng" dirty="0">
                <a:latin typeface="Calibri (MS)"/>
                <a:ea typeface="Calibri (MS)"/>
                <a:cs typeface="Calibri (MS)"/>
                <a:sym typeface="Calibri (MS)"/>
              </a:rPr>
              <a:t> </a:t>
            </a:r>
            <a:r>
              <a:rPr lang="en-US" sz="3600" u="sng" dirty="0">
                <a:latin typeface="Calibri (MS)"/>
                <a:ea typeface="Calibri (MS)"/>
                <a:cs typeface="Calibri (MS)"/>
                <a:sym typeface="Calibri (MS)"/>
                <a:hlinkClick r:id="rId2" tooltip="https://www.missingkids.org/content/dam/netsmartz/downloadable/tipsheets/Think%20Before%20You%20Send.pdf">
                  <a:extLst>
                    <a:ext uri="{A12FA001-AC4F-418D-AE19-62706E023703}">
                      <ahyp:hlinkClr xmlns:ahyp="http://schemas.microsoft.com/office/drawing/2018/hyperlinkcolor" val="tx"/>
                    </a:ext>
                  </a:extLst>
                </a:hlinkClick>
              </a:rPr>
              <a:t>“Think Before You Send” Handout</a:t>
            </a:r>
          </a:p>
        </p:txBody>
      </p:sp>
      <p:sp>
        <p:nvSpPr>
          <p:cNvPr id="4" name="TextBox 4"/>
          <p:cNvSpPr txBox="1"/>
          <p:nvPr/>
        </p:nvSpPr>
        <p:spPr>
          <a:xfrm>
            <a:off x="5958245" y="1281554"/>
            <a:ext cx="6601301" cy="602794"/>
          </a:xfrm>
          <a:prstGeom prst="rect">
            <a:avLst/>
          </a:prstGeom>
        </p:spPr>
        <p:txBody>
          <a:bodyPr lIns="0" tIns="0" rIns="0" bIns="0" rtlCol="0" anchor="t">
            <a:spAutoFit/>
          </a:bodyPr>
          <a:lstStyle/>
          <a:p>
            <a:pPr algn="ctr">
              <a:lnSpc>
                <a:spcPts val="5040"/>
              </a:lnSpc>
            </a:pPr>
            <a:r>
              <a:rPr lang="en-US" sz="3600" u="sng" dirty="0" err="1">
                <a:latin typeface="Calibri (MS)"/>
                <a:ea typeface="Calibri (MS)"/>
                <a:cs typeface="Calibri (MS)"/>
                <a:sym typeface="Calibri (MS)"/>
                <a:hlinkClick r:id="rId3" tooltip="https://www.youtube.com/watch?v=d5b1XZAkTIk">
                  <a:extLst>
                    <a:ext uri="{A12FA001-AC4F-418D-AE19-62706E023703}">
                      <ahyp:hlinkClr xmlns:ahyp="http://schemas.microsoft.com/office/drawing/2018/hyperlinkcolor" val="tx"/>
                    </a:ext>
                  </a:extLst>
                </a:hlinkClick>
              </a:rPr>
              <a:t>NetSmartz</a:t>
            </a:r>
            <a:r>
              <a:rPr lang="en-US" sz="3600" u="sng" dirty="0">
                <a:latin typeface="Calibri (MS)"/>
                <a:ea typeface="Calibri (MS)"/>
                <a:cs typeface="Calibri (MS)"/>
                <a:sym typeface="Calibri (MS)"/>
                <a:hlinkClick r:id="rId3" tooltip="https://www.youtube.com/watch?v=d5b1XZAkTIk">
                  <a:extLst>
                    <a:ext uri="{A12FA001-AC4F-418D-AE19-62706E023703}">
                      <ahyp:hlinkClr xmlns:ahyp="http://schemas.microsoft.com/office/drawing/2018/hyperlinkcolor" val="tx"/>
                    </a:ext>
                  </a:extLst>
                </a:hlinkClick>
              </a:rPr>
              <a:t> "Your Photo Fate" Video</a:t>
            </a:r>
          </a:p>
        </p:txBody>
      </p:sp>
      <p:sp>
        <p:nvSpPr>
          <p:cNvPr id="5" name="TextBox 5"/>
          <p:cNvSpPr txBox="1"/>
          <p:nvPr/>
        </p:nvSpPr>
        <p:spPr>
          <a:xfrm>
            <a:off x="5836206" y="2984624"/>
            <a:ext cx="6533079" cy="602794"/>
          </a:xfrm>
          <a:prstGeom prst="rect">
            <a:avLst/>
          </a:prstGeom>
        </p:spPr>
        <p:txBody>
          <a:bodyPr lIns="0" tIns="0" rIns="0" bIns="0" rtlCol="0" anchor="t">
            <a:spAutoFit/>
          </a:bodyPr>
          <a:lstStyle/>
          <a:p>
            <a:pPr algn="ctr">
              <a:lnSpc>
                <a:spcPts val="5040"/>
              </a:lnSpc>
            </a:pPr>
            <a:r>
              <a:rPr lang="en-US" sz="3600" u="sng" dirty="0" err="1">
                <a:latin typeface="Calibri (MS)"/>
                <a:ea typeface="Calibri (MS)"/>
                <a:cs typeface="Calibri (MS)"/>
                <a:sym typeface="Calibri (MS)"/>
              </a:rPr>
              <a:t>NetSmartz</a:t>
            </a:r>
            <a:r>
              <a:rPr lang="en-US" sz="3600" u="sng" dirty="0">
                <a:latin typeface="Calibri (MS)"/>
                <a:ea typeface="Calibri (MS)"/>
                <a:cs typeface="Calibri (MS)"/>
                <a:sym typeface="Calibri (MS)"/>
              </a:rPr>
              <a:t> </a:t>
            </a:r>
            <a:r>
              <a:rPr lang="en-US" sz="3600" u="sng" dirty="0">
                <a:latin typeface="Calibri (MS)"/>
                <a:ea typeface="Calibri (MS)"/>
                <a:cs typeface="Calibri (MS)"/>
                <a:sym typeface="Calibri (MS)"/>
                <a:hlinkClick r:id="rId4" tooltip="https://www.youtube.com/watch?v=3sKSh4H2brY">
                  <a:extLst>
                    <a:ext uri="{A12FA001-AC4F-418D-AE19-62706E023703}">
                      <ahyp:hlinkClr xmlns:ahyp="http://schemas.microsoft.com/office/drawing/2018/hyperlinkcolor" val="tx"/>
                    </a:ext>
                  </a:extLst>
                </a:hlinkClick>
              </a:rPr>
              <a:t>“Survivor Diaries” Video</a:t>
            </a:r>
          </a:p>
        </p:txBody>
      </p:sp>
      <p:sp>
        <p:nvSpPr>
          <p:cNvPr id="6" name="TextBox 6"/>
          <p:cNvSpPr txBox="1"/>
          <p:nvPr/>
        </p:nvSpPr>
        <p:spPr>
          <a:xfrm>
            <a:off x="4940796" y="8093834"/>
            <a:ext cx="8323898"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5" tooltip="https://www.playfactile.com/lv5nudggh2">
                  <a:extLst>
                    <a:ext uri="{A12FA001-AC4F-418D-AE19-62706E023703}">
                      <ahyp:hlinkClr xmlns:ahyp="http://schemas.microsoft.com/office/drawing/2018/hyperlinkcolor" val="tx"/>
                    </a:ext>
                  </a:extLst>
                </a:hlinkClick>
              </a:rPr>
              <a:t>Online Safety Jeopardy</a:t>
            </a:r>
          </a:p>
        </p:txBody>
      </p:sp>
      <p:sp>
        <p:nvSpPr>
          <p:cNvPr id="7" name="TextBox 7"/>
          <p:cNvSpPr txBox="1"/>
          <p:nvPr/>
        </p:nvSpPr>
        <p:spPr>
          <a:xfrm>
            <a:off x="4798338" y="2133089"/>
            <a:ext cx="8691325" cy="602794"/>
          </a:xfrm>
          <a:prstGeom prst="rect">
            <a:avLst/>
          </a:prstGeom>
        </p:spPr>
        <p:txBody>
          <a:bodyPr lIns="0" tIns="0" rIns="0" bIns="0" rtlCol="0" anchor="t">
            <a:spAutoFit/>
          </a:bodyPr>
          <a:lstStyle/>
          <a:p>
            <a:pPr algn="ctr">
              <a:lnSpc>
                <a:spcPts val="5040"/>
              </a:lnSpc>
              <a:spcBef>
                <a:spcPct val="0"/>
              </a:spcBef>
            </a:pPr>
            <a:r>
              <a:rPr lang="en-US" sz="3600" u="sng" dirty="0" err="1">
                <a:latin typeface="Calibri (MS)"/>
                <a:ea typeface="Calibri (MS)"/>
                <a:cs typeface="Calibri (MS)"/>
                <a:sym typeface="Calibri (MS)"/>
                <a:hlinkClick r:id="rId6" tooltip="https://www.missingkids.org/content/dam/netsmartz/downloadable/discussion-guides/your-photo-fate-discussion-guide.pdf">
                  <a:extLst>
                    <a:ext uri="{A12FA001-AC4F-418D-AE19-62706E023703}">
                      <ahyp:hlinkClr xmlns:ahyp="http://schemas.microsoft.com/office/drawing/2018/hyperlinkcolor" val="tx"/>
                    </a:ext>
                  </a:extLst>
                </a:hlinkClick>
              </a:rPr>
              <a:t>NetSmartz</a:t>
            </a:r>
            <a:r>
              <a:rPr lang="en-US" sz="3600" u="sng" dirty="0">
                <a:latin typeface="Calibri (MS)"/>
                <a:ea typeface="Calibri (MS)"/>
                <a:cs typeface="Calibri (MS)"/>
                <a:sym typeface="Calibri (MS)"/>
                <a:hlinkClick r:id="rId6" tooltip="https://www.missingkids.org/content/dam/netsmartz/downloadable/discussion-guides/your-photo-fate-discussion-guide.pdf">
                  <a:extLst>
                    <a:ext uri="{A12FA001-AC4F-418D-AE19-62706E023703}">
                      <ahyp:hlinkClr xmlns:ahyp="http://schemas.microsoft.com/office/drawing/2018/hyperlinkcolor" val="tx"/>
                    </a:ext>
                  </a:extLst>
                </a:hlinkClick>
              </a:rPr>
              <a:t> “Your Photo Fate” Discussion Guide</a:t>
            </a:r>
          </a:p>
        </p:txBody>
      </p:sp>
      <p:sp>
        <p:nvSpPr>
          <p:cNvPr id="8" name="TextBox 8"/>
          <p:cNvSpPr txBox="1"/>
          <p:nvPr/>
        </p:nvSpPr>
        <p:spPr>
          <a:xfrm>
            <a:off x="5856982" y="4687694"/>
            <a:ext cx="6803827"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7" tooltip="https://www.dhs.gov/sites/default/files/2025-07/25_0801_k2p_p2p-Exit-Checklist-Kids-Teens.pdf">
                  <a:extLst>
                    <a:ext uri="{A12FA001-AC4F-418D-AE19-62706E023703}">
                      <ahyp:hlinkClr xmlns:ahyp="http://schemas.microsoft.com/office/drawing/2018/hyperlinkcolor" val="tx"/>
                    </a:ext>
                  </a:extLst>
                </a:hlinkClick>
              </a:rPr>
              <a:t>know2protect Exit Strategy Checklist</a:t>
            </a:r>
          </a:p>
        </p:txBody>
      </p:sp>
      <p:sp>
        <p:nvSpPr>
          <p:cNvPr id="9" name="TextBox 9"/>
          <p:cNvSpPr txBox="1"/>
          <p:nvPr/>
        </p:nvSpPr>
        <p:spPr>
          <a:xfrm>
            <a:off x="5721846" y="3836159"/>
            <a:ext cx="7074098"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8" tooltip="https://www.dhs.gov/know2protect/p2p/kids">
                  <a:extLst>
                    <a:ext uri="{A12FA001-AC4F-418D-AE19-62706E023703}">
                      <ahyp:hlinkClr xmlns:ahyp="http://schemas.microsoft.com/office/drawing/2018/hyperlinkcolor" val="tx"/>
                    </a:ext>
                  </a:extLst>
                </a:hlinkClick>
              </a:rPr>
              <a:t>know2protect Pledge2Protect for Kids</a:t>
            </a:r>
          </a:p>
        </p:txBody>
      </p:sp>
      <p:sp>
        <p:nvSpPr>
          <p:cNvPr id="10" name="TextBox 10"/>
          <p:cNvSpPr txBox="1"/>
          <p:nvPr/>
        </p:nvSpPr>
        <p:spPr>
          <a:xfrm>
            <a:off x="6150471" y="5539229"/>
            <a:ext cx="5904548"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9" tooltip="https://www.dhs.gov/know2protect/k2p-kids-teens">
                  <a:extLst>
                    <a:ext uri="{A12FA001-AC4F-418D-AE19-62706E023703}">
                      <ahyp:hlinkClr xmlns:ahyp="http://schemas.microsoft.com/office/drawing/2018/hyperlinkcolor" val="tx"/>
                    </a:ext>
                  </a:extLst>
                </a:hlinkClick>
              </a:rPr>
              <a:t>know2protect K2P Kids &amp; Teens</a:t>
            </a:r>
          </a:p>
        </p:txBody>
      </p:sp>
      <p:sp>
        <p:nvSpPr>
          <p:cNvPr id="11" name="TextBox 11"/>
          <p:cNvSpPr txBox="1"/>
          <p:nvPr/>
        </p:nvSpPr>
        <p:spPr>
          <a:xfrm>
            <a:off x="4976795" y="6390764"/>
            <a:ext cx="8564201"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10" tooltip="https://www.dhs.gov/sites/default/files/2025-07/25_0801_k2p_p2p_peer-crimes-tweens.pdf">
                  <a:extLst>
                    <a:ext uri="{A12FA001-AC4F-418D-AE19-62706E023703}">
                      <ahyp:hlinkClr xmlns:ahyp="http://schemas.microsoft.com/office/drawing/2018/hyperlinkcolor" val="tx"/>
                    </a:ext>
                  </a:extLst>
                </a:hlinkClick>
              </a:rPr>
              <a:t>know2protect How2Spot Peer-on-Peer Risks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2500" y="1325648"/>
            <a:ext cx="4686609" cy="712161"/>
            <a:chOff x="0" y="0"/>
            <a:chExt cx="1234333" cy="187565"/>
          </a:xfrm>
        </p:grpSpPr>
        <p:sp>
          <p:nvSpPr>
            <p:cNvPr id="3" name="Freeform 3"/>
            <p:cNvSpPr/>
            <p:nvPr/>
          </p:nvSpPr>
          <p:spPr>
            <a:xfrm>
              <a:off x="0" y="0"/>
              <a:ext cx="1234333" cy="187565"/>
            </a:xfrm>
            <a:custGeom>
              <a:avLst/>
              <a:gdLst/>
              <a:ahLst/>
              <a:cxnLst/>
              <a:rect l="l" t="t" r="r" b="b"/>
              <a:pathLst>
                <a:path w="1234333" h="187565">
                  <a:moveTo>
                    <a:pt x="0" y="0"/>
                  </a:moveTo>
                  <a:lnTo>
                    <a:pt x="1234333" y="0"/>
                  </a:lnTo>
                  <a:lnTo>
                    <a:pt x="1234333" y="187565"/>
                  </a:lnTo>
                  <a:lnTo>
                    <a:pt x="0" y="187565"/>
                  </a:lnTo>
                  <a:close/>
                </a:path>
              </a:pathLst>
            </a:custGeom>
            <a:solidFill>
              <a:srgbClr val="FEFEFE"/>
            </a:solidFill>
          </p:spPr>
          <p:txBody>
            <a:bodyPr/>
            <a:lstStyle/>
            <a:p>
              <a:endParaRPr lang="en-US"/>
            </a:p>
          </p:txBody>
        </p:sp>
        <p:sp>
          <p:nvSpPr>
            <p:cNvPr id="4" name="TextBox 4"/>
            <p:cNvSpPr txBox="1"/>
            <p:nvPr/>
          </p:nvSpPr>
          <p:spPr>
            <a:xfrm>
              <a:off x="0" y="-76200"/>
              <a:ext cx="1234333" cy="26376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18288000" cy="824865"/>
            <a:chOff x="0" y="0"/>
            <a:chExt cx="4816593" cy="217248"/>
          </a:xfrm>
        </p:grpSpPr>
        <p:sp>
          <p:nvSpPr>
            <p:cNvPr id="6" name="Freeform 6"/>
            <p:cNvSpPr/>
            <p:nvPr/>
          </p:nvSpPr>
          <p:spPr>
            <a:xfrm>
              <a:off x="0" y="0"/>
              <a:ext cx="4816592" cy="217248"/>
            </a:xfrm>
            <a:custGeom>
              <a:avLst/>
              <a:gdLst/>
              <a:ahLst/>
              <a:cxnLst/>
              <a:rect l="l" t="t" r="r" b="b"/>
              <a:pathLst>
                <a:path w="4816592" h="217248">
                  <a:moveTo>
                    <a:pt x="0" y="0"/>
                  </a:moveTo>
                  <a:lnTo>
                    <a:pt x="4816592" y="0"/>
                  </a:lnTo>
                  <a:lnTo>
                    <a:pt x="4816592" y="217248"/>
                  </a:lnTo>
                  <a:lnTo>
                    <a:pt x="0" y="217248"/>
                  </a:lnTo>
                  <a:close/>
                </a:path>
              </a:pathLst>
            </a:custGeom>
            <a:solidFill>
              <a:srgbClr val="0C938B"/>
            </a:solidFill>
          </p:spPr>
          <p:txBody>
            <a:bodyPr/>
            <a:lstStyle/>
            <a:p>
              <a:endParaRPr lang="en-US"/>
            </a:p>
          </p:txBody>
        </p:sp>
        <p:sp>
          <p:nvSpPr>
            <p:cNvPr id="7" name="TextBox 7"/>
            <p:cNvSpPr txBox="1"/>
            <p:nvPr/>
          </p:nvSpPr>
          <p:spPr>
            <a:xfrm>
              <a:off x="0" y="-76200"/>
              <a:ext cx="4816593" cy="293448"/>
            </a:xfrm>
            <a:prstGeom prst="rect">
              <a:avLst/>
            </a:prstGeom>
          </p:spPr>
          <p:txBody>
            <a:bodyPr lIns="50800" tIns="50800" rIns="50800" bIns="50800" rtlCol="0" anchor="ctr"/>
            <a:lstStyle/>
            <a:p>
              <a:pPr algn="ctr">
                <a:lnSpc>
                  <a:spcPts val="2884"/>
                </a:lnSpc>
              </a:pPr>
              <a:endParaRPr/>
            </a:p>
          </p:txBody>
        </p:sp>
      </p:grpSp>
      <p:sp>
        <p:nvSpPr>
          <p:cNvPr id="8" name="TextBox 8"/>
          <p:cNvSpPr txBox="1"/>
          <p:nvPr/>
        </p:nvSpPr>
        <p:spPr>
          <a:xfrm>
            <a:off x="150427" y="-176530"/>
            <a:ext cx="18288000" cy="968375"/>
          </a:xfrm>
          <a:prstGeom prst="rect">
            <a:avLst/>
          </a:prstGeom>
        </p:spPr>
        <p:txBody>
          <a:bodyPr lIns="0" tIns="0" rIns="0" bIns="0" rtlCol="0" anchor="t">
            <a:spAutoFit/>
          </a:bodyPr>
          <a:lstStyle/>
          <a:p>
            <a:pPr algn="ctr">
              <a:lnSpc>
                <a:spcPts val="7000"/>
              </a:lnSpc>
              <a:spcBef>
                <a:spcPct val="0"/>
              </a:spcBef>
            </a:pPr>
            <a:r>
              <a:rPr lang="en-US" sz="5000" b="1">
                <a:solidFill>
                  <a:srgbClr val="FFFFFF"/>
                </a:solidFill>
                <a:latin typeface="Calibri (MS) Bold"/>
                <a:ea typeface="Calibri (MS) Bold"/>
                <a:cs typeface="Calibri (MS) Bold"/>
                <a:sym typeface="Calibri (MS) Bold"/>
              </a:rPr>
              <a:t>Recap of Lesson</a:t>
            </a:r>
          </a:p>
        </p:txBody>
      </p:sp>
      <p:sp>
        <p:nvSpPr>
          <p:cNvPr id="9" name="TextBox 9"/>
          <p:cNvSpPr txBox="1"/>
          <p:nvPr/>
        </p:nvSpPr>
        <p:spPr>
          <a:xfrm>
            <a:off x="3495805" y="3852639"/>
            <a:ext cx="10785023" cy="2529205"/>
          </a:xfrm>
          <a:prstGeom prst="rect">
            <a:avLst/>
          </a:prstGeom>
        </p:spPr>
        <p:txBody>
          <a:bodyPr lIns="0" tIns="0" rIns="0" bIns="0" rtlCol="0" anchor="t">
            <a:spAutoFit/>
          </a:bodyPr>
          <a:lstStyle/>
          <a:p>
            <a:pPr algn="ctr">
              <a:lnSpc>
                <a:spcPts val="3919"/>
              </a:lnSpc>
            </a:pPr>
            <a:r>
              <a:rPr lang="en-US" sz="2799" b="1">
                <a:solidFill>
                  <a:srgbClr val="000000"/>
                </a:solidFill>
                <a:latin typeface="Calibri (MS) Bold"/>
                <a:ea typeface="Calibri (MS) Bold"/>
                <a:cs typeface="Calibri (MS) Bold"/>
                <a:sym typeface="Calibri (MS) Bold"/>
              </a:rPr>
              <a:t>Online enticement: </a:t>
            </a:r>
            <a:r>
              <a:rPr lang="en-US" sz="2799">
                <a:solidFill>
                  <a:srgbClr val="000000"/>
                </a:solidFill>
                <a:latin typeface="Calibri (MS)"/>
                <a:ea typeface="Calibri (MS)"/>
                <a:cs typeface="Calibri (MS)"/>
                <a:sym typeface="Calibri (MS)"/>
              </a:rPr>
              <a:t>communicating with someone believed to be a minor via the internet with the intent to commit a sexual offense or abduction.</a:t>
            </a:r>
          </a:p>
          <a:p>
            <a:pPr algn="ctr">
              <a:lnSpc>
                <a:spcPts val="3919"/>
              </a:lnSpc>
            </a:pPr>
            <a:endParaRPr lang="en-US" sz="2799">
              <a:solidFill>
                <a:srgbClr val="000000"/>
              </a:solidFill>
              <a:latin typeface="Calibri (MS)"/>
              <a:ea typeface="Calibri (MS)"/>
              <a:cs typeface="Calibri (MS)"/>
              <a:sym typeface="Calibri (MS)"/>
            </a:endParaRPr>
          </a:p>
          <a:p>
            <a:pPr algn="ctr">
              <a:lnSpc>
                <a:spcPts val="3919"/>
              </a:lnSpc>
            </a:pPr>
            <a:r>
              <a:rPr lang="en-US" sz="2799">
                <a:solidFill>
                  <a:srgbClr val="000000"/>
                </a:solidFill>
                <a:latin typeface="Calibri (MS)"/>
                <a:ea typeface="Calibri (MS)"/>
                <a:cs typeface="Calibri (MS)"/>
                <a:sym typeface="Calibri (MS)"/>
              </a:rPr>
              <a:t>Online enticement is different from cyberbullying because</a:t>
            </a:r>
          </a:p>
          <a:p>
            <a:pPr algn="ctr">
              <a:lnSpc>
                <a:spcPts val="3919"/>
              </a:lnSpc>
            </a:pPr>
            <a:r>
              <a:rPr lang="en-US" sz="2799">
                <a:solidFill>
                  <a:srgbClr val="000000"/>
                </a:solidFill>
                <a:latin typeface="Calibri (MS)"/>
                <a:ea typeface="Calibri (MS)"/>
                <a:cs typeface="Calibri (MS)"/>
                <a:sym typeface="Calibri (MS)"/>
              </a:rPr>
              <a:t>it involves the </a:t>
            </a:r>
            <a:r>
              <a:rPr lang="en-US" sz="2799" b="1">
                <a:solidFill>
                  <a:srgbClr val="000000"/>
                </a:solidFill>
                <a:latin typeface="Calibri (MS) Bold"/>
                <a:ea typeface="Calibri (MS) Bold"/>
                <a:cs typeface="Calibri (MS) Bold"/>
                <a:sym typeface="Calibri (MS) Bold"/>
              </a:rPr>
              <a:t>intent</a:t>
            </a:r>
            <a:r>
              <a:rPr lang="en-US" sz="2799">
                <a:solidFill>
                  <a:srgbClr val="000000"/>
                </a:solidFill>
                <a:latin typeface="Calibri (MS)"/>
                <a:ea typeface="Calibri (MS)"/>
                <a:cs typeface="Calibri (MS)"/>
                <a:sym typeface="Calibri (MS)"/>
              </a:rPr>
              <a:t> to commit a sexual offense or abduction.</a:t>
            </a:r>
          </a:p>
        </p:txBody>
      </p:sp>
      <p:sp>
        <p:nvSpPr>
          <p:cNvPr id="10" name="TextBox 10"/>
          <p:cNvSpPr txBox="1"/>
          <p:nvPr/>
        </p:nvSpPr>
        <p:spPr>
          <a:xfrm>
            <a:off x="3591571" y="7758525"/>
            <a:ext cx="5757267" cy="1538605"/>
          </a:xfrm>
          <a:prstGeom prst="rect">
            <a:avLst/>
          </a:prstGeom>
        </p:spPr>
        <p:txBody>
          <a:bodyPr lIns="0" tIns="0" rIns="0" bIns="0" rtlCol="0" anchor="t">
            <a:spAutoFit/>
          </a:bodyPr>
          <a:lstStyle/>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Text you compliments</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Talk about personal/intimate topics</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Send you gifts</a:t>
            </a:r>
          </a:p>
        </p:txBody>
      </p:sp>
      <p:sp>
        <p:nvSpPr>
          <p:cNvPr id="11" name="TextBox 11"/>
          <p:cNvSpPr txBox="1"/>
          <p:nvPr/>
        </p:nvSpPr>
        <p:spPr>
          <a:xfrm>
            <a:off x="5789748" y="6743794"/>
            <a:ext cx="6531173" cy="548006"/>
          </a:xfrm>
          <a:prstGeom prst="rect">
            <a:avLst/>
          </a:prstGeom>
        </p:spPr>
        <p:txBody>
          <a:bodyPr lIns="0" tIns="0" rIns="0" bIns="0" rtlCol="0" anchor="t">
            <a:spAutoFit/>
          </a:bodyPr>
          <a:lstStyle/>
          <a:p>
            <a:pPr algn="ctr">
              <a:lnSpc>
                <a:spcPts val="3919"/>
              </a:lnSpc>
              <a:spcBef>
                <a:spcPct val="0"/>
              </a:spcBef>
            </a:pPr>
            <a:r>
              <a:rPr lang="en-US" sz="2799" b="1">
                <a:solidFill>
                  <a:srgbClr val="000000"/>
                </a:solidFill>
                <a:latin typeface="Calibri (MS) Bold"/>
                <a:ea typeface="Calibri (MS) Bold"/>
                <a:cs typeface="Calibri (MS) Bold"/>
                <a:sym typeface="Calibri (MS) Bold"/>
              </a:rPr>
              <a:t>Someone trying to groom you online might: </a:t>
            </a:r>
          </a:p>
        </p:txBody>
      </p:sp>
      <p:sp>
        <p:nvSpPr>
          <p:cNvPr id="12" name="TextBox 12"/>
          <p:cNvSpPr txBox="1"/>
          <p:nvPr/>
        </p:nvSpPr>
        <p:spPr>
          <a:xfrm>
            <a:off x="10272471" y="7758525"/>
            <a:ext cx="6404967" cy="1538605"/>
          </a:xfrm>
          <a:prstGeom prst="rect">
            <a:avLst/>
          </a:prstGeom>
        </p:spPr>
        <p:txBody>
          <a:bodyPr lIns="0" tIns="0" rIns="0" bIns="0" rtlCol="0" anchor="t">
            <a:spAutoFit/>
          </a:bodyPr>
          <a:lstStyle/>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Ask you to keep your relationship secret</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Talk negatively about others in your life</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Ask you for sexual images of yourself</a:t>
            </a:r>
          </a:p>
        </p:txBody>
      </p:sp>
      <p:sp>
        <p:nvSpPr>
          <p:cNvPr id="13" name="TextBox 13"/>
          <p:cNvSpPr txBox="1"/>
          <p:nvPr/>
        </p:nvSpPr>
        <p:spPr>
          <a:xfrm>
            <a:off x="6556168" y="1063987"/>
            <a:ext cx="5476518" cy="548005"/>
          </a:xfrm>
          <a:prstGeom prst="rect">
            <a:avLst/>
          </a:prstGeom>
        </p:spPr>
        <p:txBody>
          <a:bodyPr lIns="0" tIns="0" rIns="0" bIns="0" rtlCol="0" anchor="t">
            <a:spAutoFit/>
          </a:bodyPr>
          <a:lstStyle/>
          <a:p>
            <a:pPr algn="ctr">
              <a:lnSpc>
                <a:spcPts val="3919"/>
              </a:lnSpc>
              <a:spcBef>
                <a:spcPct val="0"/>
              </a:spcBef>
            </a:pPr>
            <a:r>
              <a:rPr lang="en-US" sz="2799" b="1">
                <a:solidFill>
                  <a:srgbClr val="000000"/>
                </a:solidFill>
                <a:latin typeface="Calibri (MS) Bold"/>
                <a:ea typeface="Calibri (MS) Bold"/>
                <a:cs typeface="Calibri (MS) Bold"/>
                <a:sym typeface="Calibri (MS) Bold"/>
              </a:rPr>
              <a:t>Type of content to never post online:</a:t>
            </a:r>
          </a:p>
        </p:txBody>
      </p:sp>
      <p:sp>
        <p:nvSpPr>
          <p:cNvPr id="14" name="TextBox 14"/>
          <p:cNvSpPr txBox="1"/>
          <p:nvPr/>
        </p:nvSpPr>
        <p:spPr>
          <a:xfrm>
            <a:off x="10524476" y="1851115"/>
            <a:ext cx="6160145" cy="1538605"/>
          </a:xfrm>
          <a:prstGeom prst="rect">
            <a:avLst/>
          </a:prstGeom>
        </p:spPr>
        <p:txBody>
          <a:bodyPr lIns="0" tIns="0" rIns="0" bIns="0" rtlCol="0" anchor="t">
            <a:spAutoFit/>
          </a:bodyPr>
          <a:lstStyle/>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Harmful/abusive words</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Threats to someone’s safety</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Racist, sexist, and prejudiced language</a:t>
            </a:r>
          </a:p>
        </p:txBody>
      </p:sp>
      <p:sp>
        <p:nvSpPr>
          <p:cNvPr id="15" name="TextBox 15"/>
          <p:cNvSpPr txBox="1"/>
          <p:nvPr/>
        </p:nvSpPr>
        <p:spPr>
          <a:xfrm>
            <a:off x="4236812" y="1856834"/>
            <a:ext cx="4075658" cy="1538605"/>
          </a:xfrm>
          <a:prstGeom prst="rect">
            <a:avLst/>
          </a:prstGeom>
        </p:spPr>
        <p:txBody>
          <a:bodyPr lIns="0" tIns="0" rIns="0" bIns="0" rtlCol="0" anchor="t">
            <a:spAutoFit/>
          </a:bodyPr>
          <a:lstStyle/>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Images of alcohol/drugs</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Sexual content</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Profanity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5148337" cy="10287000"/>
            <a:chOff x="0" y="0"/>
            <a:chExt cx="1355941" cy="2709333"/>
          </a:xfrm>
        </p:grpSpPr>
        <p:sp>
          <p:nvSpPr>
            <p:cNvPr id="3" name="Freeform 3"/>
            <p:cNvSpPr/>
            <p:nvPr/>
          </p:nvSpPr>
          <p:spPr>
            <a:xfrm>
              <a:off x="0" y="0"/>
              <a:ext cx="1355941" cy="2709333"/>
            </a:xfrm>
            <a:custGeom>
              <a:avLst/>
              <a:gdLst/>
              <a:ahLst/>
              <a:cxnLst/>
              <a:rect l="l" t="t" r="r" b="b"/>
              <a:pathLst>
                <a:path w="1355941" h="2709333">
                  <a:moveTo>
                    <a:pt x="0" y="0"/>
                  </a:moveTo>
                  <a:lnTo>
                    <a:pt x="1355941" y="0"/>
                  </a:lnTo>
                  <a:lnTo>
                    <a:pt x="1355941" y="2709333"/>
                  </a:lnTo>
                  <a:lnTo>
                    <a:pt x="0" y="2709333"/>
                  </a:lnTo>
                  <a:close/>
                </a:path>
              </a:pathLst>
            </a:custGeom>
            <a:solidFill>
              <a:srgbClr val="0C938B"/>
            </a:solidFill>
          </p:spPr>
          <p:txBody>
            <a:bodyPr/>
            <a:lstStyle/>
            <a:p>
              <a:endParaRPr lang="en-US"/>
            </a:p>
          </p:txBody>
        </p:sp>
        <p:sp>
          <p:nvSpPr>
            <p:cNvPr id="4" name="TextBox 4"/>
            <p:cNvSpPr txBox="1"/>
            <p:nvPr/>
          </p:nvSpPr>
          <p:spPr>
            <a:xfrm>
              <a:off x="0" y="-76200"/>
              <a:ext cx="1355941" cy="278553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6485287" y="1705610"/>
            <a:ext cx="10774013" cy="8056880"/>
          </a:xfrm>
          <a:prstGeom prst="rect">
            <a:avLst/>
          </a:prstGeom>
        </p:spPr>
        <p:txBody>
          <a:bodyPr lIns="0" tIns="0" rIns="0" bIns="0" rtlCol="0" anchor="t">
            <a:spAutoFit/>
          </a:bodyPr>
          <a:lstStyle/>
          <a:p>
            <a:pPr marL="820421" lvl="1" indent="-410210" algn="l">
              <a:lnSpc>
                <a:spcPts val="5320"/>
              </a:lnSpc>
              <a:buAutoNum type="arabicPeriod"/>
            </a:pPr>
            <a:r>
              <a:rPr lang="en-US" sz="3800">
                <a:solidFill>
                  <a:srgbClr val="000000"/>
                </a:solidFill>
                <a:latin typeface="Calibri (MS)"/>
                <a:ea typeface="Calibri (MS)"/>
                <a:cs typeface="Calibri (MS)"/>
                <a:sym typeface="Calibri (MS)"/>
              </a:rPr>
              <a:t>Introduction to Online Safety</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NetSmartz “Your Photo Fate” Video (2 min.) </a:t>
            </a:r>
          </a:p>
          <a:p>
            <a:pPr marL="1640841" lvl="2" indent="-546947" algn="l">
              <a:lnSpc>
                <a:spcPts val="5320"/>
              </a:lnSpc>
              <a:buFont typeface="Arial"/>
              <a:buChar char="⚬"/>
            </a:pPr>
            <a:r>
              <a:rPr lang="en-US" sz="3800">
                <a:solidFill>
                  <a:srgbClr val="000000"/>
                </a:solidFill>
                <a:latin typeface="Calibri (MS)"/>
                <a:ea typeface="Calibri (MS)"/>
                <a:cs typeface="Calibri (MS)"/>
                <a:sym typeface="Calibri (MS)"/>
              </a:rPr>
              <a:t>Discussion Guide</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Online Enticement</a:t>
            </a:r>
          </a:p>
          <a:p>
            <a:pPr marL="1640841" lvl="2" indent="-546947" algn="l">
              <a:lnSpc>
                <a:spcPts val="5320"/>
              </a:lnSpc>
              <a:buFont typeface="Arial"/>
              <a:buChar char="⚬"/>
            </a:pPr>
            <a:r>
              <a:rPr lang="en-US" sz="3800">
                <a:solidFill>
                  <a:srgbClr val="000000"/>
                </a:solidFill>
                <a:latin typeface="Calibri (MS)"/>
                <a:ea typeface="Calibri (MS)"/>
                <a:cs typeface="Calibri (MS)"/>
                <a:sym typeface="Calibri (MS)"/>
              </a:rPr>
              <a:t>Online Enticement vs. Bullying</a:t>
            </a:r>
          </a:p>
          <a:p>
            <a:pPr marL="1640841" lvl="2" indent="-546947" algn="l">
              <a:lnSpc>
                <a:spcPts val="5320"/>
              </a:lnSpc>
              <a:buFont typeface="Arial"/>
              <a:buChar char="⚬"/>
            </a:pPr>
            <a:r>
              <a:rPr lang="en-US" sz="3800">
                <a:solidFill>
                  <a:srgbClr val="000000"/>
                </a:solidFill>
                <a:latin typeface="Calibri (MS)"/>
                <a:ea typeface="Calibri (MS)"/>
                <a:cs typeface="Calibri (MS)"/>
                <a:sym typeface="Calibri (MS)"/>
              </a:rPr>
              <a:t>Statistics</a:t>
            </a:r>
          </a:p>
          <a:p>
            <a:pPr marL="1640841" lvl="2" indent="-546947" algn="l">
              <a:lnSpc>
                <a:spcPts val="5320"/>
              </a:lnSpc>
              <a:buFont typeface="Arial"/>
              <a:buChar char="⚬"/>
            </a:pPr>
            <a:r>
              <a:rPr lang="en-US" sz="3800">
                <a:solidFill>
                  <a:srgbClr val="000000"/>
                </a:solidFill>
                <a:latin typeface="Calibri (MS)"/>
                <a:ea typeface="Calibri (MS)"/>
                <a:cs typeface="Calibri (MS)"/>
                <a:sym typeface="Calibri (MS)"/>
              </a:rPr>
              <a:t>Grooming Tactics</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 NetSmartz “Survivor Diaries” Video (3 min.)</a:t>
            </a:r>
          </a:p>
          <a:p>
            <a:pPr marL="1640841" lvl="2" indent="-546947" algn="l">
              <a:lnSpc>
                <a:spcPts val="5320"/>
              </a:lnSpc>
              <a:buFont typeface="Arial"/>
              <a:buChar char="⚬"/>
            </a:pPr>
            <a:r>
              <a:rPr lang="en-US" sz="3800">
                <a:solidFill>
                  <a:srgbClr val="000000"/>
                </a:solidFill>
                <a:latin typeface="Calibri (MS)"/>
                <a:ea typeface="Calibri (MS)"/>
                <a:cs typeface="Calibri (MS)"/>
                <a:sym typeface="Calibri (MS)"/>
              </a:rPr>
              <a:t>Discussion Question</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Take the Pledge2Protect</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NCMEC Handout: Think Before You Send</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Activity</a:t>
            </a:r>
          </a:p>
        </p:txBody>
      </p:sp>
      <p:sp>
        <p:nvSpPr>
          <p:cNvPr id="6" name="Freeform 6"/>
          <p:cNvSpPr/>
          <p:nvPr/>
        </p:nvSpPr>
        <p:spPr>
          <a:xfrm>
            <a:off x="291970" y="1254839"/>
            <a:ext cx="4564398" cy="3421767"/>
          </a:xfrm>
          <a:custGeom>
            <a:avLst/>
            <a:gdLst/>
            <a:ahLst/>
            <a:cxnLst/>
            <a:rect l="l" t="t" r="r" b="b"/>
            <a:pathLst>
              <a:path w="4564398" h="3421767">
                <a:moveTo>
                  <a:pt x="0" y="0"/>
                </a:moveTo>
                <a:lnTo>
                  <a:pt x="4564397" y="0"/>
                </a:lnTo>
                <a:lnTo>
                  <a:pt x="4564397" y="3421767"/>
                </a:lnTo>
                <a:lnTo>
                  <a:pt x="0" y="3421767"/>
                </a:lnTo>
                <a:lnTo>
                  <a:pt x="0" y="0"/>
                </a:lnTo>
                <a:close/>
              </a:path>
            </a:pathLst>
          </a:custGeom>
          <a:blipFill>
            <a:blip r:embed="rId2"/>
            <a:stretch>
              <a:fillRect t="-28219" r="-2906" b="-56608"/>
            </a:stretch>
          </a:blipFill>
        </p:spPr>
        <p:txBody>
          <a:bodyPr/>
          <a:lstStyle/>
          <a:p>
            <a:endParaRPr lang="en-US"/>
          </a:p>
        </p:txBody>
      </p:sp>
      <p:grpSp>
        <p:nvGrpSpPr>
          <p:cNvPr id="7" name="Group 7"/>
          <p:cNvGrpSpPr/>
          <p:nvPr/>
        </p:nvGrpSpPr>
        <p:grpSpPr>
          <a:xfrm>
            <a:off x="291970" y="4676606"/>
            <a:ext cx="4564398" cy="1774279"/>
            <a:chOff x="0" y="0"/>
            <a:chExt cx="1202146" cy="467300"/>
          </a:xfrm>
        </p:grpSpPr>
        <p:sp>
          <p:nvSpPr>
            <p:cNvPr id="8" name="Freeform 8"/>
            <p:cNvSpPr/>
            <p:nvPr/>
          </p:nvSpPr>
          <p:spPr>
            <a:xfrm>
              <a:off x="0" y="0"/>
              <a:ext cx="1202146" cy="467300"/>
            </a:xfrm>
            <a:custGeom>
              <a:avLst/>
              <a:gdLst/>
              <a:ahLst/>
              <a:cxnLst/>
              <a:rect l="l" t="t" r="r" b="b"/>
              <a:pathLst>
                <a:path w="1202146" h="467300">
                  <a:moveTo>
                    <a:pt x="0" y="0"/>
                  </a:moveTo>
                  <a:lnTo>
                    <a:pt x="1202146" y="0"/>
                  </a:lnTo>
                  <a:lnTo>
                    <a:pt x="1202146" y="467300"/>
                  </a:lnTo>
                  <a:lnTo>
                    <a:pt x="0" y="467300"/>
                  </a:lnTo>
                  <a:close/>
                </a:path>
              </a:pathLst>
            </a:custGeom>
            <a:solidFill>
              <a:srgbClr val="9FBED3"/>
            </a:solidFill>
          </p:spPr>
          <p:txBody>
            <a:bodyPr/>
            <a:lstStyle/>
            <a:p>
              <a:endParaRPr lang="en-US"/>
            </a:p>
          </p:txBody>
        </p:sp>
        <p:sp>
          <p:nvSpPr>
            <p:cNvPr id="9" name="TextBox 9"/>
            <p:cNvSpPr txBox="1"/>
            <p:nvPr/>
          </p:nvSpPr>
          <p:spPr>
            <a:xfrm>
              <a:off x="0" y="-76200"/>
              <a:ext cx="1202146" cy="543500"/>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959568" y="209370"/>
            <a:ext cx="1229201" cy="594995"/>
          </a:xfrm>
          <a:prstGeom prst="rect">
            <a:avLst/>
          </a:prstGeom>
        </p:spPr>
        <p:txBody>
          <a:bodyPr lIns="0" tIns="0" rIns="0" bIns="0" rtlCol="0" anchor="t">
            <a:spAutoFit/>
          </a:bodyPr>
          <a:lstStyle/>
          <a:p>
            <a:pPr algn="ctr">
              <a:lnSpc>
                <a:spcPts val="4480"/>
              </a:lnSpc>
            </a:pPr>
            <a:r>
              <a:rPr lang="en-US" sz="3200" b="1">
                <a:solidFill>
                  <a:srgbClr val="FFFFFF"/>
                </a:solidFill>
                <a:latin typeface="Calibri (MS) Bold"/>
                <a:ea typeface="Calibri (MS) Bold"/>
                <a:cs typeface="Calibri (MS) Bold"/>
                <a:sym typeface="Calibri (MS) Bold"/>
              </a:rPr>
              <a:t> Lesson</a:t>
            </a:r>
          </a:p>
        </p:txBody>
      </p:sp>
      <p:sp>
        <p:nvSpPr>
          <p:cNvPr id="11" name="TextBox 11"/>
          <p:cNvSpPr txBox="1"/>
          <p:nvPr/>
        </p:nvSpPr>
        <p:spPr>
          <a:xfrm>
            <a:off x="9417315" y="-22225"/>
            <a:ext cx="4429244" cy="1050925"/>
          </a:xfrm>
          <a:prstGeom prst="rect">
            <a:avLst/>
          </a:prstGeom>
        </p:spPr>
        <p:txBody>
          <a:bodyPr lIns="0" tIns="0" rIns="0" bIns="0" rtlCol="0" anchor="t">
            <a:spAutoFit/>
          </a:bodyPr>
          <a:lstStyle/>
          <a:p>
            <a:pPr algn="ctr">
              <a:lnSpc>
                <a:spcPts val="7699"/>
              </a:lnSpc>
            </a:pPr>
            <a:r>
              <a:rPr lang="en-US" sz="5499" b="1">
                <a:solidFill>
                  <a:srgbClr val="000000"/>
                </a:solidFill>
                <a:latin typeface="Calibri (MS) Bold"/>
                <a:ea typeface="Calibri (MS) Bold"/>
                <a:cs typeface="Calibri (MS) Bold"/>
                <a:sym typeface="Calibri (MS) Bold"/>
              </a:rPr>
              <a:t> Lesson Outline</a:t>
            </a:r>
          </a:p>
        </p:txBody>
      </p:sp>
      <p:sp>
        <p:nvSpPr>
          <p:cNvPr id="12" name="TextBox 12"/>
          <p:cNvSpPr txBox="1"/>
          <p:nvPr/>
        </p:nvSpPr>
        <p:spPr>
          <a:xfrm>
            <a:off x="656334" y="4647123"/>
            <a:ext cx="3835670" cy="1718944"/>
          </a:xfrm>
          <a:prstGeom prst="rect">
            <a:avLst/>
          </a:prstGeom>
        </p:spPr>
        <p:txBody>
          <a:bodyPr lIns="0" tIns="0" rIns="0" bIns="0" rtlCol="0" anchor="t">
            <a:spAutoFit/>
          </a:bodyPr>
          <a:lstStyle/>
          <a:p>
            <a:pPr algn="ctr">
              <a:lnSpc>
                <a:spcPts val="4480"/>
              </a:lnSpc>
            </a:pPr>
            <a:r>
              <a:rPr lang="en-US" sz="3200">
                <a:solidFill>
                  <a:srgbClr val="FEFEFE"/>
                </a:solidFill>
                <a:latin typeface="Calibri (MS)"/>
                <a:ea typeface="Calibri (MS)"/>
                <a:cs typeface="Calibri (MS)"/>
                <a:sym typeface="Calibri (MS)"/>
              </a:rPr>
              <a:t>Online Safety &amp; </a:t>
            </a:r>
          </a:p>
          <a:p>
            <a:pPr algn="ctr">
              <a:lnSpc>
                <a:spcPts val="4480"/>
              </a:lnSpc>
            </a:pPr>
            <a:r>
              <a:rPr lang="en-US" sz="3200">
                <a:solidFill>
                  <a:srgbClr val="FEFEFE"/>
                </a:solidFill>
                <a:latin typeface="Calibri (MS)"/>
                <a:ea typeface="Calibri (MS)"/>
                <a:cs typeface="Calibri (MS)"/>
                <a:sym typeface="Calibri (MS)"/>
              </a:rPr>
              <a:t>Understanding </a:t>
            </a:r>
          </a:p>
          <a:p>
            <a:pPr algn="ctr">
              <a:lnSpc>
                <a:spcPts val="4480"/>
              </a:lnSpc>
            </a:pPr>
            <a:r>
              <a:rPr lang="en-US" sz="3200">
                <a:solidFill>
                  <a:srgbClr val="FEFEFE"/>
                </a:solidFill>
                <a:latin typeface="Calibri (MS)"/>
                <a:ea typeface="Calibri (MS)"/>
                <a:cs typeface="Calibri (MS)"/>
                <a:sym typeface="Calibri (MS)"/>
              </a:rPr>
              <a:t>Online Enticement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83971"/>
            <a:chOff x="0" y="0"/>
            <a:chExt cx="4816593" cy="206478"/>
          </a:xfrm>
        </p:grpSpPr>
        <p:sp>
          <p:nvSpPr>
            <p:cNvPr id="3" name="Freeform 3"/>
            <p:cNvSpPr/>
            <p:nvPr/>
          </p:nvSpPr>
          <p:spPr>
            <a:xfrm>
              <a:off x="0" y="0"/>
              <a:ext cx="4816592" cy="206478"/>
            </a:xfrm>
            <a:custGeom>
              <a:avLst/>
              <a:gdLst/>
              <a:ahLst/>
              <a:cxnLst/>
              <a:rect l="l" t="t" r="r" b="b"/>
              <a:pathLst>
                <a:path w="4816592" h="206478">
                  <a:moveTo>
                    <a:pt x="0" y="0"/>
                  </a:moveTo>
                  <a:lnTo>
                    <a:pt x="4816592" y="0"/>
                  </a:lnTo>
                  <a:lnTo>
                    <a:pt x="4816592" y="206478"/>
                  </a:lnTo>
                  <a:lnTo>
                    <a:pt x="0" y="206478"/>
                  </a:lnTo>
                  <a:close/>
                </a:path>
              </a:pathLst>
            </a:custGeom>
            <a:solidFill>
              <a:srgbClr val="0C938B"/>
            </a:solidFill>
          </p:spPr>
          <p:txBody>
            <a:bodyPr/>
            <a:lstStyle/>
            <a:p>
              <a:endParaRPr lang="en-US"/>
            </a:p>
          </p:txBody>
        </p:sp>
        <p:sp>
          <p:nvSpPr>
            <p:cNvPr id="4" name="TextBox 4"/>
            <p:cNvSpPr txBox="1"/>
            <p:nvPr/>
          </p:nvSpPr>
          <p:spPr>
            <a:xfrm>
              <a:off x="0" y="-76200"/>
              <a:ext cx="4816593" cy="28267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3060059" y="1979945"/>
            <a:ext cx="3279087" cy="6678630"/>
          </a:xfrm>
          <a:custGeom>
            <a:avLst/>
            <a:gdLst/>
            <a:ahLst/>
            <a:cxnLst/>
            <a:rect l="l" t="t" r="r" b="b"/>
            <a:pathLst>
              <a:path w="3279087" h="6678630">
                <a:moveTo>
                  <a:pt x="0" y="0"/>
                </a:moveTo>
                <a:lnTo>
                  <a:pt x="3279087" y="0"/>
                </a:lnTo>
                <a:lnTo>
                  <a:pt x="3279087" y="6678631"/>
                </a:lnTo>
                <a:lnTo>
                  <a:pt x="0" y="6678631"/>
                </a:lnTo>
                <a:lnTo>
                  <a:pt x="0" y="0"/>
                </a:lnTo>
                <a:close/>
              </a:path>
            </a:pathLst>
          </a:custGeom>
          <a:blipFill>
            <a:blip r:embed="rId2"/>
            <a:stretch>
              <a:fillRect/>
            </a:stretch>
          </a:blipFill>
        </p:spPr>
        <p:txBody>
          <a:bodyPr/>
          <a:lstStyle/>
          <a:p>
            <a:endParaRPr lang="en-US"/>
          </a:p>
        </p:txBody>
      </p:sp>
      <p:sp>
        <p:nvSpPr>
          <p:cNvPr id="6" name="Freeform 6"/>
          <p:cNvSpPr/>
          <p:nvPr/>
        </p:nvSpPr>
        <p:spPr>
          <a:xfrm>
            <a:off x="6754940" y="1979945"/>
            <a:ext cx="1768786" cy="1379653"/>
          </a:xfrm>
          <a:custGeom>
            <a:avLst/>
            <a:gdLst/>
            <a:ahLst/>
            <a:cxnLst/>
            <a:rect l="l" t="t" r="r" b="b"/>
            <a:pathLst>
              <a:path w="1768786" h="1379653">
                <a:moveTo>
                  <a:pt x="0" y="0"/>
                </a:moveTo>
                <a:lnTo>
                  <a:pt x="1768785" y="0"/>
                </a:lnTo>
                <a:lnTo>
                  <a:pt x="1768785" y="1379653"/>
                </a:lnTo>
                <a:lnTo>
                  <a:pt x="0" y="13796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flipH="1">
            <a:off x="828599" y="3763847"/>
            <a:ext cx="1768786" cy="1379653"/>
          </a:xfrm>
          <a:custGeom>
            <a:avLst/>
            <a:gdLst/>
            <a:ahLst/>
            <a:cxnLst/>
            <a:rect l="l" t="t" r="r" b="b"/>
            <a:pathLst>
              <a:path w="1768786" h="1379653">
                <a:moveTo>
                  <a:pt x="1768786" y="0"/>
                </a:moveTo>
                <a:lnTo>
                  <a:pt x="0" y="0"/>
                </a:lnTo>
                <a:lnTo>
                  <a:pt x="0" y="1379653"/>
                </a:lnTo>
                <a:lnTo>
                  <a:pt x="1768786" y="1379653"/>
                </a:lnTo>
                <a:lnTo>
                  <a:pt x="1768786"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114616" y="3830522"/>
            <a:ext cx="1177702" cy="740881"/>
          </a:xfrm>
          <a:custGeom>
            <a:avLst/>
            <a:gdLst/>
            <a:ahLst/>
            <a:cxnLst/>
            <a:rect l="l" t="t" r="r" b="b"/>
            <a:pathLst>
              <a:path w="1177702" h="740881">
                <a:moveTo>
                  <a:pt x="0" y="0"/>
                </a:moveTo>
                <a:lnTo>
                  <a:pt x="1177702" y="0"/>
                </a:lnTo>
                <a:lnTo>
                  <a:pt x="1177702" y="740882"/>
                </a:lnTo>
                <a:lnTo>
                  <a:pt x="0" y="7408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7007524" y="2192756"/>
            <a:ext cx="1263618" cy="477016"/>
          </a:xfrm>
          <a:custGeom>
            <a:avLst/>
            <a:gdLst/>
            <a:ahLst/>
            <a:cxnLst/>
            <a:rect l="l" t="t" r="r" b="b"/>
            <a:pathLst>
              <a:path w="1263618" h="477016">
                <a:moveTo>
                  <a:pt x="0" y="0"/>
                </a:moveTo>
                <a:lnTo>
                  <a:pt x="1263618" y="0"/>
                </a:lnTo>
                <a:lnTo>
                  <a:pt x="1263618" y="477016"/>
                </a:lnTo>
                <a:lnTo>
                  <a:pt x="0" y="477016"/>
                </a:lnTo>
                <a:lnTo>
                  <a:pt x="0" y="0"/>
                </a:lnTo>
                <a:close/>
              </a:path>
            </a:pathLst>
          </a:custGeom>
          <a:blipFill>
            <a:blip r:embed="rId7"/>
            <a:stretch>
              <a:fillRect/>
            </a:stretch>
          </a:blipFill>
        </p:spPr>
        <p:txBody>
          <a:bodyPr/>
          <a:lstStyle/>
          <a:p>
            <a:endParaRPr lang="en-US"/>
          </a:p>
        </p:txBody>
      </p:sp>
      <p:sp>
        <p:nvSpPr>
          <p:cNvPr id="10" name="Freeform 10"/>
          <p:cNvSpPr/>
          <p:nvPr/>
        </p:nvSpPr>
        <p:spPr>
          <a:xfrm>
            <a:off x="6754940" y="5353149"/>
            <a:ext cx="1768786" cy="1379653"/>
          </a:xfrm>
          <a:custGeom>
            <a:avLst/>
            <a:gdLst/>
            <a:ahLst/>
            <a:cxnLst/>
            <a:rect l="l" t="t" r="r" b="b"/>
            <a:pathLst>
              <a:path w="1768786" h="1379653">
                <a:moveTo>
                  <a:pt x="0" y="0"/>
                </a:moveTo>
                <a:lnTo>
                  <a:pt x="1768785" y="0"/>
                </a:lnTo>
                <a:lnTo>
                  <a:pt x="1768785" y="1379653"/>
                </a:lnTo>
                <a:lnTo>
                  <a:pt x="0" y="13796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7095024" y="5410888"/>
            <a:ext cx="955267" cy="798951"/>
          </a:xfrm>
          <a:custGeom>
            <a:avLst/>
            <a:gdLst/>
            <a:ahLst/>
            <a:cxnLst/>
            <a:rect l="l" t="t" r="r" b="b"/>
            <a:pathLst>
              <a:path w="955267" h="798951">
                <a:moveTo>
                  <a:pt x="0" y="0"/>
                </a:moveTo>
                <a:lnTo>
                  <a:pt x="955267" y="0"/>
                </a:lnTo>
                <a:lnTo>
                  <a:pt x="955267" y="798951"/>
                </a:lnTo>
                <a:lnTo>
                  <a:pt x="0" y="7989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flipH="1">
            <a:off x="1028700" y="6416866"/>
            <a:ext cx="1768786" cy="1379653"/>
          </a:xfrm>
          <a:custGeom>
            <a:avLst/>
            <a:gdLst/>
            <a:ahLst/>
            <a:cxnLst/>
            <a:rect l="l" t="t" r="r" b="b"/>
            <a:pathLst>
              <a:path w="1768786" h="1379653">
                <a:moveTo>
                  <a:pt x="1768786" y="0"/>
                </a:moveTo>
                <a:lnTo>
                  <a:pt x="0" y="0"/>
                </a:lnTo>
                <a:lnTo>
                  <a:pt x="0" y="1379653"/>
                </a:lnTo>
                <a:lnTo>
                  <a:pt x="1768786" y="1379653"/>
                </a:lnTo>
                <a:lnTo>
                  <a:pt x="1768786"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2158992" y="6633105"/>
            <a:ext cx="501017" cy="501017"/>
          </a:xfrm>
          <a:custGeom>
            <a:avLst/>
            <a:gdLst/>
            <a:ahLst/>
            <a:cxnLst/>
            <a:rect l="l" t="t" r="r" b="b"/>
            <a:pathLst>
              <a:path w="501017" h="501017">
                <a:moveTo>
                  <a:pt x="0" y="0"/>
                </a:moveTo>
                <a:lnTo>
                  <a:pt x="501017" y="0"/>
                </a:lnTo>
                <a:lnTo>
                  <a:pt x="501017" y="501018"/>
                </a:lnTo>
                <a:lnTo>
                  <a:pt x="0" y="5010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4" name="TextBox 14"/>
          <p:cNvSpPr txBox="1"/>
          <p:nvPr/>
        </p:nvSpPr>
        <p:spPr>
          <a:xfrm>
            <a:off x="6339146" y="-92075"/>
            <a:ext cx="5609708"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Online Safety</a:t>
            </a:r>
          </a:p>
        </p:txBody>
      </p:sp>
      <p:sp>
        <p:nvSpPr>
          <p:cNvPr id="15" name="TextBox 15"/>
          <p:cNvSpPr txBox="1"/>
          <p:nvPr/>
        </p:nvSpPr>
        <p:spPr>
          <a:xfrm>
            <a:off x="1114616" y="6656602"/>
            <a:ext cx="952202" cy="377824"/>
          </a:xfrm>
          <a:prstGeom prst="rect">
            <a:avLst/>
          </a:prstGeom>
        </p:spPr>
        <p:txBody>
          <a:bodyPr lIns="0" tIns="0" rIns="0" bIns="0" rtlCol="0" anchor="t">
            <a:spAutoFit/>
          </a:bodyPr>
          <a:lstStyle/>
          <a:p>
            <a:pPr algn="ctr">
              <a:lnSpc>
                <a:spcPts val="2800"/>
              </a:lnSpc>
            </a:pPr>
            <a:r>
              <a:rPr lang="en-US" sz="2000">
                <a:solidFill>
                  <a:srgbClr val="000000"/>
                </a:solidFill>
                <a:latin typeface="Calibri (MS)"/>
                <a:ea typeface="Calibri (MS)"/>
                <a:cs typeface="Calibri (MS)"/>
                <a:sym typeface="Calibri (MS)"/>
              </a:rPr>
              <a:t>Show me</a:t>
            </a:r>
          </a:p>
        </p:txBody>
      </p:sp>
      <p:sp>
        <p:nvSpPr>
          <p:cNvPr id="16" name="TextBox 16"/>
          <p:cNvSpPr txBox="1"/>
          <p:nvPr/>
        </p:nvSpPr>
        <p:spPr>
          <a:xfrm>
            <a:off x="10322539" y="3190414"/>
            <a:ext cx="6503715" cy="59150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Images of alcohol/drugs</a:t>
            </a:r>
          </a:p>
          <a:p>
            <a:pPr algn="ctr">
              <a:lnSpc>
                <a:spcPts val="4200"/>
              </a:lnSpc>
            </a:pPr>
            <a:endParaRPr lang="en-US" sz="3000" b="1">
              <a:solidFill>
                <a:srgbClr val="000000"/>
              </a:solidFill>
              <a:latin typeface="Calibri (MS) Bold"/>
              <a:ea typeface="Calibri (MS) Bold"/>
              <a:cs typeface="Calibri (MS) Bold"/>
              <a:sym typeface="Calibri (MS) Bold"/>
            </a:endParaRPr>
          </a:p>
          <a:p>
            <a:pPr algn="ctr">
              <a:lnSpc>
                <a:spcPts val="4200"/>
              </a:lnSpc>
            </a:pPr>
            <a:r>
              <a:rPr lang="en-US" sz="3000" b="1">
                <a:solidFill>
                  <a:srgbClr val="000000"/>
                </a:solidFill>
                <a:latin typeface="Calibri (MS) Bold"/>
                <a:ea typeface="Calibri (MS) Bold"/>
                <a:cs typeface="Calibri (MS) Bold"/>
                <a:sym typeface="Calibri (MS) Bold"/>
              </a:rPr>
              <a:t>Sexual content</a:t>
            </a:r>
          </a:p>
          <a:p>
            <a:pPr algn="ctr">
              <a:lnSpc>
                <a:spcPts val="4200"/>
              </a:lnSpc>
            </a:pPr>
            <a:endParaRPr lang="en-US" sz="3000" b="1">
              <a:solidFill>
                <a:srgbClr val="000000"/>
              </a:solidFill>
              <a:latin typeface="Calibri (MS) Bold"/>
              <a:ea typeface="Calibri (MS) Bold"/>
              <a:cs typeface="Calibri (MS) Bold"/>
              <a:sym typeface="Calibri (MS) Bold"/>
            </a:endParaRPr>
          </a:p>
          <a:p>
            <a:pPr algn="ctr">
              <a:lnSpc>
                <a:spcPts val="4200"/>
              </a:lnSpc>
            </a:pPr>
            <a:r>
              <a:rPr lang="en-US" sz="3000" b="1">
                <a:solidFill>
                  <a:srgbClr val="000000"/>
                </a:solidFill>
                <a:latin typeface="Calibri (MS) Bold"/>
                <a:ea typeface="Calibri (MS) Bold"/>
                <a:cs typeface="Calibri (MS) Bold"/>
                <a:sym typeface="Calibri (MS) Bold"/>
              </a:rPr>
              <a:t>Profanity</a:t>
            </a:r>
          </a:p>
          <a:p>
            <a:pPr algn="ctr">
              <a:lnSpc>
                <a:spcPts val="4200"/>
              </a:lnSpc>
            </a:pPr>
            <a:endParaRPr lang="en-US" sz="3000" b="1">
              <a:solidFill>
                <a:srgbClr val="000000"/>
              </a:solidFill>
              <a:latin typeface="Calibri (MS) Bold"/>
              <a:ea typeface="Calibri (MS) Bold"/>
              <a:cs typeface="Calibri (MS) Bold"/>
              <a:sym typeface="Calibri (MS) Bold"/>
            </a:endParaRPr>
          </a:p>
          <a:p>
            <a:pPr algn="ctr">
              <a:lnSpc>
                <a:spcPts val="4200"/>
              </a:lnSpc>
            </a:pPr>
            <a:r>
              <a:rPr lang="en-US" sz="3000" b="1">
                <a:solidFill>
                  <a:srgbClr val="000000"/>
                </a:solidFill>
                <a:latin typeface="Calibri (MS) Bold"/>
                <a:ea typeface="Calibri (MS) Bold"/>
                <a:cs typeface="Calibri (MS) Bold"/>
                <a:sym typeface="Calibri (MS) Bold"/>
              </a:rPr>
              <a:t>Harmful/abusive words</a:t>
            </a:r>
          </a:p>
          <a:p>
            <a:pPr algn="ctr">
              <a:lnSpc>
                <a:spcPts val="4200"/>
              </a:lnSpc>
            </a:pPr>
            <a:endParaRPr lang="en-US" sz="3000" b="1">
              <a:solidFill>
                <a:srgbClr val="000000"/>
              </a:solidFill>
              <a:latin typeface="Calibri (MS) Bold"/>
              <a:ea typeface="Calibri (MS) Bold"/>
              <a:cs typeface="Calibri (MS) Bold"/>
              <a:sym typeface="Calibri (MS) Bold"/>
            </a:endParaRPr>
          </a:p>
          <a:p>
            <a:pPr algn="ctr">
              <a:lnSpc>
                <a:spcPts val="4200"/>
              </a:lnSpc>
            </a:pPr>
            <a:r>
              <a:rPr lang="en-US" sz="3000" b="1">
                <a:solidFill>
                  <a:srgbClr val="000000"/>
                </a:solidFill>
                <a:latin typeface="Calibri (MS) Bold"/>
                <a:ea typeface="Calibri (MS) Bold"/>
                <a:cs typeface="Calibri (MS) Bold"/>
                <a:sym typeface="Calibri (MS) Bold"/>
              </a:rPr>
              <a:t>Threats to someone’s safety</a:t>
            </a:r>
          </a:p>
          <a:p>
            <a:pPr algn="ctr">
              <a:lnSpc>
                <a:spcPts val="4200"/>
              </a:lnSpc>
            </a:pPr>
            <a:endParaRPr lang="en-US" sz="3000" b="1">
              <a:solidFill>
                <a:srgbClr val="000000"/>
              </a:solidFill>
              <a:latin typeface="Calibri (MS) Bold"/>
              <a:ea typeface="Calibri (MS) Bold"/>
              <a:cs typeface="Calibri (MS) Bold"/>
              <a:sym typeface="Calibri (MS) Bold"/>
            </a:endParaRPr>
          </a:p>
          <a:p>
            <a:pPr algn="ctr">
              <a:lnSpc>
                <a:spcPts val="4200"/>
              </a:lnSpc>
            </a:pPr>
            <a:r>
              <a:rPr lang="en-US" sz="3000" b="1">
                <a:solidFill>
                  <a:srgbClr val="000000"/>
                </a:solidFill>
                <a:latin typeface="Calibri (MS) Bold"/>
                <a:ea typeface="Calibri (MS) Bold"/>
                <a:cs typeface="Calibri (MS) Bold"/>
                <a:sym typeface="Calibri (MS) Bold"/>
              </a:rPr>
              <a:t>Racist, sexist, and prejudiced language</a:t>
            </a:r>
          </a:p>
        </p:txBody>
      </p:sp>
      <p:sp>
        <p:nvSpPr>
          <p:cNvPr id="17" name="TextBox 17"/>
          <p:cNvSpPr txBox="1"/>
          <p:nvPr/>
        </p:nvSpPr>
        <p:spPr>
          <a:xfrm>
            <a:off x="10080016" y="1573631"/>
            <a:ext cx="6988761" cy="1114425"/>
          </a:xfrm>
          <a:prstGeom prst="rect">
            <a:avLst/>
          </a:prstGeom>
        </p:spPr>
        <p:txBody>
          <a:bodyPr lIns="0" tIns="0" rIns="0" bIns="0" rtlCol="0" anchor="t">
            <a:spAutoFit/>
          </a:bodyPr>
          <a:lstStyle/>
          <a:p>
            <a:pPr algn="ctr">
              <a:lnSpc>
                <a:spcPts val="4200"/>
              </a:lnSpc>
            </a:pPr>
            <a:r>
              <a:rPr lang="en-US" sz="3000">
                <a:solidFill>
                  <a:srgbClr val="000000"/>
                </a:solidFill>
                <a:latin typeface="Calibri (MS)"/>
                <a:ea typeface="Calibri (MS)"/>
                <a:cs typeface="Calibri (MS)"/>
                <a:sym typeface="Calibri (MS)"/>
              </a:rPr>
              <a:t>You should always be careful of what you post online. You should never post:</a:t>
            </a:r>
          </a:p>
        </p:txBody>
      </p:sp>
      <p:sp>
        <p:nvSpPr>
          <p:cNvPr id="18" name="TextBox 18"/>
          <p:cNvSpPr txBox="1"/>
          <p:nvPr/>
        </p:nvSpPr>
        <p:spPr>
          <a:xfrm>
            <a:off x="5892142" y="9841849"/>
            <a:ext cx="6503715" cy="301365"/>
          </a:xfrm>
          <a:prstGeom prst="rect">
            <a:avLst/>
          </a:prstGeom>
        </p:spPr>
        <p:txBody>
          <a:bodyPr wrap="square"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12" tooltip="https://www.missingkids.org/theissues/onlineenticement">
                  <a:extLst>
                    <a:ext uri="{A12FA001-AC4F-418D-AE19-62706E023703}">
                      <ahyp:hlinkClr xmlns:ahyp="http://schemas.microsoft.com/office/drawing/2018/hyperlinkcolor" val="tx"/>
                    </a:ext>
                  </a:extLst>
                </a:hlinkClick>
              </a:rPr>
              <a:t>https://www.missingkids.org/theissues/onlineenticement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930275"/>
            <a:chOff x="0" y="0"/>
            <a:chExt cx="4816593" cy="245011"/>
          </a:xfrm>
        </p:grpSpPr>
        <p:sp>
          <p:nvSpPr>
            <p:cNvPr id="3" name="Freeform 3"/>
            <p:cNvSpPr/>
            <p:nvPr/>
          </p:nvSpPr>
          <p:spPr>
            <a:xfrm>
              <a:off x="0" y="0"/>
              <a:ext cx="4816592" cy="245011"/>
            </a:xfrm>
            <a:custGeom>
              <a:avLst/>
              <a:gdLst/>
              <a:ahLst/>
              <a:cxnLst/>
              <a:rect l="l" t="t" r="r" b="b"/>
              <a:pathLst>
                <a:path w="4816592" h="245011">
                  <a:moveTo>
                    <a:pt x="0" y="0"/>
                  </a:moveTo>
                  <a:lnTo>
                    <a:pt x="4816592" y="0"/>
                  </a:lnTo>
                  <a:lnTo>
                    <a:pt x="4816592" y="245011"/>
                  </a:lnTo>
                  <a:lnTo>
                    <a:pt x="0" y="245011"/>
                  </a:lnTo>
                  <a:close/>
                </a:path>
              </a:pathLst>
            </a:custGeom>
            <a:solidFill>
              <a:srgbClr val="0C938B"/>
            </a:solidFill>
          </p:spPr>
          <p:txBody>
            <a:bodyPr/>
            <a:lstStyle/>
            <a:p>
              <a:endParaRPr lang="en-US"/>
            </a:p>
          </p:txBody>
        </p:sp>
        <p:sp>
          <p:nvSpPr>
            <p:cNvPr id="4" name="TextBox 4"/>
            <p:cNvSpPr txBox="1"/>
            <p:nvPr/>
          </p:nvSpPr>
          <p:spPr>
            <a:xfrm>
              <a:off x="0" y="-76200"/>
              <a:ext cx="4816593" cy="32121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293761" y="3235248"/>
            <a:ext cx="10489032" cy="4995401"/>
          </a:xfrm>
          <a:custGeom>
            <a:avLst/>
            <a:gdLst/>
            <a:ahLst/>
            <a:cxnLst/>
            <a:rect l="l" t="t" r="r" b="b"/>
            <a:pathLst>
              <a:path w="10489032" h="4995401">
                <a:moveTo>
                  <a:pt x="0" y="0"/>
                </a:moveTo>
                <a:lnTo>
                  <a:pt x="10489032" y="0"/>
                </a:lnTo>
                <a:lnTo>
                  <a:pt x="10489032" y="4995402"/>
                </a:lnTo>
                <a:lnTo>
                  <a:pt x="0" y="4995402"/>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0" y="-15875"/>
            <a:ext cx="18288000"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Online Safety</a:t>
            </a:r>
          </a:p>
        </p:txBody>
      </p:sp>
      <p:sp>
        <p:nvSpPr>
          <p:cNvPr id="7" name="TextBox 7"/>
          <p:cNvSpPr txBox="1"/>
          <p:nvPr/>
        </p:nvSpPr>
        <p:spPr>
          <a:xfrm>
            <a:off x="10782793" y="3660088"/>
            <a:ext cx="7253288" cy="4229100"/>
          </a:xfrm>
          <a:prstGeom prst="rect">
            <a:avLst/>
          </a:prstGeom>
        </p:spPr>
        <p:txBody>
          <a:bodyPr lIns="0" tIns="0" rIns="0" bIns="0" rtlCol="0" anchor="t">
            <a:spAutoFit/>
          </a:bodyPr>
          <a:lstStyle/>
          <a:p>
            <a:pPr marL="647698" lvl="1" indent="-323849" algn="l">
              <a:lnSpc>
                <a:spcPts val="4199"/>
              </a:lnSpc>
              <a:buFont typeface="Arial"/>
              <a:buChar char="•"/>
            </a:pPr>
            <a:r>
              <a:rPr lang="en-US" sz="2999">
                <a:solidFill>
                  <a:srgbClr val="000000"/>
                </a:solidFill>
                <a:latin typeface="Calibri (MS)"/>
                <a:ea typeface="Calibri (MS)"/>
                <a:cs typeface="Calibri (MS)"/>
                <a:sym typeface="Calibri (MS)"/>
              </a:rPr>
              <a:t>Am I posting sensitive information?</a:t>
            </a:r>
          </a:p>
          <a:p>
            <a:pPr marL="647698" lvl="1" indent="-323849" algn="l">
              <a:lnSpc>
                <a:spcPts val="4199"/>
              </a:lnSpc>
              <a:buFont typeface="Arial"/>
              <a:buChar char="•"/>
            </a:pPr>
            <a:r>
              <a:rPr lang="en-US" sz="2999">
                <a:solidFill>
                  <a:srgbClr val="000000"/>
                </a:solidFill>
                <a:latin typeface="Calibri (MS)"/>
                <a:ea typeface="Calibri (MS)"/>
                <a:cs typeface="Calibri (MS)"/>
                <a:sym typeface="Calibri (MS)"/>
              </a:rPr>
              <a:t>Should I share this?</a:t>
            </a:r>
          </a:p>
          <a:p>
            <a:pPr marL="647698" lvl="1" indent="-323849" algn="l">
              <a:lnSpc>
                <a:spcPts val="4199"/>
              </a:lnSpc>
              <a:buFont typeface="Arial"/>
              <a:buChar char="•"/>
            </a:pPr>
            <a:r>
              <a:rPr lang="en-US" sz="2999">
                <a:solidFill>
                  <a:srgbClr val="000000"/>
                </a:solidFill>
                <a:latin typeface="Calibri (MS)"/>
                <a:ea typeface="Calibri (MS)"/>
                <a:cs typeface="Calibri (MS)"/>
                <a:sym typeface="Calibri (MS)"/>
              </a:rPr>
              <a:t>What are my privacy settings on my account?</a:t>
            </a:r>
          </a:p>
          <a:p>
            <a:pPr marL="647698" lvl="1" indent="-323849" algn="l">
              <a:lnSpc>
                <a:spcPts val="4199"/>
              </a:lnSpc>
              <a:buFont typeface="Arial"/>
              <a:buChar char="•"/>
            </a:pPr>
            <a:r>
              <a:rPr lang="en-US" sz="2999">
                <a:solidFill>
                  <a:srgbClr val="000000"/>
                </a:solidFill>
                <a:latin typeface="Calibri (MS)"/>
                <a:ea typeface="Calibri (MS)"/>
                <a:cs typeface="Calibri (MS)"/>
                <a:sym typeface="Calibri (MS)"/>
              </a:rPr>
              <a:t>Should I click this link?</a:t>
            </a:r>
          </a:p>
          <a:p>
            <a:pPr marL="647698" lvl="1" indent="-323849" algn="l">
              <a:lnSpc>
                <a:spcPts val="4199"/>
              </a:lnSpc>
              <a:buFont typeface="Arial"/>
              <a:buChar char="•"/>
            </a:pPr>
            <a:r>
              <a:rPr lang="en-US" sz="2999">
                <a:solidFill>
                  <a:srgbClr val="000000"/>
                </a:solidFill>
                <a:latin typeface="Calibri (MS)"/>
                <a:ea typeface="Calibri (MS)"/>
                <a:cs typeface="Calibri (MS)"/>
                <a:sym typeface="Calibri (MS)"/>
              </a:rPr>
              <a:t>Is this website legitimate?</a:t>
            </a:r>
          </a:p>
          <a:p>
            <a:pPr marL="647698" lvl="1" indent="-323849" algn="l">
              <a:lnSpc>
                <a:spcPts val="4199"/>
              </a:lnSpc>
              <a:buFont typeface="Arial"/>
              <a:buChar char="•"/>
            </a:pPr>
            <a:r>
              <a:rPr lang="en-US" sz="2999">
                <a:solidFill>
                  <a:srgbClr val="000000"/>
                </a:solidFill>
                <a:latin typeface="Calibri (MS)"/>
                <a:ea typeface="Calibri (MS)"/>
                <a:cs typeface="Calibri (MS)"/>
                <a:sym typeface="Calibri (MS)"/>
              </a:rPr>
              <a:t>Are my passwords safe?</a:t>
            </a:r>
          </a:p>
          <a:p>
            <a:pPr marL="647698" lvl="1" indent="-323849" algn="l">
              <a:lnSpc>
                <a:spcPts val="4199"/>
              </a:lnSpc>
              <a:buFont typeface="Arial"/>
              <a:buChar char="•"/>
            </a:pPr>
            <a:r>
              <a:rPr lang="en-US" sz="2999">
                <a:solidFill>
                  <a:srgbClr val="000000"/>
                </a:solidFill>
                <a:latin typeface="Calibri (MS)"/>
                <a:ea typeface="Calibri (MS)"/>
                <a:cs typeface="Calibri (MS)"/>
                <a:sym typeface="Calibri (MS)"/>
              </a:rPr>
              <a:t>Am I on public WiFi?</a:t>
            </a:r>
          </a:p>
        </p:txBody>
      </p:sp>
      <p:sp>
        <p:nvSpPr>
          <p:cNvPr id="8" name="TextBox 8"/>
          <p:cNvSpPr txBox="1"/>
          <p:nvPr/>
        </p:nvSpPr>
        <p:spPr>
          <a:xfrm>
            <a:off x="3536203" y="1685848"/>
            <a:ext cx="11215595" cy="663576"/>
          </a:xfrm>
          <a:prstGeom prst="rect">
            <a:avLst/>
          </a:prstGeom>
        </p:spPr>
        <p:txBody>
          <a:bodyPr lIns="0" tIns="0" rIns="0" bIns="0" rtlCol="0" anchor="t">
            <a:spAutoFit/>
          </a:bodyPr>
          <a:lstStyle/>
          <a:p>
            <a:pPr algn="l">
              <a:lnSpc>
                <a:spcPts val="4899"/>
              </a:lnSpc>
            </a:pPr>
            <a:r>
              <a:rPr lang="en-US" sz="3499" b="1">
                <a:solidFill>
                  <a:srgbClr val="000000"/>
                </a:solidFill>
                <a:latin typeface="Calibri (MS) Bold"/>
                <a:ea typeface="Calibri (MS) Bold"/>
                <a:cs typeface="Calibri (MS) Bold"/>
                <a:sym typeface="Calibri (MS) Bold"/>
              </a:rPr>
              <a:t>When you are using the Internet, you should ask yourself...</a:t>
            </a:r>
          </a:p>
        </p:txBody>
      </p:sp>
      <p:sp>
        <p:nvSpPr>
          <p:cNvPr id="9" name="TextBox 9"/>
          <p:cNvSpPr txBox="1"/>
          <p:nvPr/>
        </p:nvSpPr>
        <p:spPr>
          <a:xfrm>
            <a:off x="6091892" y="9867900"/>
            <a:ext cx="6557308" cy="301365"/>
          </a:xfrm>
          <a:prstGeom prst="rect">
            <a:avLst/>
          </a:prstGeom>
        </p:spPr>
        <p:txBody>
          <a:bodyPr wrap="square"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3" tooltip="https://www.missingkids.org/theissues/onlineenticement">
                  <a:extLst>
                    <a:ext uri="{A12FA001-AC4F-418D-AE19-62706E023703}">
                      <ahyp:hlinkClr xmlns:ahyp="http://schemas.microsoft.com/office/drawing/2018/hyperlinkcolor" val="tx"/>
                    </a:ext>
                  </a:extLst>
                </a:hlinkClick>
              </a:rPr>
              <a:t>https://www.missingkids.org/theissues/onlineenticement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95302"/>
            <a:ext cx="18288000" cy="1877158"/>
            <a:chOff x="0" y="-130450"/>
            <a:chExt cx="4816593" cy="494395"/>
          </a:xfrm>
        </p:grpSpPr>
        <p:sp>
          <p:nvSpPr>
            <p:cNvPr id="3" name="Freeform 3"/>
            <p:cNvSpPr/>
            <p:nvPr/>
          </p:nvSpPr>
          <p:spPr>
            <a:xfrm>
              <a:off x="0" y="0"/>
              <a:ext cx="4816592" cy="284845"/>
            </a:xfrm>
            <a:custGeom>
              <a:avLst/>
              <a:gdLst/>
              <a:ahLst/>
              <a:cxnLst/>
              <a:rect l="l" t="t" r="r" b="b"/>
              <a:pathLst>
                <a:path w="4816592" h="284845">
                  <a:moveTo>
                    <a:pt x="0" y="0"/>
                  </a:moveTo>
                  <a:lnTo>
                    <a:pt x="4816592" y="0"/>
                  </a:lnTo>
                  <a:lnTo>
                    <a:pt x="4816592" y="284845"/>
                  </a:lnTo>
                  <a:lnTo>
                    <a:pt x="0" y="284845"/>
                  </a:lnTo>
                  <a:close/>
                </a:path>
              </a:pathLst>
            </a:custGeom>
            <a:solidFill>
              <a:srgbClr val="0C938B"/>
            </a:solidFill>
          </p:spPr>
          <p:txBody>
            <a:bodyPr/>
            <a:lstStyle/>
            <a:p>
              <a:endParaRPr lang="en-US"/>
            </a:p>
          </p:txBody>
        </p:sp>
        <p:sp>
          <p:nvSpPr>
            <p:cNvPr id="4" name="TextBox 4"/>
            <p:cNvSpPr txBox="1"/>
            <p:nvPr/>
          </p:nvSpPr>
          <p:spPr>
            <a:xfrm>
              <a:off x="0" y="-130450"/>
              <a:ext cx="4816593" cy="494395"/>
            </a:xfrm>
            <a:prstGeom prst="rect">
              <a:avLst/>
            </a:prstGeom>
          </p:spPr>
          <p:txBody>
            <a:bodyPr lIns="50800" tIns="50800" rIns="50800" bIns="50800" rtlCol="0" anchor="ctr"/>
            <a:lstStyle/>
            <a:p>
              <a:pPr algn="ctr">
                <a:lnSpc>
                  <a:spcPts val="7000"/>
                </a:lnSpc>
              </a:pPr>
              <a:r>
                <a:rPr lang="en-US" sz="5000" b="1" dirty="0" err="1">
                  <a:solidFill>
                    <a:srgbClr val="FFFFFF"/>
                  </a:solidFill>
                  <a:latin typeface="Calibri (MS) Bold"/>
                  <a:ea typeface="Calibri (MS) Bold"/>
                  <a:cs typeface="Calibri (MS) Bold"/>
                  <a:sym typeface="Calibri (MS) Bold"/>
                </a:rPr>
                <a:t>NetSmartz</a:t>
              </a:r>
              <a:r>
                <a:rPr lang="en-US" sz="5000" b="1" dirty="0">
                  <a:solidFill>
                    <a:srgbClr val="FFFFFF"/>
                  </a:solidFill>
                  <a:latin typeface="Calibri (MS) Bold"/>
                  <a:ea typeface="Calibri (MS) Bold"/>
                  <a:cs typeface="Calibri (MS) Bold"/>
                  <a:sym typeface="Calibri (MS) Bold"/>
                </a:rPr>
                <a:t> “Your Photo Fate” Video</a:t>
              </a:r>
            </a:p>
          </p:txBody>
        </p:sp>
      </p:grpSp>
      <p:sp>
        <p:nvSpPr>
          <p:cNvPr id="6" name="TextBox 6"/>
          <p:cNvSpPr txBox="1"/>
          <p:nvPr/>
        </p:nvSpPr>
        <p:spPr>
          <a:xfrm>
            <a:off x="6427143" y="9715500"/>
            <a:ext cx="5433715"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3" tooltip="https://www.youtube.com/watch?v=d5b1XZAkTIk">
                  <a:extLst>
                    <a:ext uri="{A12FA001-AC4F-418D-AE19-62706E023703}">
                      <ahyp:hlinkClr xmlns:ahyp="http://schemas.microsoft.com/office/drawing/2018/hyperlinkcolor" val="tx"/>
                    </a:ext>
                  </a:extLst>
                </a:hlinkClick>
              </a:rPr>
              <a:t>https://www.youtube.com/watch?v=d5b1XZAkTIk</a:t>
            </a:r>
          </a:p>
        </p:txBody>
      </p:sp>
      <p:sp>
        <p:nvSpPr>
          <p:cNvPr id="7" name="TextBox 7"/>
          <p:cNvSpPr txBox="1"/>
          <p:nvPr/>
        </p:nvSpPr>
        <p:spPr>
          <a:xfrm>
            <a:off x="14292813" y="9446896"/>
            <a:ext cx="2148036" cy="344804"/>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Duration: 2:00 minutes</a:t>
            </a:r>
          </a:p>
        </p:txBody>
      </p:sp>
      <p:pic>
        <p:nvPicPr>
          <p:cNvPr id="8" name="Online Media 7" title="Your Photo Fate (2018)">
            <a:hlinkClick r:id="" action="ppaction://media"/>
            <a:extLst>
              <a:ext uri="{FF2B5EF4-FFF2-40B4-BE49-F238E27FC236}">
                <a16:creationId xmlns:a16="http://schemas.microsoft.com/office/drawing/2014/main" id="{E0EDAA20-E361-BD74-CBCE-88B4B22AC20A}"/>
              </a:ext>
            </a:extLst>
          </p:cNvPr>
          <p:cNvPicPr>
            <a:picLocks noRot="1" noChangeAspect="1"/>
          </p:cNvPicPr>
          <p:nvPr>
            <a:videoFile r:link="rId1"/>
          </p:nvPr>
        </p:nvPicPr>
        <p:blipFill>
          <a:blip r:embed="rId4"/>
          <a:stretch>
            <a:fillRect/>
          </a:stretch>
        </p:blipFill>
        <p:spPr>
          <a:xfrm>
            <a:off x="2019300" y="1357493"/>
            <a:ext cx="14249400" cy="80449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3251" y="0"/>
            <a:ext cx="18620045" cy="906987"/>
            <a:chOff x="0" y="0"/>
            <a:chExt cx="4904045" cy="238877"/>
          </a:xfrm>
        </p:grpSpPr>
        <p:sp>
          <p:nvSpPr>
            <p:cNvPr id="3" name="Freeform 3"/>
            <p:cNvSpPr/>
            <p:nvPr/>
          </p:nvSpPr>
          <p:spPr>
            <a:xfrm>
              <a:off x="0" y="0"/>
              <a:ext cx="4904045" cy="238877"/>
            </a:xfrm>
            <a:custGeom>
              <a:avLst/>
              <a:gdLst/>
              <a:ahLst/>
              <a:cxnLst/>
              <a:rect l="l" t="t" r="r" b="b"/>
              <a:pathLst>
                <a:path w="4904045" h="238877">
                  <a:moveTo>
                    <a:pt x="0" y="0"/>
                  </a:moveTo>
                  <a:lnTo>
                    <a:pt x="4904045" y="0"/>
                  </a:lnTo>
                  <a:lnTo>
                    <a:pt x="4904045" y="238877"/>
                  </a:lnTo>
                  <a:lnTo>
                    <a:pt x="0" y="238877"/>
                  </a:lnTo>
                  <a:close/>
                </a:path>
              </a:pathLst>
            </a:custGeom>
            <a:solidFill>
              <a:srgbClr val="03989E"/>
            </a:solidFill>
          </p:spPr>
          <p:txBody>
            <a:bodyPr/>
            <a:lstStyle/>
            <a:p>
              <a:endParaRPr lang="en-US"/>
            </a:p>
          </p:txBody>
        </p:sp>
        <p:sp>
          <p:nvSpPr>
            <p:cNvPr id="4" name="TextBox 4"/>
            <p:cNvSpPr txBox="1"/>
            <p:nvPr/>
          </p:nvSpPr>
          <p:spPr>
            <a:xfrm>
              <a:off x="0" y="-76200"/>
              <a:ext cx="4904045" cy="315077"/>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2670573" y="-92075"/>
            <a:ext cx="12946855" cy="968375"/>
          </a:xfrm>
          <a:prstGeom prst="rect">
            <a:avLst/>
          </a:prstGeom>
        </p:spPr>
        <p:txBody>
          <a:bodyPr lIns="0" tIns="0" rIns="0" bIns="0" rtlCol="0" anchor="t">
            <a:spAutoFit/>
          </a:bodyPr>
          <a:lstStyle/>
          <a:p>
            <a:pPr algn="ctr">
              <a:lnSpc>
                <a:spcPts val="7000"/>
              </a:lnSpc>
            </a:pPr>
            <a:r>
              <a:rPr lang="en-US" sz="5000" b="1" dirty="0" err="1">
                <a:solidFill>
                  <a:srgbClr val="FFFFFF"/>
                </a:solidFill>
                <a:latin typeface="Calibri (MS) Bold"/>
                <a:ea typeface="Calibri (MS) Bold"/>
                <a:cs typeface="Calibri (MS) Bold"/>
                <a:sym typeface="Calibri (MS) Bold"/>
              </a:rPr>
              <a:t>NetSmartz</a:t>
            </a:r>
            <a:r>
              <a:rPr lang="en-US" sz="5000" b="1" dirty="0">
                <a:solidFill>
                  <a:srgbClr val="FFFFFF"/>
                </a:solidFill>
                <a:latin typeface="Calibri (MS) Bold"/>
                <a:ea typeface="Calibri (MS) Bold"/>
                <a:cs typeface="Calibri (MS) Bold"/>
                <a:sym typeface="Calibri (MS) Bold"/>
              </a:rPr>
              <a:t> “Your Photo Fate” Discussion Guide</a:t>
            </a:r>
          </a:p>
        </p:txBody>
      </p:sp>
      <p:sp>
        <p:nvSpPr>
          <p:cNvPr id="6" name="TextBox 6"/>
          <p:cNvSpPr txBox="1"/>
          <p:nvPr/>
        </p:nvSpPr>
        <p:spPr>
          <a:xfrm>
            <a:off x="3085978" y="4327525"/>
            <a:ext cx="12116043" cy="1470026"/>
          </a:xfrm>
          <a:prstGeom prst="rect">
            <a:avLst/>
          </a:prstGeom>
        </p:spPr>
        <p:txBody>
          <a:bodyPr lIns="0" tIns="0" rIns="0" bIns="0" rtlCol="0" anchor="t">
            <a:spAutoFit/>
          </a:bodyPr>
          <a:lstStyle/>
          <a:p>
            <a:pPr algn="ctr">
              <a:lnSpc>
                <a:spcPts val="5599"/>
              </a:lnSpc>
            </a:pPr>
            <a:r>
              <a:rPr lang="en-US" sz="3999" i="1">
                <a:solidFill>
                  <a:srgbClr val="000000"/>
                </a:solidFill>
                <a:latin typeface="Calibri (MS) Italics"/>
                <a:ea typeface="Calibri (MS) Italics"/>
                <a:cs typeface="Calibri (MS) Italics"/>
                <a:sym typeface="Calibri (MS) Italics"/>
              </a:rPr>
              <a:t>Click </a:t>
            </a:r>
            <a:r>
              <a:rPr lang="en-US" sz="3999" i="1" u="sng">
                <a:solidFill>
                  <a:srgbClr val="000000"/>
                </a:solidFill>
                <a:latin typeface="Calibri (MS) Italics"/>
                <a:ea typeface="Calibri (MS) Italics"/>
                <a:cs typeface="Calibri (MS) Italics"/>
                <a:sym typeface="Calibri (MS) Italics"/>
                <a:hlinkClick r:id="rId3" tooltip="https://www.missingkids.org/content/dam/netsmartz/downloadable/discussion-guides/your-photo-fate-discussion-guide.pdf"/>
              </a:rPr>
              <a:t>here</a:t>
            </a:r>
            <a:r>
              <a:rPr lang="en-US" sz="3999" i="1">
                <a:solidFill>
                  <a:srgbClr val="000000"/>
                </a:solidFill>
                <a:latin typeface="Calibri (MS) Italics"/>
                <a:ea typeface="Calibri (MS) Italics"/>
                <a:cs typeface="Calibri (MS) Italics"/>
                <a:sym typeface="Calibri (MS) Italics"/>
              </a:rPr>
              <a:t> to access NetSmartz “Your Photo Fate” Discussion Guide and questions.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85425"/>
            <a:chOff x="0" y="0"/>
            <a:chExt cx="4816593" cy="206861"/>
          </a:xfrm>
        </p:grpSpPr>
        <p:sp>
          <p:nvSpPr>
            <p:cNvPr id="3" name="Freeform 3"/>
            <p:cNvSpPr/>
            <p:nvPr/>
          </p:nvSpPr>
          <p:spPr>
            <a:xfrm>
              <a:off x="0" y="0"/>
              <a:ext cx="4816592" cy="206861"/>
            </a:xfrm>
            <a:custGeom>
              <a:avLst/>
              <a:gdLst/>
              <a:ahLst/>
              <a:cxnLst/>
              <a:rect l="l" t="t" r="r" b="b"/>
              <a:pathLst>
                <a:path w="4816592" h="206861">
                  <a:moveTo>
                    <a:pt x="0" y="0"/>
                  </a:moveTo>
                  <a:lnTo>
                    <a:pt x="4816592" y="0"/>
                  </a:lnTo>
                  <a:lnTo>
                    <a:pt x="4816592" y="206861"/>
                  </a:lnTo>
                  <a:lnTo>
                    <a:pt x="0" y="206861"/>
                  </a:lnTo>
                  <a:close/>
                </a:path>
              </a:pathLst>
            </a:custGeom>
            <a:solidFill>
              <a:srgbClr val="0C938B"/>
            </a:solidFill>
          </p:spPr>
          <p:txBody>
            <a:bodyPr/>
            <a:lstStyle/>
            <a:p>
              <a:endParaRPr lang="en-US"/>
            </a:p>
          </p:txBody>
        </p:sp>
        <p:sp>
          <p:nvSpPr>
            <p:cNvPr id="4" name="TextBox 4"/>
            <p:cNvSpPr txBox="1"/>
            <p:nvPr/>
          </p:nvSpPr>
          <p:spPr>
            <a:xfrm>
              <a:off x="0" y="-76200"/>
              <a:ext cx="4816593" cy="28306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190553" y="1880315"/>
            <a:ext cx="8701826" cy="6526370"/>
          </a:xfrm>
          <a:custGeom>
            <a:avLst/>
            <a:gdLst/>
            <a:ahLst/>
            <a:cxnLst/>
            <a:rect l="l" t="t" r="r" b="b"/>
            <a:pathLst>
              <a:path w="8701826" h="6526370">
                <a:moveTo>
                  <a:pt x="0" y="0"/>
                </a:moveTo>
                <a:lnTo>
                  <a:pt x="8701827" y="0"/>
                </a:lnTo>
                <a:lnTo>
                  <a:pt x="8701827" y="6526370"/>
                </a:lnTo>
                <a:lnTo>
                  <a:pt x="0" y="6526370"/>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0" y="-92074"/>
            <a:ext cx="18288000" cy="968374"/>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Every Action Has a Reaction</a:t>
            </a:r>
          </a:p>
        </p:txBody>
      </p:sp>
      <p:sp>
        <p:nvSpPr>
          <p:cNvPr id="7" name="TextBox 7"/>
          <p:cNvSpPr txBox="1"/>
          <p:nvPr/>
        </p:nvSpPr>
        <p:spPr>
          <a:xfrm>
            <a:off x="10804442" y="1780320"/>
            <a:ext cx="6596330" cy="6981825"/>
          </a:xfrm>
          <a:prstGeom prst="rect">
            <a:avLst/>
          </a:prstGeom>
        </p:spPr>
        <p:txBody>
          <a:bodyPr lIns="0" tIns="0" rIns="0" bIns="0" rtlCol="0" anchor="t">
            <a:spAutoFit/>
          </a:bodyPr>
          <a:lstStyle/>
          <a:p>
            <a:pPr algn="ctr">
              <a:lnSpc>
                <a:spcPts val="4200"/>
              </a:lnSpc>
            </a:pPr>
            <a:r>
              <a:rPr lang="en-US" sz="3000">
                <a:solidFill>
                  <a:srgbClr val="000000"/>
                </a:solidFill>
                <a:latin typeface="Calibri (MS)"/>
                <a:ea typeface="Calibri (MS)"/>
                <a:cs typeface="Calibri (MS)"/>
                <a:sym typeface="Calibri (MS)"/>
              </a:rPr>
              <a:t>Every action that we make in life has a reaction. The same goes for what we post online. </a:t>
            </a:r>
            <a:r>
              <a:rPr lang="en-US" sz="3000" b="1">
                <a:solidFill>
                  <a:srgbClr val="000000"/>
                </a:solidFill>
                <a:latin typeface="Calibri (MS) Bold"/>
                <a:ea typeface="Calibri (MS) Bold"/>
                <a:cs typeface="Calibri (MS) Bold"/>
                <a:sym typeface="Calibri (MS) Bold"/>
              </a:rPr>
              <a:t>What you post online gives people an idea of who you are, what you believe in, what you like, what you dislike, etc.</a:t>
            </a:r>
            <a:r>
              <a:rPr lang="en-US" sz="3000">
                <a:solidFill>
                  <a:srgbClr val="000000"/>
                </a:solidFill>
                <a:latin typeface="Calibri (MS)"/>
                <a:ea typeface="Calibri (MS)"/>
                <a:cs typeface="Calibri (MS)"/>
                <a:sym typeface="Calibri (MS)"/>
              </a:rPr>
              <a:t> It gives people an idea of who you are, which is why it’s important to be safe when posting online.</a:t>
            </a:r>
          </a:p>
          <a:p>
            <a:pPr algn="ctr">
              <a:lnSpc>
                <a:spcPts val="4200"/>
              </a:lnSpc>
            </a:pPr>
            <a:endParaRPr lang="en-US" sz="3000">
              <a:solidFill>
                <a:srgbClr val="000000"/>
              </a:solidFill>
              <a:latin typeface="Calibri (MS)"/>
              <a:ea typeface="Calibri (MS)"/>
              <a:cs typeface="Calibri (MS)"/>
              <a:sym typeface="Calibri (MS)"/>
            </a:endParaRPr>
          </a:p>
          <a:p>
            <a:pPr algn="ctr">
              <a:lnSpc>
                <a:spcPts val="4200"/>
              </a:lnSpc>
            </a:pPr>
            <a:r>
              <a:rPr lang="en-US" sz="3000">
                <a:solidFill>
                  <a:srgbClr val="000000"/>
                </a:solidFill>
                <a:latin typeface="Calibri (MS)"/>
                <a:ea typeface="Calibri (MS)"/>
                <a:cs typeface="Calibri (MS)"/>
                <a:sym typeface="Calibri (MS)"/>
              </a:rPr>
              <a:t>If you post content that isn’t appropriate, such as sexual images or verbally abusive words, people will have an opinion of you that may not be favorable.</a:t>
            </a:r>
          </a:p>
        </p:txBody>
      </p:sp>
      <p:sp>
        <p:nvSpPr>
          <p:cNvPr id="8" name="TextBox 8"/>
          <p:cNvSpPr txBox="1"/>
          <p:nvPr/>
        </p:nvSpPr>
        <p:spPr>
          <a:xfrm>
            <a:off x="6091892" y="9757040"/>
            <a:ext cx="6328708" cy="301365"/>
          </a:xfrm>
          <a:prstGeom prst="rect">
            <a:avLst/>
          </a:prstGeom>
        </p:spPr>
        <p:txBody>
          <a:bodyPr wrap="square"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3" tooltip="https://www.missingkids.org/theissues/onlineenticement">
                  <a:extLst>
                    <a:ext uri="{A12FA001-AC4F-418D-AE19-62706E023703}">
                      <ahyp:hlinkClr xmlns:ahyp="http://schemas.microsoft.com/office/drawing/2018/hyperlinkcolor" val="tx"/>
                    </a:ext>
                  </a:extLst>
                </a:hlinkClick>
              </a:rPr>
              <a:t>https://www.missingkids.org/theissues/onlineenticement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2500" y="1325648"/>
            <a:ext cx="4686609" cy="712161"/>
            <a:chOff x="0" y="0"/>
            <a:chExt cx="1234333" cy="187565"/>
          </a:xfrm>
        </p:grpSpPr>
        <p:sp>
          <p:nvSpPr>
            <p:cNvPr id="3" name="Freeform 3"/>
            <p:cNvSpPr/>
            <p:nvPr/>
          </p:nvSpPr>
          <p:spPr>
            <a:xfrm>
              <a:off x="0" y="0"/>
              <a:ext cx="1234333" cy="187565"/>
            </a:xfrm>
            <a:custGeom>
              <a:avLst/>
              <a:gdLst/>
              <a:ahLst/>
              <a:cxnLst/>
              <a:rect l="l" t="t" r="r" b="b"/>
              <a:pathLst>
                <a:path w="1234333" h="187565">
                  <a:moveTo>
                    <a:pt x="0" y="0"/>
                  </a:moveTo>
                  <a:lnTo>
                    <a:pt x="1234333" y="0"/>
                  </a:lnTo>
                  <a:lnTo>
                    <a:pt x="1234333" y="187565"/>
                  </a:lnTo>
                  <a:lnTo>
                    <a:pt x="0" y="187565"/>
                  </a:lnTo>
                  <a:close/>
                </a:path>
              </a:pathLst>
            </a:custGeom>
            <a:solidFill>
              <a:srgbClr val="FEFEFE"/>
            </a:solidFill>
          </p:spPr>
          <p:txBody>
            <a:bodyPr/>
            <a:lstStyle/>
            <a:p>
              <a:endParaRPr lang="en-US"/>
            </a:p>
          </p:txBody>
        </p:sp>
        <p:sp>
          <p:nvSpPr>
            <p:cNvPr id="4" name="TextBox 4"/>
            <p:cNvSpPr txBox="1"/>
            <p:nvPr/>
          </p:nvSpPr>
          <p:spPr>
            <a:xfrm>
              <a:off x="0" y="-76200"/>
              <a:ext cx="1234333" cy="26376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18288000" cy="824865"/>
            <a:chOff x="0" y="0"/>
            <a:chExt cx="4816593" cy="217248"/>
          </a:xfrm>
        </p:grpSpPr>
        <p:sp>
          <p:nvSpPr>
            <p:cNvPr id="6" name="Freeform 6"/>
            <p:cNvSpPr/>
            <p:nvPr/>
          </p:nvSpPr>
          <p:spPr>
            <a:xfrm>
              <a:off x="0" y="0"/>
              <a:ext cx="4816592" cy="217248"/>
            </a:xfrm>
            <a:custGeom>
              <a:avLst/>
              <a:gdLst/>
              <a:ahLst/>
              <a:cxnLst/>
              <a:rect l="l" t="t" r="r" b="b"/>
              <a:pathLst>
                <a:path w="4816592" h="217248">
                  <a:moveTo>
                    <a:pt x="0" y="0"/>
                  </a:moveTo>
                  <a:lnTo>
                    <a:pt x="4816592" y="0"/>
                  </a:lnTo>
                  <a:lnTo>
                    <a:pt x="4816592" y="217248"/>
                  </a:lnTo>
                  <a:lnTo>
                    <a:pt x="0" y="217248"/>
                  </a:lnTo>
                  <a:close/>
                </a:path>
              </a:pathLst>
            </a:custGeom>
            <a:solidFill>
              <a:srgbClr val="0C938B"/>
            </a:solidFill>
          </p:spPr>
          <p:txBody>
            <a:bodyPr/>
            <a:lstStyle/>
            <a:p>
              <a:endParaRPr lang="en-US"/>
            </a:p>
          </p:txBody>
        </p:sp>
        <p:sp>
          <p:nvSpPr>
            <p:cNvPr id="7" name="TextBox 7"/>
            <p:cNvSpPr txBox="1"/>
            <p:nvPr/>
          </p:nvSpPr>
          <p:spPr>
            <a:xfrm>
              <a:off x="0" y="-76200"/>
              <a:ext cx="4816593" cy="293448"/>
            </a:xfrm>
            <a:prstGeom prst="rect">
              <a:avLst/>
            </a:prstGeom>
          </p:spPr>
          <p:txBody>
            <a:bodyPr lIns="50800" tIns="50800" rIns="50800" bIns="50800" rtlCol="0" anchor="ctr"/>
            <a:lstStyle/>
            <a:p>
              <a:pPr algn="ctr">
                <a:lnSpc>
                  <a:spcPts val="2884"/>
                </a:lnSpc>
              </a:pPr>
              <a:endParaRPr/>
            </a:p>
          </p:txBody>
        </p:sp>
      </p:grpSp>
      <p:sp>
        <p:nvSpPr>
          <p:cNvPr id="8" name="Freeform 8"/>
          <p:cNvSpPr/>
          <p:nvPr/>
        </p:nvSpPr>
        <p:spPr>
          <a:xfrm>
            <a:off x="4730878" y="3580488"/>
            <a:ext cx="8826244" cy="5888760"/>
          </a:xfrm>
          <a:custGeom>
            <a:avLst/>
            <a:gdLst/>
            <a:ahLst/>
            <a:cxnLst/>
            <a:rect l="l" t="t" r="r" b="b"/>
            <a:pathLst>
              <a:path w="8826244" h="5888760">
                <a:moveTo>
                  <a:pt x="0" y="0"/>
                </a:moveTo>
                <a:lnTo>
                  <a:pt x="8826244" y="0"/>
                </a:lnTo>
                <a:lnTo>
                  <a:pt x="8826244" y="5888760"/>
                </a:lnTo>
                <a:lnTo>
                  <a:pt x="0" y="5888760"/>
                </a:lnTo>
                <a:lnTo>
                  <a:pt x="0" y="0"/>
                </a:lnTo>
                <a:close/>
              </a:path>
            </a:pathLst>
          </a:custGeom>
          <a:blipFill>
            <a:blip r:embed="rId2"/>
            <a:stretch>
              <a:fillRect/>
            </a:stretch>
          </a:blipFill>
        </p:spPr>
        <p:txBody>
          <a:bodyPr/>
          <a:lstStyle/>
          <a:p>
            <a:endParaRPr lang="en-US"/>
          </a:p>
        </p:txBody>
      </p:sp>
      <p:grpSp>
        <p:nvGrpSpPr>
          <p:cNvPr id="9" name="Group 9"/>
          <p:cNvGrpSpPr/>
          <p:nvPr/>
        </p:nvGrpSpPr>
        <p:grpSpPr>
          <a:xfrm>
            <a:off x="5676499" y="5011728"/>
            <a:ext cx="2233362" cy="1234105"/>
            <a:chOff x="0" y="0"/>
            <a:chExt cx="588211" cy="325032"/>
          </a:xfrm>
        </p:grpSpPr>
        <p:sp>
          <p:nvSpPr>
            <p:cNvPr id="10" name="Freeform 10"/>
            <p:cNvSpPr/>
            <p:nvPr/>
          </p:nvSpPr>
          <p:spPr>
            <a:xfrm>
              <a:off x="0" y="0"/>
              <a:ext cx="588211" cy="325032"/>
            </a:xfrm>
            <a:custGeom>
              <a:avLst/>
              <a:gdLst/>
              <a:ahLst/>
              <a:cxnLst/>
              <a:rect l="l" t="t" r="r" b="b"/>
              <a:pathLst>
                <a:path w="588211" h="325032">
                  <a:moveTo>
                    <a:pt x="0" y="0"/>
                  </a:moveTo>
                  <a:lnTo>
                    <a:pt x="588211" y="0"/>
                  </a:lnTo>
                  <a:lnTo>
                    <a:pt x="588211" y="325032"/>
                  </a:lnTo>
                  <a:lnTo>
                    <a:pt x="0" y="325032"/>
                  </a:lnTo>
                  <a:close/>
                </a:path>
              </a:pathLst>
            </a:custGeom>
            <a:solidFill>
              <a:srgbClr val="545454">
                <a:alpha val="89804"/>
              </a:srgbClr>
            </a:solidFill>
          </p:spPr>
          <p:txBody>
            <a:bodyPr/>
            <a:lstStyle/>
            <a:p>
              <a:endParaRPr lang="en-US"/>
            </a:p>
          </p:txBody>
        </p:sp>
        <p:sp>
          <p:nvSpPr>
            <p:cNvPr id="11" name="TextBox 11"/>
            <p:cNvSpPr txBox="1"/>
            <p:nvPr/>
          </p:nvSpPr>
          <p:spPr>
            <a:xfrm>
              <a:off x="0" y="-76200"/>
              <a:ext cx="588211" cy="401232"/>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0" y="-92075"/>
            <a:ext cx="18288000" cy="968375"/>
          </a:xfrm>
          <a:prstGeom prst="rect">
            <a:avLst/>
          </a:prstGeom>
        </p:spPr>
        <p:txBody>
          <a:bodyPr lIns="0" tIns="0" rIns="0" bIns="0" rtlCol="0" anchor="t">
            <a:spAutoFit/>
          </a:bodyPr>
          <a:lstStyle/>
          <a:p>
            <a:pPr algn="ctr">
              <a:lnSpc>
                <a:spcPts val="7000"/>
              </a:lnSpc>
              <a:spcBef>
                <a:spcPct val="0"/>
              </a:spcBef>
            </a:pPr>
            <a:r>
              <a:rPr lang="en-US" sz="5000" b="1" dirty="0">
                <a:solidFill>
                  <a:srgbClr val="FFFFFF"/>
                </a:solidFill>
                <a:latin typeface="Calibri (MS) Bold"/>
                <a:ea typeface="Calibri (MS) Bold"/>
                <a:cs typeface="Calibri (MS) Bold"/>
                <a:sym typeface="Calibri (MS) Bold"/>
              </a:rPr>
              <a:t>Online Enticement</a:t>
            </a:r>
          </a:p>
        </p:txBody>
      </p:sp>
      <p:sp>
        <p:nvSpPr>
          <p:cNvPr id="13" name="TextBox 13"/>
          <p:cNvSpPr txBox="1"/>
          <p:nvPr/>
        </p:nvSpPr>
        <p:spPr>
          <a:xfrm>
            <a:off x="5549101" y="9858375"/>
            <a:ext cx="7189798"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rPr>
              <a:t>https://www.missingkids.org/</a:t>
            </a:r>
            <a:r>
              <a:rPr lang="en-US" sz="1800" u="sng" dirty="0">
                <a:latin typeface="Calibri (MS)"/>
                <a:ea typeface="Calibri (MS)"/>
                <a:cs typeface="Calibri (MS)"/>
                <a:sym typeface="Calibri (MS)"/>
                <a:hlinkClick r:id="rId3" tooltip="https://www.missingkids.org/netsmartz/topics/sextortion">
                  <a:extLst>
                    <a:ext uri="{A12FA001-AC4F-418D-AE19-62706E023703}">
                      <ahyp:hlinkClr xmlns:ahyp="http://schemas.microsoft.com/office/drawing/2018/hyperlinkcolor" val="tx"/>
                    </a:ext>
                  </a:extLst>
                </a:hlinkClick>
              </a:rPr>
              <a:t>netsmartz</a:t>
            </a:r>
            <a:r>
              <a:rPr lang="en-US" sz="1800" u="sng" dirty="0">
                <a:latin typeface="Calibri (MS)"/>
                <a:ea typeface="Calibri (MS)"/>
                <a:cs typeface="Calibri (MS)"/>
                <a:sym typeface="Calibri (MS)"/>
              </a:rPr>
              <a:t>/topics/onlineenticement</a:t>
            </a:r>
          </a:p>
        </p:txBody>
      </p:sp>
      <p:sp>
        <p:nvSpPr>
          <p:cNvPr id="14" name="TextBox 14"/>
          <p:cNvSpPr txBox="1"/>
          <p:nvPr/>
        </p:nvSpPr>
        <p:spPr>
          <a:xfrm>
            <a:off x="4073583" y="1212394"/>
            <a:ext cx="10140834" cy="1847215"/>
          </a:xfrm>
          <a:prstGeom prst="rect">
            <a:avLst/>
          </a:prstGeom>
        </p:spPr>
        <p:txBody>
          <a:bodyPr lIns="0" tIns="0" rIns="0" bIns="0" rtlCol="0" anchor="t">
            <a:spAutoFit/>
          </a:bodyPr>
          <a:lstStyle/>
          <a:p>
            <a:pPr algn="ctr">
              <a:lnSpc>
                <a:spcPts val="4760"/>
              </a:lnSpc>
            </a:pPr>
            <a:r>
              <a:rPr lang="en-US" sz="3400" b="1">
                <a:solidFill>
                  <a:srgbClr val="000000"/>
                </a:solidFill>
                <a:latin typeface="Calibri (MS) Bold"/>
                <a:ea typeface="Calibri (MS) Bold"/>
                <a:cs typeface="Calibri (MS) Bold"/>
                <a:sym typeface="Calibri (MS) Bold"/>
              </a:rPr>
              <a:t>Online enticement</a:t>
            </a:r>
            <a:r>
              <a:rPr lang="en-US" sz="3400">
                <a:solidFill>
                  <a:srgbClr val="000000"/>
                </a:solidFill>
                <a:latin typeface="Calibri (MS)"/>
                <a:ea typeface="Calibri (MS)"/>
                <a:cs typeface="Calibri (MS)"/>
                <a:sym typeface="Calibri (MS)"/>
              </a:rPr>
              <a:t> involves an individual communicating with a minor on the internet with the intent to commit a sexual offense or abduction.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1280</Words>
  <Application>Microsoft Office PowerPoint</Application>
  <PresentationFormat>Custom</PresentationFormat>
  <Paragraphs>145</Paragraphs>
  <Slides>23</Slides>
  <Notes>2</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Calibri</vt:lpstr>
      <vt:lpstr>Calibri (MS) Bold</vt:lpstr>
      <vt:lpstr>Arial</vt:lpstr>
      <vt:lpstr>Calibri (MS) Italics</vt:lpstr>
      <vt:lpstr>Calibri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6th Grade Teacher Lesson Online Enticement</dc:title>
  <cp:lastModifiedBy>Megan Wilson</cp:lastModifiedBy>
  <cp:revision>1</cp:revision>
  <dcterms:created xsi:type="dcterms:W3CDTF">2006-08-16T00:00:00Z</dcterms:created>
  <dcterms:modified xsi:type="dcterms:W3CDTF">2025-12-02T20:34:00Z</dcterms:modified>
  <dc:identifier>DAGdC4CUUVM</dc:identifier>
</cp:coreProperties>
</file>