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8288000" cy="10287000"/>
  <p:notesSz cx="6858000" cy="9144000"/>
  <p:embeddedFontLst>
    <p:embeddedFont>
      <p:font typeface="Calibri (MS)" panose="020B0604020202020204" charset="0"/>
      <p:regular r:id="rId21"/>
    </p:embeddedFont>
    <p:embeddedFont>
      <p:font typeface="Calibri (MS) Bold" panose="020B0604020202020204" charset="0"/>
      <p:regular r:id="rId22"/>
    </p:embeddedFont>
    <p:embeddedFont>
      <p:font typeface="Calibri (MS) Italics" panose="020B0604020202020204" charset="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0196C7E-0648-46E7-9143-DF59B7A6A8CC}" v="4" dt="2025-11-24T19:30:10.1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0" d="100"/>
          <a:sy n="60" d="100"/>
        </p:scale>
        <p:origin x="370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gan Wilson" userId="4833c330-bb21-4a51-b524-eef8b134b0b1" providerId="ADAL" clId="{17E34592-B103-4D32-8966-D1DE2E1B8692}"/>
    <pc:docChg chg="custSel modSld">
      <pc:chgData name="Megan Wilson" userId="4833c330-bb21-4a51-b524-eef8b134b0b1" providerId="ADAL" clId="{17E34592-B103-4D32-8966-D1DE2E1B8692}" dt="2025-12-02T20:34:09.578" v="81" actId="20577"/>
      <pc:docMkLst>
        <pc:docMk/>
      </pc:docMkLst>
      <pc:sldChg chg="modSp mod">
        <pc:chgData name="Megan Wilson" userId="4833c330-bb21-4a51-b524-eef8b134b0b1" providerId="ADAL" clId="{17E34592-B103-4D32-8966-D1DE2E1B8692}" dt="2025-11-24T19:28:15.155" v="5" actId="1036"/>
        <pc:sldMkLst>
          <pc:docMk/>
          <pc:sldMk cId="0" sldId="257"/>
        </pc:sldMkLst>
        <pc:spChg chg="mod">
          <ac:chgData name="Megan Wilson" userId="4833c330-bb21-4a51-b524-eef8b134b0b1" providerId="ADAL" clId="{17E34592-B103-4D32-8966-D1DE2E1B8692}" dt="2025-11-24T19:28:15.155" v="5" actId="1036"/>
          <ac:spMkLst>
            <pc:docMk/>
            <pc:sldMk cId="0" sldId="257"/>
            <ac:spMk id="6" creationId="{00000000-0000-0000-0000-000000000000}"/>
          </ac:spMkLst>
        </pc:spChg>
      </pc:sldChg>
      <pc:sldChg chg="modSp mod">
        <pc:chgData name="Megan Wilson" userId="4833c330-bb21-4a51-b524-eef8b134b0b1" providerId="ADAL" clId="{17E34592-B103-4D32-8966-D1DE2E1B8692}" dt="2025-11-24T19:28:31.673" v="6" actId="1036"/>
        <pc:sldMkLst>
          <pc:docMk/>
          <pc:sldMk cId="0" sldId="260"/>
        </pc:sldMkLst>
        <pc:spChg chg="mod">
          <ac:chgData name="Megan Wilson" userId="4833c330-bb21-4a51-b524-eef8b134b0b1" providerId="ADAL" clId="{17E34592-B103-4D32-8966-D1DE2E1B8692}" dt="2025-11-24T19:28:31.673" v="6" actId="1036"/>
          <ac:spMkLst>
            <pc:docMk/>
            <pc:sldMk cId="0" sldId="260"/>
            <ac:spMk id="6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1-24T19:26:43.462" v="0" actId="14100"/>
          <ac:spMkLst>
            <pc:docMk/>
            <pc:sldMk cId="0" sldId="260"/>
            <ac:spMk id="8" creationId="{00000000-0000-0000-0000-000000000000}"/>
          </ac:spMkLst>
        </pc:spChg>
      </pc:sldChg>
      <pc:sldChg chg="modSp mod">
        <pc:chgData name="Megan Wilson" userId="4833c330-bb21-4a51-b524-eef8b134b0b1" providerId="ADAL" clId="{17E34592-B103-4D32-8966-D1DE2E1B8692}" dt="2025-11-24T19:28:38.937" v="8" actId="14100"/>
        <pc:sldMkLst>
          <pc:docMk/>
          <pc:sldMk cId="0" sldId="261"/>
        </pc:sldMkLst>
        <pc:spChg chg="mod">
          <ac:chgData name="Megan Wilson" userId="4833c330-bb21-4a51-b524-eef8b134b0b1" providerId="ADAL" clId="{17E34592-B103-4D32-8966-D1DE2E1B8692}" dt="2025-11-24T19:28:35.161" v="7" actId="1036"/>
          <ac:spMkLst>
            <pc:docMk/>
            <pc:sldMk cId="0" sldId="261"/>
            <ac:spMk id="6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1-24T19:28:38.937" v="8" actId="14100"/>
          <ac:spMkLst>
            <pc:docMk/>
            <pc:sldMk cId="0" sldId="261"/>
            <ac:spMk id="8" creationId="{00000000-0000-0000-0000-000000000000}"/>
          </ac:spMkLst>
        </pc:spChg>
      </pc:sldChg>
      <pc:sldChg chg="addSp delSp modSp mod modAnim">
        <pc:chgData name="Megan Wilson" userId="4833c330-bb21-4a51-b524-eef8b134b0b1" providerId="ADAL" clId="{17E34592-B103-4D32-8966-D1DE2E1B8692}" dt="2025-11-24T19:29:32.548" v="15" actId="1076"/>
        <pc:sldMkLst>
          <pc:docMk/>
          <pc:sldMk cId="0" sldId="262"/>
        </pc:sldMkLst>
        <pc:spChg chg="mod">
          <ac:chgData name="Megan Wilson" userId="4833c330-bb21-4a51-b524-eef8b134b0b1" providerId="ADAL" clId="{17E34592-B103-4D32-8966-D1DE2E1B8692}" dt="2025-11-24T19:28:53.673" v="10" actId="1036"/>
          <ac:spMkLst>
            <pc:docMk/>
            <pc:sldMk cId="0" sldId="262"/>
            <ac:spMk id="5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1-24T19:28:46.292" v="9" actId="207"/>
          <ac:spMkLst>
            <pc:docMk/>
            <pc:sldMk cId="0" sldId="262"/>
            <ac:spMk id="8" creationId="{00000000-0000-0000-0000-000000000000}"/>
          </ac:spMkLst>
        </pc:spChg>
        <pc:picChg chg="add mod">
          <ac:chgData name="Megan Wilson" userId="4833c330-bb21-4a51-b524-eef8b134b0b1" providerId="ADAL" clId="{17E34592-B103-4D32-8966-D1DE2E1B8692}" dt="2025-11-24T19:29:32.548" v="15" actId="1076"/>
          <ac:picMkLst>
            <pc:docMk/>
            <pc:sldMk cId="0" sldId="262"/>
            <ac:picMk id="9" creationId="{4FFF2A09-6AD3-9130-4095-15EF740C231B}"/>
          </ac:picMkLst>
        </pc:picChg>
      </pc:sldChg>
      <pc:sldChg chg="modSp mod">
        <pc:chgData name="Megan Wilson" userId="4833c330-bb21-4a51-b524-eef8b134b0b1" providerId="ADAL" clId="{17E34592-B103-4D32-8966-D1DE2E1B8692}" dt="2025-11-24T19:29:41.215" v="16" actId="1036"/>
        <pc:sldMkLst>
          <pc:docMk/>
          <pc:sldMk cId="0" sldId="264"/>
        </pc:sldMkLst>
        <pc:spChg chg="mod">
          <ac:chgData name="Megan Wilson" userId="4833c330-bb21-4a51-b524-eef8b134b0b1" providerId="ADAL" clId="{17E34592-B103-4D32-8966-D1DE2E1B8692}" dt="2025-11-24T19:29:41.215" v="16" actId="1036"/>
          <ac:spMkLst>
            <pc:docMk/>
            <pc:sldMk cId="0" sldId="264"/>
            <ac:spMk id="6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1-24T19:27:56.926" v="2"/>
          <ac:spMkLst>
            <pc:docMk/>
            <pc:sldMk cId="0" sldId="264"/>
            <ac:spMk id="8" creationId="{00000000-0000-0000-0000-000000000000}"/>
          </ac:spMkLst>
        </pc:spChg>
      </pc:sldChg>
      <pc:sldChg chg="addSp delSp modSp mod modAnim">
        <pc:chgData name="Megan Wilson" userId="4833c330-bb21-4a51-b524-eef8b134b0b1" providerId="ADAL" clId="{17E34592-B103-4D32-8966-D1DE2E1B8692}" dt="2025-11-24T19:30:21.920" v="22" actId="1076"/>
        <pc:sldMkLst>
          <pc:docMk/>
          <pc:sldMk cId="0" sldId="265"/>
        </pc:sldMkLst>
        <pc:spChg chg="mod">
          <ac:chgData name="Megan Wilson" userId="4833c330-bb21-4a51-b524-eef8b134b0b1" providerId="ADAL" clId="{17E34592-B103-4D32-8966-D1DE2E1B8692}" dt="2025-11-24T19:29:47.308" v="17" actId="207"/>
          <ac:spMkLst>
            <pc:docMk/>
            <pc:sldMk cId="0" sldId="265"/>
            <ac:spMk id="8" creationId="{00000000-0000-0000-0000-000000000000}"/>
          </ac:spMkLst>
        </pc:spChg>
        <pc:picChg chg="add mod">
          <ac:chgData name="Megan Wilson" userId="4833c330-bb21-4a51-b524-eef8b134b0b1" providerId="ADAL" clId="{17E34592-B103-4D32-8966-D1DE2E1B8692}" dt="2025-11-24T19:30:21.920" v="22" actId="1076"/>
          <ac:picMkLst>
            <pc:docMk/>
            <pc:sldMk cId="0" sldId="265"/>
            <ac:picMk id="9" creationId="{F2DE868F-0F33-7F60-CD48-2EA097B83877}"/>
          </ac:picMkLst>
        </pc:picChg>
      </pc:sldChg>
      <pc:sldChg chg="modSp mod">
        <pc:chgData name="Megan Wilson" userId="4833c330-bb21-4a51-b524-eef8b134b0b1" providerId="ADAL" clId="{17E34592-B103-4D32-8966-D1DE2E1B8692}" dt="2025-11-24T19:30:31.012" v="23" actId="1036"/>
        <pc:sldMkLst>
          <pc:docMk/>
          <pc:sldMk cId="0" sldId="267"/>
        </pc:sldMkLst>
        <pc:spChg chg="mod">
          <ac:chgData name="Megan Wilson" userId="4833c330-bb21-4a51-b524-eef8b134b0b1" providerId="ADAL" clId="{17E34592-B103-4D32-8966-D1DE2E1B8692}" dt="2025-11-24T19:30:31.012" v="23" actId="1036"/>
          <ac:spMkLst>
            <pc:docMk/>
            <pc:sldMk cId="0" sldId="267"/>
            <ac:spMk id="6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1-24T19:28:04.624" v="4"/>
          <ac:spMkLst>
            <pc:docMk/>
            <pc:sldMk cId="0" sldId="267"/>
            <ac:spMk id="8" creationId="{00000000-0000-0000-0000-000000000000}"/>
          </ac:spMkLst>
        </pc:spChg>
      </pc:sldChg>
      <pc:sldChg chg="modSp mod">
        <pc:chgData name="Megan Wilson" userId="4833c330-bb21-4a51-b524-eef8b134b0b1" providerId="ADAL" clId="{17E34592-B103-4D32-8966-D1DE2E1B8692}" dt="2025-11-24T19:30:35.256" v="25" actId="1036"/>
        <pc:sldMkLst>
          <pc:docMk/>
          <pc:sldMk cId="0" sldId="268"/>
        </pc:sldMkLst>
        <pc:spChg chg="mod">
          <ac:chgData name="Megan Wilson" userId="4833c330-bb21-4a51-b524-eef8b134b0b1" providerId="ADAL" clId="{17E34592-B103-4D32-8966-D1DE2E1B8692}" dt="2025-11-24T19:30:35.256" v="25" actId="1036"/>
          <ac:spMkLst>
            <pc:docMk/>
            <pc:sldMk cId="0" sldId="268"/>
            <ac:spMk id="6" creationId="{00000000-0000-0000-0000-000000000000}"/>
          </ac:spMkLst>
        </pc:spChg>
      </pc:sldChg>
      <pc:sldChg chg="modSp mod">
        <pc:chgData name="Megan Wilson" userId="4833c330-bb21-4a51-b524-eef8b134b0b1" providerId="ADAL" clId="{17E34592-B103-4D32-8966-D1DE2E1B8692}" dt="2025-12-02T20:33:31.881" v="61" actId="20577"/>
        <pc:sldMkLst>
          <pc:docMk/>
          <pc:sldMk cId="0" sldId="269"/>
        </pc:sldMkLst>
        <pc:spChg chg="mod">
          <ac:chgData name="Megan Wilson" userId="4833c330-bb21-4a51-b524-eef8b134b0b1" providerId="ADAL" clId="{17E34592-B103-4D32-8966-D1DE2E1B8692}" dt="2025-11-24T19:30:44.759" v="28" actId="1036"/>
          <ac:spMkLst>
            <pc:docMk/>
            <pc:sldMk cId="0" sldId="269"/>
            <ac:spMk id="5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2-02T20:33:31.881" v="61" actId="20577"/>
          <ac:spMkLst>
            <pc:docMk/>
            <pc:sldMk cId="0" sldId="269"/>
            <ac:spMk id="6" creationId="{00000000-0000-0000-0000-000000000000}"/>
          </ac:spMkLst>
        </pc:spChg>
      </pc:sldChg>
      <pc:sldChg chg="modSp mod">
        <pc:chgData name="Megan Wilson" userId="4833c330-bb21-4a51-b524-eef8b134b0b1" providerId="ADAL" clId="{17E34592-B103-4D32-8966-D1DE2E1B8692}" dt="2025-11-24T19:30:50.966" v="30" actId="1036"/>
        <pc:sldMkLst>
          <pc:docMk/>
          <pc:sldMk cId="0" sldId="271"/>
        </pc:sldMkLst>
        <pc:spChg chg="mod">
          <ac:chgData name="Megan Wilson" userId="4833c330-bb21-4a51-b524-eef8b134b0b1" providerId="ADAL" clId="{17E34592-B103-4D32-8966-D1DE2E1B8692}" dt="2025-11-24T19:30:50.966" v="30" actId="1036"/>
          <ac:spMkLst>
            <pc:docMk/>
            <pc:sldMk cId="0" sldId="271"/>
            <ac:spMk id="6" creationId="{00000000-0000-0000-0000-000000000000}"/>
          </ac:spMkLst>
        </pc:spChg>
      </pc:sldChg>
      <pc:sldChg chg="modSp mod">
        <pc:chgData name="Megan Wilson" userId="4833c330-bb21-4a51-b524-eef8b134b0b1" providerId="ADAL" clId="{17E34592-B103-4D32-8966-D1DE2E1B8692}" dt="2025-11-24T19:30:57.587" v="32" actId="1036"/>
        <pc:sldMkLst>
          <pc:docMk/>
          <pc:sldMk cId="0" sldId="272"/>
        </pc:sldMkLst>
        <pc:spChg chg="mod">
          <ac:chgData name="Megan Wilson" userId="4833c330-bb21-4a51-b524-eef8b134b0b1" providerId="ADAL" clId="{17E34592-B103-4D32-8966-D1DE2E1B8692}" dt="2025-11-24T19:30:57.587" v="32" actId="1036"/>
          <ac:spMkLst>
            <pc:docMk/>
            <pc:sldMk cId="0" sldId="272"/>
            <ac:spMk id="6" creationId="{00000000-0000-0000-0000-000000000000}"/>
          </ac:spMkLst>
        </pc:spChg>
      </pc:sldChg>
      <pc:sldChg chg="modSp mod">
        <pc:chgData name="Megan Wilson" userId="4833c330-bb21-4a51-b524-eef8b134b0b1" providerId="ADAL" clId="{17E34592-B103-4D32-8966-D1DE2E1B8692}" dt="2025-12-02T20:34:09.578" v="81" actId="20577"/>
        <pc:sldMkLst>
          <pc:docMk/>
          <pc:sldMk cId="0" sldId="273"/>
        </pc:sldMkLst>
        <pc:spChg chg="mod">
          <ac:chgData name="Megan Wilson" userId="4833c330-bb21-4a51-b524-eef8b134b0b1" providerId="ADAL" clId="{17E34592-B103-4D32-8966-D1DE2E1B8692}" dt="2025-11-24T19:31:04.373" v="34" actId="207"/>
          <ac:spMkLst>
            <pc:docMk/>
            <pc:sldMk cId="0" sldId="273"/>
            <ac:spMk id="3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1-24T19:31:01.880" v="33" actId="207"/>
          <ac:spMkLst>
            <pc:docMk/>
            <pc:sldMk cId="0" sldId="273"/>
            <ac:spMk id="4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1-24T19:31:10.601" v="37" actId="207"/>
          <ac:spMkLst>
            <pc:docMk/>
            <pc:sldMk cId="0" sldId="273"/>
            <ac:spMk id="5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2-02T20:34:09.578" v="81" actId="20577"/>
          <ac:spMkLst>
            <pc:docMk/>
            <pc:sldMk cId="0" sldId="273"/>
            <ac:spMk id="6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1-24T19:31:08.265" v="36" actId="207"/>
          <ac:spMkLst>
            <pc:docMk/>
            <pc:sldMk cId="0" sldId="273"/>
            <ac:spMk id="7" creationId="{00000000-0000-0000-0000-000000000000}"/>
          </ac:spMkLst>
        </pc:spChg>
      </pc:sldChg>
      <pc:sldChg chg="modSp mod">
        <pc:chgData name="Megan Wilson" userId="4833c330-bb21-4a51-b524-eef8b134b0b1" providerId="ADAL" clId="{17E34592-B103-4D32-8966-D1DE2E1B8692}" dt="2025-11-24T19:31:18.158" v="40" actId="1036"/>
        <pc:sldMkLst>
          <pc:docMk/>
          <pc:sldMk cId="0" sldId="274"/>
        </pc:sldMkLst>
        <pc:spChg chg="mod">
          <ac:chgData name="Megan Wilson" userId="4833c330-bb21-4a51-b524-eef8b134b0b1" providerId="ADAL" clId="{17E34592-B103-4D32-8966-D1DE2E1B8692}" dt="2025-11-24T19:31:18.158" v="40" actId="1036"/>
          <ac:spMkLst>
            <pc:docMk/>
            <pc:sldMk cId="0" sldId="274"/>
            <ac:spMk id="8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1L6HB97lbrQ" TargetMode="Externa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1L6HB97lbrQ?feature=oembed" TargetMode="External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ssingkids.org/theissues/onlineenticement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connectforfreedom.org/wp-content/uploads/2024/12/Bingo-Game-for-Students-Relationship-Red-Flags.pdf" TargetMode="Externa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djZCvqhNWw&amp;t=1s" TargetMode="External"/><Relationship Id="rId2" Type="http://schemas.openxmlformats.org/officeDocument/2006/relationships/hyperlink" Target="https://connectforfreedom.org/wp-content/uploads/2024/04/NCMEC-healthy-relationships-guide.pdf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1L6HB97lbrQ" TargetMode="External"/><Relationship Id="rId5" Type="http://schemas.openxmlformats.org/officeDocument/2006/relationships/hyperlink" Target="https://connectforfreedom.org/wp-content/uploads/2024/12/Bingo-Game-for-Students-Relationship-Red-Flags.pdf" TargetMode="External"/><Relationship Id="rId4" Type="http://schemas.openxmlformats.org/officeDocument/2006/relationships/hyperlink" Target="https://dibbleinstitute.org/wp-new/wp-content/uploads/2019/11/Facts-About-Dating-Violence.pdf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djZCvqhNWw&amp;t=64s" TargetMode="Externa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ldjZCvqhNWw?start=64&amp;feature=oembed" TargetMode="Externa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connectforfreedom.org/wp-content/uploads/2024/04/NCMEC-healthy-relationships-guide.pdf" TargetMode="Externa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ssingkids.org/theissues/onlineenticement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113880" y="9315457"/>
            <a:ext cx="1021887" cy="811934"/>
            <a:chOff x="0" y="0"/>
            <a:chExt cx="269139" cy="21384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69139" cy="213843"/>
            </a:xfrm>
            <a:custGeom>
              <a:avLst/>
              <a:gdLst/>
              <a:ahLst/>
              <a:cxnLst/>
              <a:rect l="l" t="t" r="r" b="b"/>
              <a:pathLst>
                <a:path w="269139" h="213843">
                  <a:moveTo>
                    <a:pt x="0" y="0"/>
                  </a:moveTo>
                  <a:lnTo>
                    <a:pt x="269139" y="0"/>
                  </a:lnTo>
                  <a:lnTo>
                    <a:pt x="269139" y="213843"/>
                  </a:lnTo>
                  <a:lnTo>
                    <a:pt x="0" y="213843"/>
                  </a:lnTo>
                  <a:close/>
                </a:path>
              </a:pathLst>
            </a:custGeom>
            <a:solidFill>
              <a:srgbClr val="F6F8F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269139" cy="2900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5688051"/>
            <a:ext cx="18288000" cy="4598949"/>
            <a:chOff x="0" y="0"/>
            <a:chExt cx="4816593" cy="121124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1211246"/>
            </a:xfrm>
            <a:custGeom>
              <a:avLst/>
              <a:gdLst/>
              <a:ahLst/>
              <a:cxnLst/>
              <a:rect l="l" t="t" r="r" b="b"/>
              <a:pathLst>
                <a:path w="4816592" h="1211246">
                  <a:moveTo>
                    <a:pt x="0" y="0"/>
                  </a:moveTo>
                  <a:lnTo>
                    <a:pt x="4816592" y="0"/>
                  </a:lnTo>
                  <a:lnTo>
                    <a:pt x="4816592" y="1211246"/>
                  </a:lnTo>
                  <a:lnTo>
                    <a:pt x="0" y="1211246"/>
                  </a:lnTo>
                  <a:close/>
                </a:path>
              </a:pathLst>
            </a:custGeom>
            <a:solidFill>
              <a:srgbClr val="3B79A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4816593" cy="12874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837400" y="9048750"/>
            <a:ext cx="12586541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>
                <a:solidFill>
                  <a:srgbClr val="FEFEF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Healthy Relationships &amp; How to Cultivate Them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102414" y="4889856"/>
            <a:ext cx="8056513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b="1">
                <a:solidFill>
                  <a:srgbClr val="159E99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Middle School Engagement- Grade 6</a:t>
            </a:r>
          </a:p>
        </p:txBody>
      </p:sp>
      <p:sp>
        <p:nvSpPr>
          <p:cNvPr id="10" name="Freeform 10"/>
          <p:cNvSpPr/>
          <p:nvPr/>
        </p:nvSpPr>
        <p:spPr>
          <a:xfrm>
            <a:off x="3808846" y="0"/>
            <a:ext cx="11092254" cy="4263958"/>
          </a:xfrm>
          <a:custGeom>
            <a:avLst/>
            <a:gdLst/>
            <a:ahLst/>
            <a:cxnLst/>
            <a:rect l="l" t="t" r="r" b="b"/>
            <a:pathLst>
              <a:path w="11092254" h="4263958">
                <a:moveTo>
                  <a:pt x="0" y="0"/>
                </a:moveTo>
                <a:lnTo>
                  <a:pt x="11092254" y="0"/>
                </a:lnTo>
                <a:lnTo>
                  <a:pt x="11092254" y="4263958"/>
                </a:lnTo>
                <a:lnTo>
                  <a:pt x="0" y="42639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893762"/>
            <a:chOff x="0" y="0"/>
            <a:chExt cx="4816593" cy="2353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35394"/>
            </a:xfrm>
            <a:custGeom>
              <a:avLst/>
              <a:gdLst/>
              <a:ahLst/>
              <a:cxnLst/>
              <a:rect l="l" t="t" r="r" b="b"/>
              <a:pathLst>
                <a:path w="4816592" h="235394">
                  <a:moveTo>
                    <a:pt x="0" y="0"/>
                  </a:moveTo>
                  <a:lnTo>
                    <a:pt x="4816592" y="0"/>
                  </a:lnTo>
                  <a:lnTo>
                    <a:pt x="4816592" y="235394"/>
                  </a:lnTo>
                  <a:lnTo>
                    <a:pt x="0" y="235394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115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243362" y="-74612"/>
            <a:ext cx="13801276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DayOneNY “Don’t Confuse Love &amp; Abuse” Video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4900941" y="9182100"/>
            <a:ext cx="2148036" cy="3448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Duration: 2:45 minutes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414269" y="9639454"/>
            <a:ext cx="5459462" cy="30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dirty="0">
                <a:latin typeface="Calibri (MS)"/>
                <a:ea typeface="Calibri (MS)"/>
                <a:cs typeface="Calibri (MS)"/>
                <a:sym typeface="Calibri (MS)"/>
              </a:rPr>
              <a:t>Source: </a:t>
            </a:r>
            <a:r>
              <a:rPr lang="en-US" sz="1800" u="sng" dirty="0">
                <a:latin typeface="Calibri (MS)"/>
                <a:ea typeface="Calibri (MS)"/>
                <a:cs typeface="Calibri (MS)"/>
                <a:sym typeface="Calibri (MS)"/>
                <a:hlinkClick r:id="rId3" tooltip="https://www.youtube.com/watch?v=1L6HB97lbrQ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https://www.youtube.com/watch?v=1L6HB97lbrQ</a:t>
            </a:r>
          </a:p>
        </p:txBody>
      </p:sp>
      <p:pic>
        <p:nvPicPr>
          <p:cNvPr id="9" name="Online Media 8" title="Sunshine - Don't Confuse Love &amp; Abuse - Day One">
            <a:hlinkClick r:id="" action="ppaction://media"/>
            <a:extLst>
              <a:ext uri="{FF2B5EF4-FFF2-40B4-BE49-F238E27FC236}">
                <a16:creationId xmlns:a16="http://schemas.microsoft.com/office/drawing/2014/main" id="{F2DE868F-0F33-7F60-CD48-2EA097B8387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048324" y="1108472"/>
            <a:ext cx="13868400" cy="78298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763" y="0"/>
            <a:ext cx="18288000" cy="893762"/>
            <a:chOff x="0" y="0"/>
            <a:chExt cx="4816593" cy="2353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35394"/>
            </a:xfrm>
            <a:custGeom>
              <a:avLst/>
              <a:gdLst/>
              <a:ahLst/>
              <a:cxnLst/>
              <a:rect l="l" t="t" r="r" b="b"/>
              <a:pathLst>
                <a:path w="4816592" h="235394">
                  <a:moveTo>
                    <a:pt x="0" y="0"/>
                  </a:moveTo>
                  <a:lnTo>
                    <a:pt x="4816592" y="0"/>
                  </a:lnTo>
                  <a:lnTo>
                    <a:pt x="4816592" y="235394"/>
                  </a:lnTo>
                  <a:lnTo>
                    <a:pt x="0" y="235394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115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9139238" y="4652327"/>
            <a:ext cx="9525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/>
          </a:p>
        </p:txBody>
      </p:sp>
      <p:sp>
        <p:nvSpPr>
          <p:cNvPr id="6" name="TextBox 6"/>
          <p:cNvSpPr txBox="1"/>
          <p:nvPr/>
        </p:nvSpPr>
        <p:spPr>
          <a:xfrm>
            <a:off x="1028700" y="5029200"/>
            <a:ext cx="7146660" cy="3404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What do you think the girl should do to get out of the abusive relationship? Who can she contact?</a:t>
            </a:r>
          </a:p>
          <a:p>
            <a:pPr algn="ctr">
              <a:lnSpc>
                <a:spcPts val="4480"/>
              </a:lnSpc>
            </a:pPr>
            <a:endParaRPr lang="en-US" sz="3200" b="1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ctr">
              <a:lnSpc>
                <a:spcPts val="4480"/>
              </a:lnSpc>
            </a:pPr>
            <a:r>
              <a:rPr lang="en-US" sz="32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Have you seen relationships like this before at your school?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166988" y="-74612"/>
            <a:ext cx="13963548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“Don’t Confuse Love &amp; Abuse” Discussion Questions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23482" y="1312004"/>
            <a:ext cx="16441036" cy="1130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</a:pPr>
            <a:r>
              <a:rPr lang="en-US" sz="3099" i="1">
                <a:solidFill>
                  <a:srgbClr val="000000"/>
                </a:solidFill>
                <a:latin typeface="Calibri (MS) Italics"/>
                <a:ea typeface="Calibri (MS) Italics"/>
                <a:cs typeface="Calibri (MS) Italics"/>
                <a:sym typeface="Calibri (MS) Italics"/>
              </a:rPr>
              <a:t>The class should get into 2 groups and the teacher will designate each group a number. Each group will answer the questions correlated with their group number and then present the answers to the class.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854491" y="5010150"/>
            <a:ext cx="7404809" cy="28619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n-US" sz="31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What do you think was the biggest red flag in the boys behavior and why?</a:t>
            </a:r>
          </a:p>
          <a:p>
            <a:pPr algn="ctr">
              <a:lnSpc>
                <a:spcPts val="4479"/>
              </a:lnSpc>
              <a:spcBef>
                <a:spcPct val="0"/>
              </a:spcBef>
            </a:pPr>
            <a:endParaRPr lang="en-US" sz="3199" b="1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n-US" sz="31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How would you have handled the situation?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665635" y="3565413"/>
            <a:ext cx="5872790" cy="699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5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Group 1 Questions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620500" y="3565413"/>
            <a:ext cx="5872790" cy="699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5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Group 2 Questions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858923"/>
            <a:chOff x="0" y="0"/>
            <a:chExt cx="4816593" cy="22621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26218"/>
            </a:xfrm>
            <a:custGeom>
              <a:avLst/>
              <a:gdLst/>
              <a:ahLst/>
              <a:cxnLst/>
              <a:rect l="l" t="t" r="r" b="b"/>
              <a:pathLst>
                <a:path w="4816592" h="226218">
                  <a:moveTo>
                    <a:pt x="0" y="0"/>
                  </a:moveTo>
                  <a:lnTo>
                    <a:pt x="4816592" y="0"/>
                  </a:lnTo>
                  <a:lnTo>
                    <a:pt x="4816592" y="226218"/>
                  </a:lnTo>
                  <a:lnTo>
                    <a:pt x="0" y="226218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02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4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663026" y="3047696"/>
            <a:ext cx="7623596" cy="4191608"/>
          </a:xfrm>
          <a:custGeom>
            <a:avLst/>
            <a:gdLst/>
            <a:ahLst/>
            <a:cxnLst/>
            <a:rect l="l" t="t" r="r" b="b"/>
            <a:pathLst>
              <a:path w="7623596" h="4191608">
                <a:moveTo>
                  <a:pt x="0" y="0"/>
                </a:moveTo>
                <a:lnTo>
                  <a:pt x="7623596" y="0"/>
                </a:lnTo>
                <a:lnTo>
                  <a:pt x="7623596" y="4191608"/>
                </a:lnTo>
                <a:lnTo>
                  <a:pt x="0" y="41916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07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2124814" y="-92075"/>
            <a:ext cx="14038372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Why Is It Hard to Leave an Unhealthy Relationship?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769972" y="1835785"/>
            <a:ext cx="8781671" cy="6491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Fear of being alone.</a:t>
            </a:r>
          </a:p>
          <a:p>
            <a:pPr algn="ctr">
              <a:lnSpc>
                <a:spcPts val="3919"/>
              </a:lnSpc>
            </a:pPr>
            <a:endParaRPr lang="en-US" sz="2799" b="1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ctr">
              <a:lnSpc>
                <a:spcPts val="3919"/>
              </a:lnSpc>
            </a:pPr>
            <a:r>
              <a:rPr lang="en-US" sz="27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Fear of changing their mind after the break-up.</a:t>
            </a:r>
          </a:p>
          <a:p>
            <a:pPr algn="ctr">
              <a:lnSpc>
                <a:spcPts val="3919"/>
              </a:lnSpc>
            </a:pPr>
            <a:endParaRPr lang="en-US" sz="2799" b="1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ctr">
              <a:lnSpc>
                <a:spcPts val="3919"/>
              </a:lnSpc>
            </a:pPr>
            <a:r>
              <a:rPr lang="en-US" sz="27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Feeling like they can’t end it.</a:t>
            </a:r>
          </a:p>
          <a:p>
            <a:pPr algn="ctr">
              <a:lnSpc>
                <a:spcPts val="3919"/>
              </a:lnSpc>
            </a:pPr>
            <a:endParaRPr lang="en-US" sz="2799" b="1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ctr">
              <a:lnSpc>
                <a:spcPts val="3919"/>
              </a:lnSpc>
            </a:pPr>
            <a:r>
              <a:rPr lang="en-US" sz="27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Feeling pulled back in.</a:t>
            </a:r>
          </a:p>
          <a:p>
            <a:pPr algn="ctr">
              <a:lnSpc>
                <a:spcPts val="3919"/>
              </a:lnSpc>
            </a:pPr>
            <a:endParaRPr lang="en-US" sz="2799" b="1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ctr">
              <a:lnSpc>
                <a:spcPts val="3919"/>
              </a:lnSpc>
            </a:pPr>
            <a:r>
              <a:rPr lang="en-US" sz="27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Feeling responsible for the other person’s safety.</a:t>
            </a:r>
          </a:p>
          <a:p>
            <a:pPr algn="ctr">
              <a:lnSpc>
                <a:spcPts val="3919"/>
              </a:lnSpc>
            </a:pPr>
            <a:endParaRPr lang="en-US" sz="2799" b="1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ctr">
              <a:lnSpc>
                <a:spcPts val="3919"/>
              </a:lnSpc>
            </a:pPr>
            <a:r>
              <a:rPr lang="en-US" sz="27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The other person threatens or blackmails you.</a:t>
            </a:r>
          </a:p>
          <a:p>
            <a:pPr algn="ctr">
              <a:lnSpc>
                <a:spcPts val="3919"/>
              </a:lnSpc>
            </a:pPr>
            <a:endParaRPr lang="en-US" sz="2799" b="1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ctr">
              <a:lnSpc>
                <a:spcPts val="3919"/>
              </a:lnSpc>
            </a:pPr>
            <a:r>
              <a:rPr lang="en-US" sz="27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Feeling like the other person does not let you end things.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474824" y="9696556"/>
            <a:ext cx="9338351" cy="30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Source:</a:t>
            </a:r>
            <a:r>
              <a:rPr lang="en-US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https://www.missingkids.org/education</a:t>
            </a:r>
            <a:endParaRPr lang="en-US" sz="1800" u="sng" dirty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  <a:hlinkClick r:id="rId3" tooltip="https://www.missingkids.org/theissues/onlineenticemen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"/>
            <a:chOff x="0" y="0"/>
            <a:chExt cx="4816593" cy="2709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471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710846" y="1907954"/>
            <a:ext cx="9130865" cy="735034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0" y="-15875"/>
            <a:ext cx="18288000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Activity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"/>
            <a:chOff x="0" y="0"/>
            <a:chExt cx="4816593" cy="2709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471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0" y="-15875"/>
            <a:ext cx="18288000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Activity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448830" y="3668713"/>
            <a:ext cx="9390340" cy="1740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dirty="0">
                <a:latin typeface="Calibri (MS)"/>
                <a:ea typeface="Calibri (MS)"/>
                <a:cs typeface="Calibri (MS)"/>
                <a:sym typeface="Calibri (MS)"/>
              </a:rPr>
              <a:t>We recommend playing </a:t>
            </a:r>
          </a:p>
          <a:p>
            <a:pPr algn="ctr">
              <a:lnSpc>
                <a:spcPts val="7000"/>
              </a:lnSpc>
            </a:pPr>
            <a:r>
              <a:rPr lang="en-US" sz="5000" u="sng" dirty="0">
                <a:latin typeface="Calibri (MS)"/>
                <a:ea typeface="Calibri (MS)"/>
                <a:cs typeface="Calibri (MS)"/>
                <a:sym typeface="Calibri (MS)"/>
                <a:hlinkClick r:id="rId2" tooltip="https://connectforfreedom.org/wp-content/uploads/2024/12/Bingo-Game-for-Students-Relationship-Red-Flags.pdf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Relationship Red Flags BINGO</a:t>
            </a:r>
            <a:r>
              <a:rPr lang="en-US" sz="5000" dirty="0">
                <a:latin typeface="Calibri (MS)"/>
                <a:ea typeface="Calibri (MS)"/>
                <a:cs typeface="Calibri (MS)"/>
                <a:sym typeface="Calibri (MS)"/>
              </a:rPr>
              <a:t>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66943" y="1436202"/>
            <a:ext cx="6154114" cy="7414595"/>
          </a:xfrm>
          <a:custGeom>
            <a:avLst/>
            <a:gdLst/>
            <a:ahLst/>
            <a:cxnLst/>
            <a:rect l="l" t="t" r="r" b="b"/>
            <a:pathLst>
              <a:path w="6154114" h="7414595">
                <a:moveTo>
                  <a:pt x="0" y="0"/>
                </a:moveTo>
                <a:lnTo>
                  <a:pt x="6154114" y="0"/>
                </a:lnTo>
                <a:lnTo>
                  <a:pt x="6154114" y="7414596"/>
                </a:lnTo>
                <a:lnTo>
                  <a:pt x="0" y="74145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858923"/>
            <a:chOff x="0" y="0"/>
            <a:chExt cx="4816593" cy="22621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26218"/>
            </a:xfrm>
            <a:custGeom>
              <a:avLst/>
              <a:gdLst/>
              <a:ahLst/>
              <a:cxnLst/>
              <a:rect l="l" t="t" r="r" b="b"/>
              <a:pathLst>
                <a:path w="4816592" h="226218">
                  <a:moveTo>
                    <a:pt x="0" y="0"/>
                  </a:moveTo>
                  <a:lnTo>
                    <a:pt x="4816592" y="0"/>
                  </a:lnTo>
                  <a:lnTo>
                    <a:pt x="4816592" y="226218"/>
                  </a:lnTo>
                  <a:lnTo>
                    <a:pt x="0" y="226218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02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4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5514726" y="858923"/>
            <a:ext cx="7258548" cy="9428077"/>
          </a:xfrm>
          <a:custGeom>
            <a:avLst/>
            <a:gdLst/>
            <a:ahLst/>
            <a:cxnLst/>
            <a:rect l="l" t="t" r="r" b="b"/>
            <a:pathLst>
              <a:path w="7258548" h="9428077">
                <a:moveTo>
                  <a:pt x="0" y="0"/>
                </a:moveTo>
                <a:lnTo>
                  <a:pt x="7258548" y="0"/>
                </a:lnTo>
                <a:lnTo>
                  <a:pt x="7258548" y="9428077"/>
                </a:lnTo>
                <a:lnTo>
                  <a:pt x="0" y="94280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3641407" y="-92075"/>
            <a:ext cx="11005185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Lesson Handout from The Dibble Institute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858923"/>
            <a:chOff x="0" y="0"/>
            <a:chExt cx="4816593" cy="22621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26218"/>
            </a:xfrm>
            <a:custGeom>
              <a:avLst/>
              <a:gdLst/>
              <a:ahLst/>
              <a:cxnLst/>
              <a:rect l="l" t="t" r="r" b="b"/>
              <a:pathLst>
                <a:path w="4816592" h="226218">
                  <a:moveTo>
                    <a:pt x="0" y="0"/>
                  </a:moveTo>
                  <a:lnTo>
                    <a:pt x="4816592" y="0"/>
                  </a:lnTo>
                  <a:lnTo>
                    <a:pt x="4816592" y="226218"/>
                  </a:lnTo>
                  <a:lnTo>
                    <a:pt x="0" y="226218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02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4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5519368" y="858923"/>
            <a:ext cx="7249263" cy="9428077"/>
          </a:xfrm>
          <a:custGeom>
            <a:avLst/>
            <a:gdLst/>
            <a:ahLst/>
            <a:cxnLst/>
            <a:rect l="l" t="t" r="r" b="b"/>
            <a:pathLst>
              <a:path w="7249263" h="9428077">
                <a:moveTo>
                  <a:pt x="0" y="0"/>
                </a:moveTo>
                <a:lnTo>
                  <a:pt x="7249264" y="0"/>
                </a:lnTo>
                <a:lnTo>
                  <a:pt x="7249264" y="9428077"/>
                </a:lnTo>
                <a:lnTo>
                  <a:pt x="0" y="94280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3641407" y="-92075"/>
            <a:ext cx="11005185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Lesson Handout from The Dibble Institute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847085" y="308230"/>
            <a:ext cx="6593830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Links to Lesson Materials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4566419" y="3770435"/>
            <a:ext cx="9155162" cy="602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u="sng" dirty="0">
                <a:latin typeface="Calibri (MS)"/>
                <a:ea typeface="Calibri (MS)"/>
                <a:cs typeface="Calibri (MS)"/>
                <a:sym typeface="Calibri (MS)"/>
              </a:rPr>
              <a:t>NCMEC </a:t>
            </a:r>
            <a:r>
              <a:rPr lang="en-US" sz="3600" u="sng" dirty="0">
                <a:latin typeface="Calibri (MS)"/>
                <a:ea typeface="Calibri (MS)"/>
                <a:cs typeface="Calibri (MS)"/>
                <a:sym typeface="Calibri (MS)"/>
                <a:hlinkClick r:id="rId2" tooltip="https://connectforfreedom.org/wp-content/uploads/2024/04/NCMEC-healthy-relationships-guide.pdf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“Healthy Relationships” Discussion Guide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603379" y="2309300"/>
            <a:ext cx="7081242" cy="602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u="sng" dirty="0">
                <a:latin typeface="Calibri (MS)"/>
                <a:ea typeface="Calibri (MS)"/>
                <a:cs typeface="Calibri (MS)"/>
                <a:sym typeface="Calibri (MS)"/>
              </a:rPr>
              <a:t>NCMEC </a:t>
            </a:r>
            <a:r>
              <a:rPr lang="en-US" sz="3600" u="sng" dirty="0">
                <a:latin typeface="Calibri (MS)"/>
                <a:ea typeface="Calibri (MS)"/>
                <a:cs typeface="Calibri (MS)"/>
                <a:sym typeface="Calibri (MS)"/>
                <a:hlinkClick r:id="rId3" tooltip="https://www.youtube.com/watch?v=ldjZCvqhNWw&amp;t=1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“Healthy Relationships” Video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750668" y="6689631"/>
            <a:ext cx="8786664" cy="602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u="sng" dirty="0">
                <a:latin typeface="Calibri (MS)"/>
                <a:ea typeface="Calibri (MS)"/>
                <a:cs typeface="Calibri (MS)"/>
                <a:sym typeface="Calibri (MS)"/>
              </a:rPr>
              <a:t>The Dibble Institute </a:t>
            </a:r>
            <a:r>
              <a:rPr lang="en-US" sz="3600" u="sng" dirty="0">
                <a:latin typeface="Calibri (MS)"/>
                <a:ea typeface="Calibri (MS)"/>
                <a:cs typeface="Calibri (MS)"/>
                <a:sym typeface="Calibri (MS)"/>
                <a:hlinkClick r:id="rId4" tooltip="https://dibbleinstitute.org/wp-new/wp-content/uploads/2019/11/Facts-About-Dating-Violence.pdf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“Dating Violence” Handout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360128" y="8150766"/>
            <a:ext cx="9567743" cy="602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u="sng">
                <a:latin typeface="Calibri (MS)"/>
                <a:ea typeface="Calibri (MS)"/>
                <a:cs typeface="Calibri (MS)"/>
                <a:sym typeface="Calibri (MS)"/>
                <a:hlinkClick r:id="rId5" tooltip="https://connectforfreedom.org/wp-content/uploads/2024/12/Bingo-Game-for-Students-Relationship-Red-Flags.pdf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Relationship </a:t>
            </a:r>
            <a:r>
              <a:rPr lang="en-US" sz="3600" u="sng" dirty="0">
                <a:latin typeface="Calibri (MS)"/>
                <a:ea typeface="Calibri (MS)"/>
                <a:cs typeface="Calibri (MS)"/>
                <a:sym typeface="Calibri (MS)"/>
                <a:hlinkClick r:id="rId5" tooltip="https://connectforfreedom.org/wp-content/uploads/2024/12/Bingo-Game-for-Students-Relationship-Red-Flags.pdf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Red Flags BINGO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478759" y="5230033"/>
            <a:ext cx="9330482" cy="602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u="sng" dirty="0" err="1">
                <a:latin typeface="Calibri (MS)"/>
                <a:ea typeface="Calibri (MS)"/>
                <a:cs typeface="Calibri (MS)"/>
                <a:sym typeface="Calibri (MS)"/>
                <a:hlinkClick r:id="rId6" tooltip="https://www.youtube.com/watch?v=1L6HB97lbrQ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DayOneNY</a:t>
            </a:r>
            <a:r>
              <a:rPr lang="en-US" sz="3600" u="sng" dirty="0">
                <a:latin typeface="Calibri (MS)"/>
                <a:ea typeface="Calibri (MS)"/>
                <a:cs typeface="Calibri (MS)"/>
                <a:sym typeface="Calibri (MS)"/>
                <a:hlinkClick r:id="rId6" tooltip="https://www.youtube.com/watch?v=1L6HB97lbrQ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“Don’t Confuse Love and Abuse” Video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52500" y="1325648"/>
            <a:ext cx="4686609" cy="712161"/>
            <a:chOff x="0" y="0"/>
            <a:chExt cx="1234333" cy="18756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34333" cy="187565"/>
            </a:xfrm>
            <a:custGeom>
              <a:avLst/>
              <a:gdLst/>
              <a:ahLst/>
              <a:cxnLst/>
              <a:rect l="l" t="t" r="r" b="b"/>
              <a:pathLst>
                <a:path w="1234333" h="187565">
                  <a:moveTo>
                    <a:pt x="0" y="0"/>
                  </a:moveTo>
                  <a:lnTo>
                    <a:pt x="1234333" y="0"/>
                  </a:lnTo>
                  <a:lnTo>
                    <a:pt x="1234333" y="187565"/>
                  </a:lnTo>
                  <a:lnTo>
                    <a:pt x="0" y="187565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1234333" cy="2637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0"/>
            <a:ext cx="18288000" cy="824865"/>
            <a:chOff x="0" y="0"/>
            <a:chExt cx="4816593" cy="21724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217248"/>
            </a:xfrm>
            <a:custGeom>
              <a:avLst/>
              <a:gdLst/>
              <a:ahLst/>
              <a:cxnLst/>
              <a:rect l="l" t="t" r="r" b="b"/>
              <a:pathLst>
                <a:path w="4816592" h="217248">
                  <a:moveTo>
                    <a:pt x="0" y="0"/>
                  </a:moveTo>
                  <a:lnTo>
                    <a:pt x="4816592" y="0"/>
                  </a:lnTo>
                  <a:lnTo>
                    <a:pt x="4816592" y="217248"/>
                  </a:lnTo>
                  <a:lnTo>
                    <a:pt x="0" y="217248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4816593" cy="2934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4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0" y="-92075"/>
            <a:ext cx="18288000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Recap of Lesson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907596" y="1201823"/>
            <a:ext cx="14186774" cy="548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Signs of an unhealthy relationship: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815741" y="1913984"/>
            <a:ext cx="6357981" cy="2033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Feeling scared, unsafe, or threatened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Feeling manipulated or guilted often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Feeling as though you are the only one who compromises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108988" y="1913984"/>
            <a:ext cx="6368561" cy="2033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 algn="just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Feeling disrespected during arguments</a:t>
            </a:r>
          </a:p>
          <a:p>
            <a:pPr marL="604519" lvl="1" indent="-302260" algn="just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Feeling emotionally drained, insulted or threatened during arguments</a:t>
            </a:r>
          </a:p>
          <a:p>
            <a:pPr marL="604519" lvl="1" indent="-302260" algn="just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Feeling pressured to do something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994731" y="4328889"/>
            <a:ext cx="8298537" cy="548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Taking time to get to know someone is healthy because: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464856" y="5038819"/>
            <a:ext cx="5358288" cy="1538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Learn about who they really are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Build trust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Explore your feelings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993362" y="6739349"/>
            <a:ext cx="8301276" cy="548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It can be hard to leave an unhealthy relationship due to: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907596" y="7449279"/>
            <a:ext cx="5358288" cy="2033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Fear of being alone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Fear of changing their mind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Feeling like they can’t end it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Feeling pulled back in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108988" y="7561943"/>
            <a:ext cx="6925242" cy="2033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Feeling responsible for the other person’s safety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Being threatened or blackmailed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The other person not letting you end things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123971"/>
            <a:chOff x="0" y="0"/>
            <a:chExt cx="4816593" cy="2960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96025"/>
            </a:xfrm>
            <a:custGeom>
              <a:avLst/>
              <a:gdLst/>
              <a:ahLst/>
              <a:cxnLst/>
              <a:rect l="l" t="t" r="r" b="b"/>
              <a:pathLst>
                <a:path w="4816592" h="296025">
                  <a:moveTo>
                    <a:pt x="0" y="0"/>
                  </a:moveTo>
                  <a:lnTo>
                    <a:pt x="4816592" y="0"/>
                  </a:lnTo>
                  <a:lnTo>
                    <a:pt x="4816592" y="296025"/>
                  </a:lnTo>
                  <a:lnTo>
                    <a:pt x="0" y="296025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85725"/>
              <a:ext cx="4816593" cy="3817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6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540169" y="3110214"/>
            <a:ext cx="13207661" cy="2466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5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Connect for Freedom is a 501(c)(3) nonprofit committed to providing free </a:t>
            </a:r>
            <a:r>
              <a:rPr lang="en-US" sz="45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online safety</a:t>
            </a:r>
            <a:r>
              <a:rPr lang="en-US" sz="45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and </a:t>
            </a:r>
            <a:r>
              <a:rPr lang="en-US" sz="45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human trafficking awareness</a:t>
            </a:r>
            <a:r>
              <a:rPr lang="en-US" sz="45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materials to education stakeholders.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463996" y="60325"/>
            <a:ext cx="16057791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PREVENTION THROUGH EDUCATION IS THE SOLUTION</a:t>
            </a:r>
          </a:p>
        </p:txBody>
      </p:sp>
      <p:sp>
        <p:nvSpPr>
          <p:cNvPr id="7" name="Freeform 7"/>
          <p:cNvSpPr/>
          <p:nvPr/>
        </p:nvSpPr>
        <p:spPr>
          <a:xfrm>
            <a:off x="5383103" y="7014298"/>
            <a:ext cx="7521793" cy="2633258"/>
          </a:xfrm>
          <a:custGeom>
            <a:avLst/>
            <a:gdLst/>
            <a:ahLst/>
            <a:cxnLst/>
            <a:rect l="l" t="t" r="r" b="b"/>
            <a:pathLst>
              <a:path w="7521793" h="2633258">
                <a:moveTo>
                  <a:pt x="0" y="0"/>
                </a:moveTo>
                <a:lnTo>
                  <a:pt x="7521794" y="0"/>
                </a:lnTo>
                <a:lnTo>
                  <a:pt x="7521794" y="2633257"/>
                </a:lnTo>
                <a:lnTo>
                  <a:pt x="0" y="26332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5148337" cy="10287000"/>
            <a:chOff x="0" y="0"/>
            <a:chExt cx="1355941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55941" cy="2709333"/>
            </a:xfrm>
            <a:custGeom>
              <a:avLst/>
              <a:gdLst/>
              <a:ahLst/>
              <a:cxnLst/>
              <a:rect l="l" t="t" r="r" b="b"/>
              <a:pathLst>
                <a:path w="1355941" h="2709333">
                  <a:moveTo>
                    <a:pt x="0" y="0"/>
                  </a:moveTo>
                  <a:lnTo>
                    <a:pt x="1355941" y="0"/>
                  </a:lnTo>
                  <a:lnTo>
                    <a:pt x="135594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1355941" cy="27855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6496200" y="1372235"/>
            <a:ext cx="10161541" cy="7390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20421" lvl="1" indent="-410210" algn="l">
              <a:lnSpc>
                <a:spcPts val="5320"/>
              </a:lnSpc>
              <a:buAutoNum type="arabicPeriod"/>
            </a:pPr>
            <a:r>
              <a:rPr lang="en-US" sz="3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Introduction to Teen Relationships</a:t>
            </a:r>
          </a:p>
          <a:p>
            <a:pPr marL="820421" lvl="1" indent="-410210" algn="l">
              <a:lnSpc>
                <a:spcPts val="5320"/>
              </a:lnSpc>
              <a:buAutoNum type="arabicPeriod"/>
            </a:pPr>
            <a:r>
              <a:rPr lang="en-US" sz="3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NCMEC “Healthy Relationships” Video (2 min.)</a:t>
            </a:r>
          </a:p>
          <a:p>
            <a:pPr marL="1640841" lvl="2" indent="-546947" algn="l">
              <a:lnSpc>
                <a:spcPts val="5320"/>
              </a:lnSpc>
              <a:buFont typeface="Arial"/>
              <a:buChar char="⚬"/>
            </a:pPr>
            <a:r>
              <a:rPr lang="en-US" sz="3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Discussion Questions</a:t>
            </a:r>
          </a:p>
          <a:p>
            <a:pPr marL="820421" lvl="1" indent="-410210" algn="l">
              <a:lnSpc>
                <a:spcPts val="5320"/>
              </a:lnSpc>
              <a:buAutoNum type="arabicPeriod"/>
            </a:pPr>
            <a:r>
              <a:rPr lang="en-US" sz="3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Take Time to Get to Know Each Other</a:t>
            </a:r>
          </a:p>
          <a:p>
            <a:pPr marL="820421" lvl="1" indent="-410210" algn="l">
              <a:lnSpc>
                <a:spcPts val="5320"/>
              </a:lnSpc>
              <a:buAutoNum type="arabicPeriod"/>
            </a:pPr>
            <a:r>
              <a:rPr lang="en-US" sz="3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DayOneNY “Don’t Confuse Love &amp; Abuse” Video (2.5 min.)</a:t>
            </a:r>
          </a:p>
          <a:p>
            <a:pPr marL="1640841" lvl="2" indent="-546947" algn="l">
              <a:lnSpc>
                <a:spcPts val="5320"/>
              </a:lnSpc>
              <a:buFont typeface="Arial"/>
              <a:buChar char="⚬"/>
            </a:pPr>
            <a:r>
              <a:rPr lang="en-US" sz="3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Discussion Questions</a:t>
            </a:r>
          </a:p>
          <a:p>
            <a:pPr marL="820421" lvl="1" indent="-410210" algn="l">
              <a:lnSpc>
                <a:spcPts val="5320"/>
              </a:lnSpc>
              <a:buAutoNum type="arabicPeriod"/>
            </a:pPr>
            <a:r>
              <a:rPr lang="en-US" sz="3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Why Is It Hard to Leave?</a:t>
            </a:r>
          </a:p>
          <a:p>
            <a:pPr marL="820421" lvl="1" indent="-410210" algn="l">
              <a:lnSpc>
                <a:spcPts val="5320"/>
              </a:lnSpc>
              <a:buAutoNum type="arabicPeriod"/>
            </a:pPr>
            <a:r>
              <a:rPr lang="en-US" sz="3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The Dibble Institute Handout: Facts About Dating Violence</a:t>
            </a:r>
          </a:p>
          <a:p>
            <a:pPr marL="820421" lvl="1" indent="-410210" algn="l">
              <a:lnSpc>
                <a:spcPts val="5320"/>
              </a:lnSpc>
              <a:buAutoNum type="arabicPeriod"/>
            </a:pPr>
            <a:r>
              <a:rPr lang="en-US" sz="3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Activity</a:t>
            </a:r>
          </a:p>
        </p:txBody>
      </p:sp>
      <p:sp>
        <p:nvSpPr>
          <p:cNvPr id="6" name="Freeform 6"/>
          <p:cNvSpPr/>
          <p:nvPr/>
        </p:nvSpPr>
        <p:spPr>
          <a:xfrm>
            <a:off x="175975" y="1028700"/>
            <a:ext cx="4796386" cy="5433515"/>
          </a:xfrm>
          <a:custGeom>
            <a:avLst/>
            <a:gdLst/>
            <a:ahLst/>
            <a:cxnLst/>
            <a:rect l="l" t="t" r="r" b="b"/>
            <a:pathLst>
              <a:path w="4796386" h="5433515">
                <a:moveTo>
                  <a:pt x="0" y="0"/>
                </a:moveTo>
                <a:lnTo>
                  <a:pt x="4796387" y="0"/>
                </a:lnTo>
                <a:lnTo>
                  <a:pt x="4796387" y="5433515"/>
                </a:lnTo>
                <a:lnTo>
                  <a:pt x="0" y="54335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65" t="-2194" r="-2130" b="-76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175975" y="4856673"/>
            <a:ext cx="4796386" cy="1394942"/>
            <a:chOff x="0" y="0"/>
            <a:chExt cx="1263246" cy="36739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263246" cy="367392"/>
            </a:xfrm>
            <a:custGeom>
              <a:avLst/>
              <a:gdLst/>
              <a:ahLst/>
              <a:cxnLst/>
              <a:rect l="l" t="t" r="r" b="b"/>
              <a:pathLst>
                <a:path w="1263246" h="367392">
                  <a:moveTo>
                    <a:pt x="0" y="0"/>
                  </a:moveTo>
                  <a:lnTo>
                    <a:pt x="1263246" y="0"/>
                  </a:lnTo>
                  <a:lnTo>
                    <a:pt x="1263246" y="367392"/>
                  </a:lnTo>
                  <a:lnTo>
                    <a:pt x="0" y="367392"/>
                  </a:lnTo>
                  <a:close/>
                </a:path>
              </a:pathLst>
            </a:custGeom>
            <a:solidFill>
              <a:srgbClr val="3979A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76200"/>
              <a:ext cx="1263246" cy="4435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75975" y="1019175"/>
            <a:ext cx="4796386" cy="3189597"/>
          </a:xfrm>
          <a:custGeom>
            <a:avLst/>
            <a:gdLst/>
            <a:ahLst/>
            <a:cxnLst/>
            <a:rect l="l" t="t" r="r" b="b"/>
            <a:pathLst>
              <a:path w="4796386" h="3189597">
                <a:moveTo>
                  <a:pt x="0" y="0"/>
                </a:moveTo>
                <a:lnTo>
                  <a:pt x="4796387" y="0"/>
                </a:lnTo>
                <a:lnTo>
                  <a:pt x="4796387" y="3189597"/>
                </a:lnTo>
                <a:lnTo>
                  <a:pt x="0" y="31895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2005526" y="258127"/>
            <a:ext cx="1137285" cy="59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Lesson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441346" y="-22225"/>
            <a:ext cx="4271248" cy="1050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54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Lesson Outline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40221" y="4989629"/>
            <a:ext cx="4267895" cy="1024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Healthy Relationships &amp; How to Cultivate Them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"/>
            <a:chOff x="0" y="0"/>
            <a:chExt cx="4816593" cy="2709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471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829729" y="3446049"/>
            <a:ext cx="6864003" cy="4576002"/>
          </a:xfrm>
          <a:custGeom>
            <a:avLst/>
            <a:gdLst/>
            <a:ahLst/>
            <a:cxnLst/>
            <a:rect l="l" t="t" r="r" b="b"/>
            <a:pathLst>
              <a:path w="6864003" h="4576002">
                <a:moveTo>
                  <a:pt x="0" y="0"/>
                </a:moveTo>
                <a:lnTo>
                  <a:pt x="6864002" y="0"/>
                </a:lnTo>
                <a:lnTo>
                  <a:pt x="6864002" y="4576002"/>
                </a:lnTo>
                <a:lnTo>
                  <a:pt x="0" y="45760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6650757" y="-74612"/>
            <a:ext cx="4986486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Teen Relationships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828018" y="5371792"/>
            <a:ext cx="8431282" cy="1497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1 in 11 students</a:t>
            </a: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said they had been hit, slapped, or physically abused in the </a:t>
            </a:r>
            <a:r>
              <a:rPr lang="en-US" sz="3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past year</a:t>
            </a: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.</a:t>
            </a:r>
          </a:p>
          <a:p>
            <a:pPr algn="ctr">
              <a:lnSpc>
                <a:spcPts val="2940"/>
              </a:lnSpc>
            </a:pPr>
            <a:r>
              <a:rPr lang="en-US" sz="21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The Dibble Institute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828018" y="7574280"/>
            <a:ext cx="8431282" cy="1497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28% of teens</a:t>
            </a: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who have been in relationships are victims of </a:t>
            </a:r>
            <a:r>
              <a:rPr lang="en-US" sz="3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digital dating abuse</a:t>
            </a: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.</a:t>
            </a:r>
          </a:p>
          <a:p>
            <a:pPr algn="ctr">
              <a:lnSpc>
                <a:spcPts val="2940"/>
              </a:lnSpc>
            </a:pPr>
            <a:r>
              <a:rPr lang="en-US" sz="21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The Dibble Institute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208392" y="1470062"/>
            <a:ext cx="1871216" cy="755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 i="1">
                <a:solidFill>
                  <a:srgbClr val="000000"/>
                </a:solidFill>
                <a:latin typeface="Calibri (MS) Italics"/>
                <a:ea typeface="Calibri (MS) Italics"/>
                <a:cs typeface="Calibri (MS) Italics"/>
                <a:sym typeface="Calibri (MS) Italics"/>
              </a:rPr>
              <a:t>The Data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828018" y="3169303"/>
            <a:ext cx="8431282" cy="1497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96%</a:t>
            </a: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of teens report mental/emotional abuse in their dating relationships.</a:t>
            </a:r>
          </a:p>
          <a:p>
            <a:pPr algn="ctr">
              <a:lnSpc>
                <a:spcPts val="2940"/>
              </a:lnSpc>
            </a:pPr>
            <a:r>
              <a:rPr lang="en-US" sz="21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The Dibble Institute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858923"/>
            <a:chOff x="0" y="0"/>
            <a:chExt cx="4816593" cy="22621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26218"/>
            </a:xfrm>
            <a:custGeom>
              <a:avLst/>
              <a:gdLst/>
              <a:ahLst/>
              <a:cxnLst/>
              <a:rect l="l" t="t" r="r" b="b"/>
              <a:pathLst>
                <a:path w="4816592" h="226218">
                  <a:moveTo>
                    <a:pt x="0" y="0"/>
                  </a:moveTo>
                  <a:lnTo>
                    <a:pt x="4816592" y="0"/>
                  </a:lnTo>
                  <a:lnTo>
                    <a:pt x="4816592" y="226218"/>
                  </a:lnTo>
                  <a:lnTo>
                    <a:pt x="0" y="226218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02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4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555009" y="2879469"/>
            <a:ext cx="7839631" cy="4528063"/>
          </a:xfrm>
          <a:custGeom>
            <a:avLst/>
            <a:gdLst/>
            <a:ahLst/>
            <a:cxnLst/>
            <a:rect l="l" t="t" r="r" b="b"/>
            <a:pathLst>
              <a:path w="7839631" h="4528063">
                <a:moveTo>
                  <a:pt x="0" y="0"/>
                </a:moveTo>
                <a:lnTo>
                  <a:pt x="7839631" y="0"/>
                </a:lnTo>
                <a:lnTo>
                  <a:pt x="7839631" y="4528062"/>
                </a:lnTo>
                <a:lnTo>
                  <a:pt x="0" y="45280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2124814" y="-92075"/>
            <a:ext cx="14038372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Signs of an Unhealthy Relationship Online &amp; Offline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790303" y="1835785"/>
            <a:ext cx="8781671" cy="6491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You feel scared, unsafe, or threatened.</a:t>
            </a:r>
          </a:p>
          <a:p>
            <a:pPr algn="ctr">
              <a:lnSpc>
                <a:spcPts val="3919"/>
              </a:lnSpc>
            </a:pPr>
            <a:endParaRPr lang="en-US" sz="2799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You feel manipulated or guilted often by your partner.</a:t>
            </a:r>
          </a:p>
          <a:p>
            <a:pPr algn="ctr">
              <a:lnSpc>
                <a:spcPts val="3919"/>
              </a:lnSpc>
            </a:pPr>
            <a:endParaRPr lang="en-US" sz="2799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You feel pressured to agree to do something you don’t want to do.</a:t>
            </a:r>
          </a:p>
          <a:p>
            <a:pPr algn="ctr">
              <a:lnSpc>
                <a:spcPts val="3919"/>
              </a:lnSpc>
            </a:pPr>
            <a:endParaRPr lang="en-US" sz="2799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You feel disrespected during arguments with your partner.</a:t>
            </a:r>
          </a:p>
          <a:p>
            <a:pPr algn="ctr">
              <a:lnSpc>
                <a:spcPts val="3919"/>
              </a:lnSpc>
            </a:pPr>
            <a:endParaRPr lang="en-US" sz="2799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You feel emotionally drained, insulted, or threatened during arguments.</a:t>
            </a:r>
          </a:p>
          <a:p>
            <a:pPr algn="ctr">
              <a:lnSpc>
                <a:spcPts val="3919"/>
              </a:lnSpc>
            </a:pPr>
            <a:endParaRPr lang="en-US" sz="2799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You feel as though you are the only one to compromise.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572823" y="9791700"/>
            <a:ext cx="4857177" cy="3013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Source: https://www.missingkids.org/education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858923"/>
            <a:chOff x="0" y="0"/>
            <a:chExt cx="4816593" cy="22621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26218"/>
            </a:xfrm>
            <a:custGeom>
              <a:avLst/>
              <a:gdLst/>
              <a:ahLst/>
              <a:cxnLst/>
              <a:rect l="l" t="t" r="r" b="b"/>
              <a:pathLst>
                <a:path w="4816592" h="226218">
                  <a:moveTo>
                    <a:pt x="0" y="0"/>
                  </a:moveTo>
                  <a:lnTo>
                    <a:pt x="4816592" y="0"/>
                  </a:lnTo>
                  <a:lnTo>
                    <a:pt x="4816592" y="226218"/>
                  </a:lnTo>
                  <a:lnTo>
                    <a:pt x="0" y="226218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02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4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884969" y="2743712"/>
            <a:ext cx="7439722" cy="5207806"/>
          </a:xfrm>
          <a:custGeom>
            <a:avLst/>
            <a:gdLst/>
            <a:ahLst/>
            <a:cxnLst/>
            <a:rect l="l" t="t" r="r" b="b"/>
            <a:pathLst>
              <a:path w="7439722" h="5207806">
                <a:moveTo>
                  <a:pt x="0" y="0"/>
                </a:moveTo>
                <a:lnTo>
                  <a:pt x="7439722" y="0"/>
                </a:lnTo>
                <a:lnTo>
                  <a:pt x="7439722" y="5207806"/>
                </a:lnTo>
                <a:lnTo>
                  <a:pt x="0" y="52078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2124814" y="-92075"/>
            <a:ext cx="14038372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Signs of a Healthy Relationship Online &amp; Offline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769770" y="2535200"/>
            <a:ext cx="8781671" cy="5501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You feel safe, loved, and cared for.</a:t>
            </a:r>
          </a:p>
          <a:p>
            <a:pPr algn="ctr">
              <a:lnSpc>
                <a:spcPts val="3919"/>
              </a:lnSpc>
            </a:pPr>
            <a:endParaRPr lang="en-US" sz="2799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You have open and honest communication with your significant other.</a:t>
            </a:r>
          </a:p>
          <a:p>
            <a:pPr algn="ctr">
              <a:lnSpc>
                <a:spcPts val="3919"/>
              </a:lnSpc>
            </a:pPr>
            <a:endParaRPr lang="en-US" sz="2799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You feel comfortable discussing your feelings with them.</a:t>
            </a:r>
          </a:p>
          <a:p>
            <a:pPr algn="ctr">
              <a:lnSpc>
                <a:spcPts val="3919"/>
              </a:lnSpc>
            </a:pPr>
            <a:endParaRPr lang="en-US" sz="2799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Even if you disagree with your significant other, you both remain respectful.</a:t>
            </a:r>
          </a:p>
          <a:p>
            <a:pPr algn="ctr">
              <a:lnSpc>
                <a:spcPts val="3919"/>
              </a:lnSpc>
            </a:pPr>
            <a:endParaRPr lang="en-US" sz="2799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You feel like an equal to your significant other.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572823" y="9695105"/>
            <a:ext cx="4780977" cy="3019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Source: https://www.missingkids.org/education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893762"/>
            <a:chOff x="0" y="0"/>
            <a:chExt cx="4816593" cy="2353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35394"/>
            </a:xfrm>
            <a:custGeom>
              <a:avLst/>
              <a:gdLst/>
              <a:ahLst/>
              <a:cxnLst/>
              <a:rect l="l" t="t" r="r" b="b"/>
              <a:pathLst>
                <a:path w="4816592" h="235394">
                  <a:moveTo>
                    <a:pt x="0" y="0"/>
                  </a:moveTo>
                  <a:lnTo>
                    <a:pt x="4816592" y="0"/>
                  </a:lnTo>
                  <a:lnTo>
                    <a:pt x="4816592" y="235394"/>
                  </a:lnTo>
                  <a:lnTo>
                    <a:pt x="0" y="235394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115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3841815" y="-92075"/>
            <a:ext cx="10604369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NCMEC “Healthy Relationships” Video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5511547" y="9488877"/>
            <a:ext cx="2148036" cy="3448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Duration: 1:56 minutes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039743" y="9757481"/>
            <a:ext cx="6208514" cy="30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dirty="0">
                <a:latin typeface="Calibri (MS)"/>
                <a:ea typeface="Calibri (MS)"/>
                <a:cs typeface="Calibri (MS)"/>
                <a:sym typeface="Calibri (MS)"/>
              </a:rPr>
              <a:t>Source: </a:t>
            </a:r>
            <a:r>
              <a:rPr lang="en-US" sz="1800" u="sng" dirty="0">
                <a:latin typeface="Calibri (MS)"/>
                <a:ea typeface="Calibri (MS)"/>
                <a:cs typeface="Calibri (MS)"/>
                <a:sym typeface="Calibri (MS)"/>
                <a:hlinkClick r:id="rId3" tooltip="https://www.youtube.com/watch?v=ldjZCvqhNWw&amp;t=64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https://www.youtube.com/watch?v=ldjZCvqhNWw&amp;t=64s</a:t>
            </a:r>
          </a:p>
        </p:txBody>
      </p:sp>
      <p:pic>
        <p:nvPicPr>
          <p:cNvPr id="9" name="Online Media 8" title="Healthy Relationships">
            <a:hlinkClick r:id="" action="ppaction://media"/>
            <a:extLst>
              <a:ext uri="{FF2B5EF4-FFF2-40B4-BE49-F238E27FC236}">
                <a16:creationId xmlns:a16="http://schemas.microsoft.com/office/drawing/2014/main" id="{4FFF2A09-6AD3-9130-4095-15EF740C231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981200" y="1091009"/>
            <a:ext cx="14325600" cy="80879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13759"/>
            <a:ext cx="18288000" cy="972682"/>
            <a:chOff x="0" y="0"/>
            <a:chExt cx="4816593" cy="25618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56180"/>
            </a:xfrm>
            <a:custGeom>
              <a:avLst/>
              <a:gdLst/>
              <a:ahLst/>
              <a:cxnLst/>
              <a:rect l="l" t="t" r="r" b="b"/>
              <a:pathLst>
                <a:path w="4816592" h="256180">
                  <a:moveTo>
                    <a:pt x="0" y="0"/>
                  </a:moveTo>
                  <a:lnTo>
                    <a:pt x="4816592" y="0"/>
                  </a:lnTo>
                  <a:lnTo>
                    <a:pt x="4816592" y="256180"/>
                  </a:lnTo>
                  <a:lnTo>
                    <a:pt x="0" y="256180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323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4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218104" y="-109452"/>
            <a:ext cx="15851791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NCMEC “Healthy Relationships” Discussion Guide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085978" y="4327525"/>
            <a:ext cx="12116043" cy="14700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i="1">
                <a:solidFill>
                  <a:srgbClr val="000000"/>
                </a:solidFill>
                <a:latin typeface="Calibri (MS) Italics"/>
                <a:ea typeface="Calibri (MS) Italics"/>
                <a:cs typeface="Calibri (MS) Italics"/>
                <a:sym typeface="Calibri (MS) Italics"/>
              </a:rPr>
              <a:t>Click </a:t>
            </a:r>
            <a:r>
              <a:rPr lang="en-US" sz="3999" i="1" u="sng">
                <a:solidFill>
                  <a:srgbClr val="000000"/>
                </a:solidFill>
                <a:latin typeface="Calibri (MS) Italics"/>
                <a:ea typeface="Calibri (MS) Italics"/>
                <a:cs typeface="Calibri (MS) Italics"/>
                <a:sym typeface="Calibri (MS) Italics"/>
                <a:hlinkClick r:id="rId2" tooltip="https://connectforfreedom.org/wp-content/uploads/2024/04/NCMEC-healthy-relationships-guide.pdf"/>
              </a:rPr>
              <a:t>here</a:t>
            </a:r>
            <a:r>
              <a:rPr lang="en-US" sz="3999" i="1">
                <a:solidFill>
                  <a:srgbClr val="000000"/>
                </a:solidFill>
                <a:latin typeface="Calibri (MS) Italics"/>
                <a:ea typeface="Calibri (MS) Italics"/>
                <a:cs typeface="Calibri (MS) Italics"/>
                <a:sym typeface="Calibri (MS) Italics"/>
                <a:hlinkClick r:id="rId2" tooltip="https://connectforfreedom.org/wp-content/uploads/2024/04/NCMEC-healthy-relationships-guide.pdf"/>
              </a:rPr>
              <a:t> </a:t>
            </a:r>
            <a:r>
              <a:rPr lang="en-US" sz="3999" i="1">
                <a:solidFill>
                  <a:srgbClr val="000000"/>
                </a:solidFill>
                <a:latin typeface="Calibri (MS) Italics"/>
                <a:ea typeface="Calibri (MS) Italics"/>
                <a:cs typeface="Calibri (MS) Italics"/>
                <a:sym typeface="Calibri (MS) Italics"/>
              </a:rPr>
              <a:t>to access NCMEC “Healthy Relationships” Discussion Guide and questions.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858923"/>
            <a:chOff x="0" y="0"/>
            <a:chExt cx="4816593" cy="22621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26218"/>
            </a:xfrm>
            <a:custGeom>
              <a:avLst/>
              <a:gdLst/>
              <a:ahLst/>
              <a:cxnLst/>
              <a:rect l="l" t="t" r="r" b="b"/>
              <a:pathLst>
                <a:path w="4816592" h="226218">
                  <a:moveTo>
                    <a:pt x="0" y="0"/>
                  </a:moveTo>
                  <a:lnTo>
                    <a:pt x="4816592" y="0"/>
                  </a:lnTo>
                  <a:lnTo>
                    <a:pt x="4816592" y="226218"/>
                  </a:lnTo>
                  <a:lnTo>
                    <a:pt x="0" y="226218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02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4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674553" y="2855944"/>
            <a:ext cx="6879869" cy="4575113"/>
          </a:xfrm>
          <a:custGeom>
            <a:avLst/>
            <a:gdLst/>
            <a:ahLst/>
            <a:cxnLst/>
            <a:rect l="l" t="t" r="r" b="b"/>
            <a:pathLst>
              <a:path w="6879869" h="4575113">
                <a:moveTo>
                  <a:pt x="0" y="0"/>
                </a:moveTo>
                <a:lnTo>
                  <a:pt x="6879869" y="0"/>
                </a:lnTo>
                <a:lnTo>
                  <a:pt x="6879869" y="4575112"/>
                </a:lnTo>
                <a:lnTo>
                  <a:pt x="0" y="45751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2547479" y="-92075"/>
            <a:ext cx="13193042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Taking Time to Get to Know Someone is Healthy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233909" y="2691364"/>
            <a:ext cx="9338351" cy="5005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Learn about who they really are. </a:t>
            </a: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It takes time to learn someone’s interests, hobbies, likes, dislikes, etc.</a:t>
            </a:r>
          </a:p>
          <a:p>
            <a:pPr algn="ctr">
              <a:lnSpc>
                <a:spcPts val="3919"/>
              </a:lnSpc>
            </a:pPr>
            <a:endParaRPr lang="en-US" sz="2799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3919"/>
              </a:lnSpc>
            </a:pPr>
            <a:r>
              <a:rPr lang="en-US" sz="27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Build trust. </a:t>
            </a: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Trust is essential to having a healthy relationship. See how the person reacts to different situations, how they deal with emotions, how they communicate and problem solve.</a:t>
            </a:r>
          </a:p>
          <a:p>
            <a:pPr algn="ctr">
              <a:lnSpc>
                <a:spcPts val="3919"/>
              </a:lnSpc>
            </a:pPr>
            <a:endParaRPr lang="en-US" sz="2799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3919"/>
              </a:lnSpc>
            </a:pPr>
            <a:r>
              <a:rPr lang="en-US" sz="27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Explore your feelings. </a:t>
            </a: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Sometimes we can have strong initial chemistry or attraction but that doesn’t mean you are compatible with someone.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474824" y="9716369"/>
            <a:ext cx="9338351" cy="30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Source:</a:t>
            </a:r>
            <a:r>
              <a:rPr lang="en-US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https://www.missingkids.org/education</a:t>
            </a:r>
            <a:endParaRPr lang="en-US" sz="1800" u="sng" dirty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  <a:hlinkClick r:id="rId3" tooltip="https://www.missingkids.org/theissues/onlineenticemen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875</Words>
  <Application>Microsoft Office PowerPoint</Application>
  <PresentationFormat>Custom</PresentationFormat>
  <Paragraphs>120</Paragraphs>
  <Slides>19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Calibri</vt:lpstr>
      <vt:lpstr>Arial</vt:lpstr>
      <vt:lpstr>Calibri (MS) Italics</vt:lpstr>
      <vt:lpstr>Calibri (MS) Bold</vt:lpstr>
      <vt:lpstr>Calibri (MS)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6th Grade Teacher Lesson Healthy Relationships</dc:title>
  <cp:lastModifiedBy>Megan Wilson</cp:lastModifiedBy>
  <cp:revision>1</cp:revision>
  <dcterms:created xsi:type="dcterms:W3CDTF">2006-08-16T00:00:00Z</dcterms:created>
  <dcterms:modified xsi:type="dcterms:W3CDTF">2025-12-02T20:34:11Z</dcterms:modified>
  <dc:identifier>DAGdC5ouvtI</dc:identifier>
</cp:coreProperties>
</file>