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 (MS)" panose="020B0604020202020204" charset="0"/>
      <p:regular r:id="rId21"/>
    </p:embeddedFont>
    <p:embeddedFont>
      <p:font typeface="Calibri (MS) Bold" panose="020B0604020202020204" charset="0"/>
      <p:regular r:id="rId22"/>
    </p:embeddedFont>
    <p:embeddedFont>
      <p:font typeface="Calibri (MS) Italics" panose="020B0604020202020204" charset="0"/>
      <p:regular r:id="rId23"/>
    </p:embeddedFont>
    <p:embeddedFont>
      <p:font typeface="Wingdings 2" panose="05020102010507070707" pitchFamily="18" charset="2"/>
      <p:regular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654DF9-20AA-463E-B5E9-57DA6AEF3E59}" v="12" dt="2025-11-24T19:27:39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6076" autoAdjust="0"/>
  </p:normalViewPr>
  <p:slideViewPr>
    <p:cSldViewPr>
      <p:cViewPr varScale="1">
        <p:scale>
          <a:sx n="64" d="100"/>
          <a:sy n="64" d="100"/>
        </p:scale>
        <p:origin x="1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custSel modSld">
      <pc:chgData name="Megan Wilson" userId="4833c330-bb21-4a51-b524-eef8b134b0b1" providerId="ADAL" clId="{17E34592-B103-4D32-8966-D1DE2E1B8692}" dt="2025-12-02T20:44:11.453" v="136" actId="20577"/>
      <pc:docMkLst>
        <pc:docMk/>
      </pc:docMkLst>
      <pc:sldChg chg="modSp mod">
        <pc:chgData name="Megan Wilson" userId="4833c330-bb21-4a51-b524-eef8b134b0b1" providerId="ADAL" clId="{17E34592-B103-4D32-8966-D1DE2E1B8692}" dt="2025-11-24T20:25:28.531" v="112" actId="1076"/>
        <pc:sldMkLst>
          <pc:docMk/>
          <pc:sldMk cId="0" sldId="256"/>
        </pc:sldMkLst>
        <pc:spChg chg="mod">
          <ac:chgData name="Megan Wilson" userId="4833c330-bb21-4a51-b524-eef8b134b0b1" providerId="ADAL" clId="{17E34592-B103-4D32-8966-D1DE2E1B8692}" dt="2025-11-24T20:25:28.531" v="112" actId="1076"/>
          <ac:spMkLst>
            <pc:docMk/>
            <pc:sldMk cId="0" sldId="256"/>
            <ac:spMk id="9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7:49:11.513" v="4" actId="1076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1-24T17:49:11.513" v="4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49:01.031" v="1" actId="1076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7:49:24.011" v="6" actId="255"/>
        <pc:sldMkLst>
          <pc:docMk/>
          <pc:sldMk cId="0" sldId="258"/>
        </pc:sldMkLst>
        <pc:spChg chg="mod">
          <ac:chgData name="Megan Wilson" userId="4833c330-bb21-4a51-b524-eef8b134b0b1" providerId="ADAL" clId="{17E34592-B103-4D32-8966-D1DE2E1B8692}" dt="2025-11-24T17:49:24.011" v="6" actId="255"/>
          <ac:spMkLst>
            <pc:docMk/>
            <pc:sldMk cId="0" sldId="258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49:17.598" v="5" actId="255"/>
          <ac:spMkLst>
            <pc:docMk/>
            <pc:sldMk cId="0" sldId="258"/>
            <ac:spMk id="12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01:27.128" v="93" actId="1076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1-24T19:01:27.128" v="93" actId="1076"/>
          <ac:spMkLst>
            <pc:docMk/>
            <pc:sldMk cId="0" sldId="259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49:44.634" v="10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01:24.222" v="92" actId="1076"/>
          <ac:spMkLst>
            <pc:docMk/>
            <pc:sldMk cId="0" sldId="259"/>
            <ac:spMk id="9" creationId="{00000000-0000-0000-0000-000000000000}"/>
          </ac:spMkLst>
        </pc:spChg>
      </pc:sldChg>
      <pc:sldChg chg="addSp modSp mod">
        <pc:chgData name="Megan Wilson" userId="4833c330-bb21-4a51-b524-eef8b134b0b1" providerId="ADAL" clId="{17E34592-B103-4D32-8966-D1DE2E1B8692}" dt="2025-11-24T19:26:58.980" v="97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1-24T17:49:58.464" v="13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0:22.463" v="16" actId="1076"/>
          <ac:spMkLst>
            <pc:docMk/>
            <pc:sldMk cId="0" sldId="260"/>
            <ac:spMk id="7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1-24T19:26:58.980" v="97"/>
          <ac:spMkLst>
            <pc:docMk/>
            <pc:sldMk cId="0" sldId="260"/>
            <ac:spMk id="8" creationId="{FE2797F4-F0C1-6FFA-36FA-85239DEB27AD}"/>
          </ac:spMkLst>
        </pc:spChg>
      </pc:sldChg>
      <pc:sldChg chg="addSp modSp mod">
        <pc:chgData name="Megan Wilson" userId="4833c330-bb21-4a51-b524-eef8b134b0b1" providerId="ADAL" clId="{17E34592-B103-4D32-8966-D1DE2E1B8692}" dt="2025-11-24T19:27:04.724" v="99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1-24T17:50:30.878" v="18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0:44.042" v="21" actId="1076"/>
          <ac:spMkLst>
            <pc:docMk/>
            <pc:sldMk cId="0" sldId="261"/>
            <ac:spMk id="7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1-24T19:27:04.724" v="99"/>
          <ac:spMkLst>
            <pc:docMk/>
            <pc:sldMk cId="0" sldId="261"/>
            <ac:spMk id="8" creationId="{D0024917-08C6-9238-F58E-9034B515ADD1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4T17:57:58.954" v="82" actId="1076"/>
        <pc:sldMkLst>
          <pc:docMk/>
          <pc:sldMk cId="0" sldId="262"/>
        </pc:sldMkLst>
        <pc:spChg chg="mod">
          <ac:chgData name="Megan Wilson" userId="4833c330-bb21-4a51-b524-eef8b134b0b1" providerId="ADAL" clId="{17E34592-B103-4D32-8966-D1DE2E1B8692}" dt="2025-11-24T17:50:49.550" v="22" actId="255"/>
          <ac:spMkLst>
            <pc:docMk/>
            <pc:sldMk cId="0" sldId="262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0:55.395" v="23" actId="207"/>
          <ac:spMkLst>
            <pc:docMk/>
            <pc:sldMk cId="0" sldId="262"/>
            <ac:spMk id="8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17:57:58.954" v="82" actId="1076"/>
          <ac:picMkLst>
            <pc:docMk/>
            <pc:sldMk cId="0" sldId="262"/>
            <ac:picMk id="9" creationId="{5258C4AF-BB67-0D76-DD9E-33484AB245DE}"/>
          </ac:picMkLst>
        </pc:picChg>
      </pc:sldChg>
      <pc:sldChg chg="modSp mod">
        <pc:chgData name="Megan Wilson" userId="4833c330-bb21-4a51-b524-eef8b134b0b1" providerId="ADAL" clId="{17E34592-B103-4D32-8966-D1DE2E1B8692}" dt="2025-11-24T17:54:06.220" v="27" actId="207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1-24T17:51:00.224" v="24" actId="255"/>
          <ac:spMkLst>
            <pc:docMk/>
            <pc:sldMk cId="0" sldId="26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4:06.220" v="27" actId="207"/>
          <ac:spMkLst>
            <pc:docMk/>
            <pc:sldMk cId="0" sldId="263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27:27.504" v="102"/>
        <pc:sldMkLst>
          <pc:docMk/>
          <pc:sldMk cId="0" sldId="264"/>
        </pc:sldMkLst>
        <pc:spChg chg="mod">
          <ac:chgData name="Megan Wilson" userId="4833c330-bb21-4a51-b524-eef8b134b0b1" providerId="ADAL" clId="{17E34592-B103-4D32-8966-D1DE2E1B8692}" dt="2025-11-24T17:54:38.947" v="30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27:27.504" v="102"/>
          <ac:spMkLst>
            <pc:docMk/>
            <pc:sldMk cId="0" sldId="264"/>
            <ac:spMk id="8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4T17:58:54.226" v="89" actId="1076"/>
        <pc:sldMkLst>
          <pc:docMk/>
          <pc:sldMk cId="0" sldId="265"/>
        </pc:sldMkLst>
        <pc:spChg chg="mod">
          <ac:chgData name="Megan Wilson" userId="4833c330-bb21-4a51-b524-eef8b134b0b1" providerId="ADAL" clId="{17E34592-B103-4D32-8966-D1DE2E1B8692}" dt="2025-11-24T17:54:50.567" v="32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4:53.535" v="33" actId="207"/>
          <ac:spMkLst>
            <pc:docMk/>
            <pc:sldMk cId="0" sldId="265"/>
            <ac:spMk id="8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17:58:54.226" v="89" actId="1076"/>
          <ac:picMkLst>
            <pc:docMk/>
            <pc:sldMk cId="0" sldId="265"/>
            <ac:picMk id="9" creationId="{5C56C85F-348F-EB3A-2FE9-8D2F6F879036}"/>
          </ac:picMkLst>
        </pc:picChg>
      </pc:sldChg>
      <pc:sldChg chg="modSp mod">
        <pc:chgData name="Megan Wilson" userId="4833c330-bb21-4a51-b524-eef8b134b0b1" providerId="ADAL" clId="{17E34592-B103-4D32-8966-D1DE2E1B8692}" dt="2025-11-24T17:55:23.941" v="39" actId="255"/>
        <pc:sldMkLst>
          <pc:docMk/>
          <pc:sldMk cId="0" sldId="266"/>
        </pc:sldMkLst>
        <pc:spChg chg="mod">
          <ac:chgData name="Megan Wilson" userId="4833c330-bb21-4a51-b524-eef8b134b0b1" providerId="ADAL" clId="{17E34592-B103-4D32-8966-D1DE2E1B8692}" dt="2025-11-24T17:55:15.165" v="37" actId="255"/>
          <ac:spMkLst>
            <pc:docMk/>
            <pc:sldMk cId="0" sldId="266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4:59.068" v="34" actId="255"/>
          <ac:spMkLst>
            <pc:docMk/>
            <pc:sldMk cId="0" sldId="266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5:04.318" v="35" actId="255"/>
          <ac:spMkLst>
            <pc:docMk/>
            <pc:sldMk cId="0" sldId="266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5:23.941" v="39" actId="255"/>
          <ac:spMkLst>
            <pc:docMk/>
            <pc:sldMk cId="0" sldId="266"/>
            <ac:spMk id="9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5:08.222" v="36" actId="255"/>
          <ac:spMkLst>
            <pc:docMk/>
            <pc:sldMk cId="0" sldId="266"/>
            <ac:spMk id="10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5:18.566" v="38" actId="255"/>
          <ac:spMkLst>
            <pc:docMk/>
            <pc:sldMk cId="0" sldId="266"/>
            <ac:spMk id="11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27:39.642" v="104"/>
        <pc:sldMkLst>
          <pc:docMk/>
          <pc:sldMk cId="0" sldId="267"/>
        </pc:sldMkLst>
        <pc:spChg chg="mod">
          <ac:chgData name="Megan Wilson" userId="4833c330-bb21-4a51-b524-eef8b134b0b1" providerId="ADAL" clId="{17E34592-B103-4D32-8966-D1DE2E1B8692}" dt="2025-11-24T17:55:32.755" v="41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27:39.642" v="104"/>
          <ac:spMkLst>
            <pc:docMk/>
            <pc:sldMk cId="0" sldId="267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7:55:44.691" v="44" actId="1076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1-24T17:55:44.691" v="44" actId="1076"/>
          <ac:spMkLst>
            <pc:docMk/>
            <pc:sldMk cId="0" sldId="268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44:03.137" v="135" actId="20577"/>
        <pc:sldMkLst>
          <pc:docMk/>
          <pc:sldMk cId="0" sldId="269"/>
        </pc:sldMkLst>
        <pc:spChg chg="mod">
          <ac:chgData name="Megan Wilson" userId="4833c330-bb21-4a51-b524-eef8b134b0b1" providerId="ADAL" clId="{17E34592-B103-4D32-8966-D1DE2E1B8692}" dt="2025-11-24T17:55:56.689" v="47" actId="1076"/>
          <ac:spMkLst>
            <pc:docMk/>
            <pc:sldMk cId="0" sldId="269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44:03.137" v="135" actId="20577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7:56:12.609" v="51" actId="1076"/>
        <pc:sldMkLst>
          <pc:docMk/>
          <pc:sldMk cId="0" sldId="270"/>
        </pc:sldMkLst>
        <pc:spChg chg="mod">
          <ac:chgData name="Megan Wilson" userId="4833c330-bb21-4a51-b524-eef8b134b0b1" providerId="ADAL" clId="{17E34592-B103-4D32-8966-D1DE2E1B8692}" dt="2025-11-24T17:56:12.609" v="51" actId="1076"/>
          <ac:spMkLst>
            <pc:docMk/>
            <pc:sldMk cId="0" sldId="270"/>
            <ac:spMk id="2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7:56:17.821" v="52" actId="255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1-24T17:56:17.821" v="52" actId="255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7:56:27.110" v="54" actId="1076"/>
        <pc:sldMkLst>
          <pc:docMk/>
          <pc:sldMk cId="0" sldId="272"/>
        </pc:sldMkLst>
        <pc:spChg chg="mod">
          <ac:chgData name="Megan Wilson" userId="4833c330-bb21-4a51-b524-eef8b134b0b1" providerId="ADAL" clId="{17E34592-B103-4D32-8966-D1DE2E1B8692}" dt="2025-11-24T17:56:27.110" v="54" actId="1076"/>
          <ac:spMkLst>
            <pc:docMk/>
            <pc:sldMk cId="0" sldId="272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44:11.453" v="136" actId="20577"/>
        <pc:sldMkLst>
          <pc:docMk/>
          <pc:sldMk cId="0" sldId="273"/>
        </pc:sldMkLst>
        <pc:spChg chg="mod">
          <ac:chgData name="Megan Wilson" userId="4833c330-bb21-4a51-b524-eef8b134b0b1" providerId="ADAL" clId="{17E34592-B103-4D32-8966-D1DE2E1B8692}" dt="2025-11-24T17:56:37.689" v="57" actId="1076"/>
          <ac:spMkLst>
            <pc:docMk/>
            <pc:sldMk cId="0" sldId="273"/>
            <ac:spMk id="2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7:07.672" v="66" actId="255"/>
          <ac:spMkLst>
            <pc:docMk/>
            <pc:sldMk cId="0" sldId="273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8:22.994" v="84" actId="207"/>
          <ac:spMkLst>
            <pc:docMk/>
            <pc:sldMk cId="0" sldId="273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7:20.786" v="77" actId="207"/>
          <ac:spMkLst>
            <pc:docMk/>
            <pc:sldMk cId="0" sldId="27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44:11.453" v="136" actId="20577"/>
          <ac:spMkLst>
            <pc:docMk/>
            <pc:sldMk cId="0" sldId="273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7:59:07.574" v="91" actId="207"/>
          <ac:spMkLst>
            <pc:docMk/>
            <pc:sldMk cId="0" sldId="273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1:48.609" v="110" actId="1076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1-24T19:31:39.636" v="108" actId="1035"/>
          <ac:spMkLst>
            <pc:docMk/>
            <pc:sldMk cId="0" sldId="274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1:48.609" v="110" actId="1076"/>
          <ac:spMkLst>
            <pc:docMk/>
            <pc:sldMk cId="0" sldId="274"/>
            <ac:spMk id="1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L6HB97lbrQ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L6HB97lbrQ?feature=oembed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onlineenticement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4/12/Bingo-Game-for-Students-Relationship-Red-Flags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L6HB97lbrQ" TargetMode="External"/><Relationship Id="rId3" Type="http://schemas.openxmlformats.org/officeDocument/2006/relationships/hyperlink" Target="https://connectforfreedom.org/wp-content/uploads/2024/04/NCMEC-healthy-relationships-guide.pdf" TargetMode="External"/><Relationship Id="rId7" Type="http://schemas.openxmlformats.org/officeDocument/2006/relationships/hyperlink" Target="https://connectforfreedom.org/wp-content/uploads/2024/12/Bingo-Game-for-Students-Relationship-Red-Flags.pdf" TargetMode="External"/><Relationship Id="rId2" Type="http://schemas.openxmlformats.org/officeDocument/2006/relationships/hyperlink" Target="https://www.missingkids.org/content/dam/netsmartz/downloadable/discussion-guides/ns-teen-healthy-relationships-discussion-guide-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bbleinstitute.org/wp-new/wp-content/uploads/2019/11/Facts-About-Dating-Violence.pdf" TargetMode="External"/><Relationship Id="rId5" Type="http://schemas.openxmlformats.org/officeDocument/2006/relationships/hyperlink" Target="https://www.youtube.com/watch?v=ldjZCvqhNWw&amp;t=1s" TargetMode="External"/><Relationship Id="rId4" Type="http://schemas.openxmlformats.org/officeDocument/2006/relationships/hyperlink" Target="https://www.youtube.com/watch?v=ldjZCvqhNWw&amp;t=64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onlineenticement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onlineenticement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djZCvqhNWw&amp;t=64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djZCvqhNWw?start=64&amp;feature=oembed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ssingkids.org/content/dam/netsmartz/downloadable/discussion-guides/ns-teen-healthy-relationships-discussion-guide-es.pdf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onlineenticemen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79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37400" y="9048750"/>
            <a:ext cx="12586541" cy="86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5000" b="1" i="0" u="none" strike="noStrike" cap="none" baseline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Relaciones saludables y cómo cultivarlas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87213" y="4888271"/>
            <a:ext cx="11913573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s-US" sz="4200" b="1" i="0" u="none" strike="noStrike" cap="none" baseline="0" dirty="0">
                <a:solidFill>
                  <a:srgbClr val="159E9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Compromiso de escuelas intermedias - 6.° grado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3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54993"/>
            <a:ext cx="18288000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“No confundas el amor con el abuso” de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DayOneNY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706600" y="9182100"/>
            <a:ext cx="2342378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2:45 minutos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14269" y="9639454"/>
            <a:ext cx="5459462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youtube.com/watch?v=1L6HB97lbrQ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https://www.youtube.com/watch?v=1L6HB97lbrQ</a:t>
            </a:r>
          </a:p>
        </p:txBody>
      </p:sp>
      <p:pic>
        <p:nvPicPr>
          <p:cNvPr id="9" name="Online Media 8" title="Sunshine - Don't Confuse Love &amp; Abuse - Day One">
            <a:hlinkClick r:id="" action="ppaction://media"/>
            <a:extLst>
              <a:ext uri="{FF2B5EF4-FFF2-40B4-BE49-F238E27FC236}">
                <a16:creationId xmlns:a16="http://schemas.microsoft.com/office/drawing/2014/main" id="{5C56C85F-348F-EB3A-2FE9-8D2F6F8790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71700" y="1170258"/>
            <a:ext cx="13944600" cy="78728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3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028700" y="5029200"/>
            <a:ext cx="7146660" cy="339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¿Qué crees que debería hacer la chica para salir de la relación abusiva? ¿A quién puede acudir?</a:t>
            </a:r>
          </a:p>
          <a:p>
            <a:pPr algn="ctr">
              <a:lnSpc>
                <a:spcPts val="448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8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¿Has visto relaciones como esta antes en tu escuela?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226688" y="-77270"/>
            <a:ext cx="18750901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Preguntas de debate sobre “No confundas el amor con el abuso”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3482" y="1312004"/>
            <a:ext cx="16441037" cy="1066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La clase se dividirá en 2 grupos y el docente designará un número a cada grupo. Cada grupo responderá a las preguntas correspondientes a su número y luego presentará las respuestas al resto de la clase.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54490" y="5010150"/>
            <a:ext cx="7404809" cy="2826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¿Cuál crees que fue la señal de alerta más importante en el comportamiento del chico y por qué?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¿Cómo habrías manejado la situación?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5635" y="3565413"/>
            <a:ext cx="5872790" cy="582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Preguntas del grupo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20500" y="3565413"/>
            <a:ext cx="5872790" cy="582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Preguntas del grupo 2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3026" y="3047696"/>
            <a:ext cx="7623596" cy="4191608"/>
          </a:xfrm>
          <a:custGeom>
            <a:avLst/>
            <a:gdLst/>
            <a:ahLst/>
            <a:cxnLst/>
            <a:rect l="l" t="t" r="r" b="b"/>
            <a:pathLst>
              <a:path w="7623595" h="4191608">
                <a:moveTo>
                  <a:pt x="0" y="0"/>
                </a:moveTo>
                <a:lnTo>
                  <a:pt x="7623596" y="0"/>
                </a:lnTo>
                <a:lnTo>
                  <a:pt x="7623596" y="4191608"/>
                </a:lnTo>
                <a:lnTo>
                  <a:pt x="0" y="4191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70"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2124811" y="-115416"/>
            <a:ext cx="14038373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¿Por qué es difícil salir de una relación tóxica?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69972" y="1835785"/>
            <a:ext cx="8781671" cy="645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Miedo a estar solo</a:t>
            </a:r>
          </a:p>
          <a:p>
            <a:pPr algn="ctr">
              <a:lnSpc>
                <a:spcPts val="3919"/>
              </a:lnSpc>
            </a:pPr>
            <a:endParaRPr lang="en-US" sz="27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Miedo a cambiar de opinión después de la ruptura</a:t>
            </a:r>
          </a:p>
          <a:p>
            <a:pPr algn="ctr">
              <a:lnSpc>
                <a:spcPts val="3919"/>
              </a:lnSpc>
            </a:pPr>
            <a:endParaRPr lang="en-US" sz="27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Sentir que el otro no puede terminarla</a:t>
            </a:r>
          </a:p>
          <a:p>
            <a:pPr algn="ctr">
              <a:lnSpc>
                <a:spcPts val="3919"/>
              </a:lnSpc>
            </a:pPr>
            <a:endParaRPr lang="en-US" sz="27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Sentir que el otro te atrae de nuevo</a:t>
            </a:r>
          </a:p>
          <a:p>
            <a:pPr algn="ctr">
              <a:lnSpc>
                <a:spcPts val="3919"/>
              </a:lnSpc>
            </a:pPr>
            <a:endParaRPr lang="en-US" sz="27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Sentir responsabilidad por la seguridad de la otra persona</a:t>
            </a:r>
          </a:p>
          <a:p>
            <a:pPr algn="ctr">
              <a:lnSpc>
                <a:spcPts val="3919"/>
              </a:lnSpc>
            </a:pPr>
            <a:endParaRPr lang="en-US" sz="27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otra persona te amenaza o chantajea</a:t>
            </a:r>
          </a:p>
          <a:p>
            <a:pPr algn="ctr">
              <a:lnSpc>
                <a:spcPts val="3919"/>
              </a:lnSpc>
            </a:pPr>
            <a:endParaRPr lang="en-US" sz="27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Sentir que la otra persona no te deja terminar la relación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74825" y="9696556"/>
            <a:ext cx="9338351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</a:t>
            </a: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https://www.missingkids.org/education</a:t>
            </a:r>
            <a:endParaRPr lang="es-US" sz="1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3" tooltip="https://www.missingkids.org/theissues/onlineenticement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866900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25739"/>
            <a:ext cx="18288000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Actividad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D6D185-D227-95E0-8DAA-405F084A9607}"/>
              </a:ext>
            </a:extLst>
          </p:cNvPr>
          <p:cNvSpPr txBox="1"/>
          <p:nvPr/>
        </p:nvSpPr>
        <p:spPr>
          <a:xfrm>
            <a:off x="2971800" y="9586589"/>
            <a:ext cx="12859928" cy="4876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32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JUGUEMOS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4" y="-26189"/>
            <a:ext cx="18288000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Actividad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48830" y="3668712"/>
            <a:ext cx="9390340" cy="167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Recomendamos jugar a </a:t>
            </a:r>
          </a:p>
          <a:p>
            <a:pPr algn="ctr">
              <a:lnSpc>
                <a:spcPts val="7000"/>
              </a:lnSpc>
            </a:pPr>
            <a:r>
              <a:rPr lang="es-US" sz="30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connectforfreedom.org/wp-content/uploads/2024/12/Bingo-Game-for-Students-Relationship-Red-Flags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BINGO de señales de alerta en una relación</a:t>
            </a: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.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BDA86F8-03B1-814D-ADD4-39EEF59D8F06}"/>
              </a:ext>
            </a:extLst>
          </p:cNvPr>
          <p:cNvSpPr txBox="1"/>
          <p:nvPr/>
        </p:nvSpPr>
        <p:spPr>
          <a:xfrm>
            <a:off x="5257800" y="9410700"/>
            <a:ext cx="7543800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36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FIN</a:t>
            </a:r>
          </a:p>
        </p:txBody>
      </p:sp>
      <p:sp>
        <p:nvSpPr>
          <p:cNvPr id="2" name="Freeform 2"/>
          <p:cNvSpPr/>
          <p:nvPr/>
        </p:nvSpPr>
        <p:spPr>
          <a:xfrm>
            <a:off x="6066943" y="1181100"/>
            <a:ext cx="6154114" cy="7414595"/>
          </a:xfrm>
          <a:custGeom>
            <a:avLst/>
            <a:gdLst/>
            <a:ahLst/>
            <a:cxnLst/>
            <a:rect l="l" t="t" r="r" b="b"/>
            <a:pathLst>
              <a:path w="6154114" h="7414595">
                <a:moveTo>
                  <a:pt x="0" y="0"/>
                </a:moveTo>
                <a:lnTo>
                  <a:pt x="6154114" y="0"/>
                </a:lnTo>
                <a:lnTo>
                  <a:pt x="6154114" y="7414596"/>
                </a:lnTo>
                <a:lnTo>
                  <a:pt x="0" y="7414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90C77CB6-3CD8-367E-CD76-6E0E65AE57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91399" y="798716"/>
            <a:ext cx="7257600" cy="94284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25604" y="-43822"/>
            <a:ext cx="13808392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Folleto de la lección de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The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Dibble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Institute</a:t>
            </a:r>
            <a:endParaRPr lang="es-US" sz="3500" b="1" i="0" u="none" strike="noStrike" cap="none" baseline="0" dirty="0">
              <a:solidFill>
                <a:srgbClr val="FFFFFF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 Bold"/>
              <a:ea typeface="Calibri (MS) Bold"/>
              <a:cs typeface="Calibri (MS) Bold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2748B01-2DCE-7DF4-7EBE-FF2B4EE7623C}"/>
              </a:ext>
            </a:extLst>
          </p:cNvPr>
          <p:cNvSpPr txBox="1"/>
          <p:nvPr/>
        </p:nvSpPr>
        <p:spPr>
          <a:xfrm>
            <a:off x="6329362" y="2857500"/>
            <a:ext cx="2890837" cy="5877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11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Introducción</a:t>
            </a:r>
          </a:p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Es muy probable que tú o alguien que conoces haya sufrido abusos en una relación. La violencia en el noviazgo no es solo física. Puede incluir abuso mental/emocional y abuso sexual. Puede ocurrir en citas casuales o en relaciones serias a largo plazo.</a:t>
            </a:r>
          </a:p>
          <a:p>
            <a:pPr>
              <a:lnSpc>
                <a:spcPct val="120000"/>
              </a:lnSpc>
            </a:pPr>
            <a:r>
              <a:rPr lang="es-US" sz="11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Abuso mental/emocional</a:t>
            </a:r>
          </a:p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El abuso mental/emocional incluye: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Avergonzarte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Despreciarte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Insultarte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Controlarte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Hacerte sentir mal contigo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Alejarte de tus amigos y familiares</a:t>
            </a:r>
          </a:p>
          <a:p>
            <a:pPr>
              <a:lnSpc>
                <a:spcPct val="120000"/>
              </a:lnSpc>
            </a:pPr>
            <a:endParaRPr lang="en-US" sz="5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Las amenazas de violencia son abuso y siempre deben tomarse en serio.</a:t>
            </a:r>
          </a:p>
          <a:p>
            <a:pPr>
              <a:lnSpc>
                <a:spcPct val="120000"/>
              </a:lnSpc>
            </a:pPr>
            <a:r>
              <a:rPr lang="es-US" sz="11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Abuso físico</a:t>
            </a:r>
          </a:p>
          <a:p>
            <a:pPr>
              <a:lnSpc>
                <a:spcPct val="120000"/>
              </a:lnSpc>
            </a:pPr>
            <a:endParaRPr lang="en-US" sz="3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El abuso físico incluye: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Golpear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Abofetear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Dar puñetazos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Empujar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Patear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Morder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Tirar del cabello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Usar un arma contra tu novio o novia</a:t>
            </a:r>
          </a:p>
          <a:p>
            <a:pPr>
              <a:lnSpc>
                <a:spcPct val="120000"/>
              </a:lnSpc>
            </a:pPr>
            <a:endParaRPr lang="en-US" sz="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Tanto los chicos como las chicas adolescentes denuncian haber sido víctimas de violencia física en sus relaciones. Normalmente, los chicos y las chicas utilizan la fuerza física por diferentes motivos y con diferentes resultados. Los adolescentes suelen actuar de forma violenta porque están enojados; los chicos son mucho más propensos a usar la fuerza para controlar a sus novias, mientras que las chicas suelen actuar de forma violenta en defensa propia.</a:t>
            </a:r>
          </a:p>
          <a:p>
            <a:pPr>
              <a:lnSpc>
                <a:spcPct val="120000"/>
              </a:lnSpc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Las adolescentes sufren más violencia en las relaciones, tanto emocional como física. Las adolescentes son más propensas que los chicos a sufrir lesiones graves y a denunciar que están aterrorizadas. Por el contrario, los chicos rara vez parecen temer la violencia de sus novias, y a menudo dicen que los ataques no les hicieron daño y que fueron divertidos.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04EED9-2524-0230-F243-9A3BE443EF45}"/>
              </a:ext>
            </a:extLst>
          </p:cNvPr>
          <p:cNvSpPr txBox="1"/>
          <p:nvPr/>
        </p:nvSpPr>
        <p:spPr>
          <a:xfrm>
            <a:off x="5712863" y="890649"/>
            <a:ext cx="6553202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4800" b="1" i="0" u="none" strike="noStrike" cap="none" baseline="0" dirty="0">
                <a:solidFill>
                  <a:srgbClr val="FFF101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Hechos sobre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0E3AA74-77ED-59C4-8335-5A2A4F51C7E3}"/>
              </a:ext>
            </a:extLst>
          </p:cNvPr>
          <p:cNvSpPr txBox="1"/>
          <p:nvPr/>
        </p:nvSpPr>
        <p:spPr>
          <a:xfrm>
            <a:off x="5867398" y="1814137"/>
            <a:ext cx="670560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3200" b="1" i="0" u="none" strike="noStrike" cap="none" baseline="0" dirty="0">
                <a:solidFill>
                  <a:srgbClr val="2E3092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LA VIOLENCIA EN LAS RELACIONES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97428F-F9C4-1C9A-5E2E-FE1747D9593E}"/>
              </a:ext>
            </a:extLst>
          </p:cNvPr>
          <p:cNvSpPr txBox="1"/>
          <p:nvPr/>
        </p:nvSpPr>
        <p:spPr>
          <a:xfrm>
            <a:off x="9372600" y="2677353"/>
            <a:ext cx="2590800" cy="3159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12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Abuso sexual</a:t>
            </a:r>
          </a:p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El abuso sexual es una actividad sexual forzada o no deseada, o una violación. Es abuso sexual forzar o presionar a alguien para que participe en una actividad sexual. Intentar mantener relaciones sexuales con alguien que está bajo los efectos de las drogas o el alcohol también es abuso sexual.</a:t>
            </a:r>
          </a:p>
          <a:p>
            <a:pPr>
              <a:lnSpc>
                <a:spcPct val="120000"/>
              </a:lnSpc>
            </a:pPr>
            <a:endParaRPr lang="en-US" sz="9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Las chicas que mantienen relaciones con chicos son mucho más propensas que los chicos a sufrir abusos sexuales.</a:t>
            </a:r>
          </a:p>
          <a:p>
            <a:pPr>
              <a:lnSpc>
                <a:spcPct val="120000"/>
              </a:lnSpc>
            </a:pPr>
            <a:r>
              <a:rPr lang="es-US" sz="12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¿Con qué frecuencia se produce la violencia en el noviazgo?</a:t>
            </a:r>
          </a:p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Es una pregunta difícil de responder, ya que algunos estudios solo preguntan sobre el abuso físico, mientras que otros incluyen preguntas sobre el abuso mental/emocional y la violencia sexual. Las estimaciones anteriores sobre la violencia en el noviazgo entre los estudiantes de secundaria y preparatoria oscilan entre el 28 % y el 96 %.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309833E-8174-2457-8C48-CF1D843C416D}"/>
              </a:ext>
            </a:extLst>
          </p:cNvPr>
          <p:cNvSpPr txBox="1"/>
          <p:nvPr/>
        </p:nvSpPr>
        <p:spPr>
          <a:xfrm>
            <a:off x="9359462" y="5846094"/>
            <a:ext cx="1765738" cy="11682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Una encuesta nacional reciente reveló que 1 de cada 11 estudiantes de preparatoria dijo haber sido golpeado, abofeteado o maltratado físicamente en el último año. 1 de cada 11 estudiantes también informó haber sido obligado a tener relaciones sexuales cuando no quería.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4330635-3D4F-92D6-1B3E-13B0B2CFB9AB}"/>
              </a:ext>
            </a:extLst>
          </p:cNvPr>
          <p:cNvSpPr txBox="1"/>
          <p:nvPr/>
        </p:nvSpPr>
        <p:spPr>
          <a:xfrm>
            <a:off x="9359462" y="6993688"/>
            <a:ext cx="689224" cy="10195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El 96 % de los adolescentes informan de abuso mental/</a:t>
            </a:r>
          </a:p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emocional en sus relaciones de pareja.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98672D6-FB5E-20B0-7C2A-CD2DE3CF3854}"/>
              </a:ext>
            </a:extLst>
          </p:cNvPr>
          <p:cNvSpPr txBox="1"/>
          <p:nvPr/>
        </p:nvSpPr>
        <p:spPr>
          <a:xfrm>
            <a:off x="7138863" y="8778940"/>
            <a:ext cx="3519612" cy="731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US" sz="20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The</a:t>
            </a:r>
            <a:r>
              <a:rPr lang="es-US" sz="2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20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Dibble</a:t>
            </a:r>
            <a:r>
              <a:rPr lang="es-US" sz="2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</a:t>
            </a:r>
            <a:r>
              <a:rPr lang="es-US" sz="20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Institute</a:t>
            </a:r>
            <a:endParaRPr lang="es-US" sz="2000" b="1" i="0" u="none" strike="noStrike" cap="none" baseline="0" dirty="0">
              <a:solidFill>
                <a:srgbClr val="000000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Arial"/>
              <a:ea typeface="Arial"/>
              <a:cs typeface="Arial"/>
            </a:endParaRPr>
          </a:p>
          <a:p>
            <a:r>
              <a:rPr lang="es-US" sz="14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Habilidades relacionales para adolescentes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05570F1-F8D3-D2CE-61C3-892C95EC3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077" y="857297"/>
            <a:ext cx="7248772" cy="943132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93586" y="-86562"/>
            <a:ext cx="12741593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Folleto de la lección de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The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Dibble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Institute</a:t>
            </a:r>
            <a:endParaRPr lang="es-US" sz="3500" b="1" i="0" u="none" strike="noStrike" cap="none" baseline="0" dirty="0">
              <a:solidFill>
                <a:srgbClr val="FFFFFF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 Bold"/>
              <a:ea typeface="Calibri (MS) Bold"/>
              <a:cs typeface="Calibri (MS) Bold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6F147E3-AFB1-BB5B-F2F7-B308B98FBD48}"/>
              </a:ext>
            </a:extLst>
          </p:cNvPr>
          <p:cNvSpPr txBox="1"/>
          <p:nvPr/>
        </p:nvSpPr>
        <p:spPr>
          <a:xfrm>
            <a:off x="5922820" y="793397"/>
            <a:ext cx="6825031" cy="914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6000" b="1" i="0" u="none" strike="noStrike" cap="none" baseline="0" dirty="0">
                <a:solidFill>
                  <a:srgbClr val="FFF101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Qué puedes hacer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8EE5CD-84CC-1AFD-A888-FE469DFB37F1}"/>
              </a:ext>
            </a:extLst>
          </p:cNvPr>
          <p:cNvSpPr txBox="1"/>
          <p:nvPr/>
        </p:nvSpPr>
        <p:spPr>
          <a:xfrm>
            <a:off x="6244983" y="3197887"/>
            <a:ext cx="2819400" cy="5587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7800" indent="-177800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Controlarte y tomar por la fuerza todas las decisiones que les conciernen a los dos.</a:t>
            </a:r>
          </a:p>
          <a:p>
            <a:pPr marL="177800" indent="-177800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Negarse a considerar tu punto de vista o tus deseos.</a:t>
            </a:r>
          </a:p>
          <a:p>
            <a:pPr marL="177800" indent="-177800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Impedirte pasar tiempo con tus amigos cercanos o tu familia.</a:t>
            </a:r>
          </a:p>
          <a:p>
            <a:pPr marL="177800" indent="-177800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Abuso verbal, incluyendo gritos, insultos, manipulación, difundir rumores y hacerte sentir culpable.</a:t>
            </a:r>
          </a:p>
          <a:p>
            <a:pPr marL="177800" indent="-177800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Beber en exceso o consumir drogas y luego culpar al alcohol y las drogas por su comportamiento.</a:t>
            </a:r>
          </a:p>
          <a:p>
            <a:pPr marL="177800" indent="-177800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Amenazar con violencia física.</a:t>
            </a:r>
          </a:p>
          <a:p>
            <a:pPr marL="177800" indent="-177800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Abuso previo a un novio o novia o defender la violencia de otros.</a:t>
            </a:r>
          </a:p>
          <a:p>
            <a:pPr>
              <a:lnSpc>
                <a:spcPct val="120000"/>
              </a:lnSpc>
            </a:pPr>
            <a:endParaRPr lang="en-US" sz="9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Si estás en una relación que de alguna manera te hace sentir incómodo, raro, tenso o incluso asustado, confía en tus sentimientos y sal de ella. Podría convertirse, o tal vez ya lo sea, en una relación abusiva.</a:t>
            </a:r>
          </a:p>
          <a:p>
            <a:pPr>
              <a:lnSpc>
                <a:spcPct val="120000"/>
              </a:lnSpc>
            </a:pPr>
            <a:endParaRPr lang="en-US" sz="7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Recuerda siempre: ¡Tienes todo el derecho a decir no! Ningún novio o novia tiene derecho a decirte lo que puedes o debes hacer, lo que puedes o debes llevar puesto, o qué tipo de amigos debes tener.</a:t>
            </a:r>
          </a:p>
          <a:p>
            <a:pPr>
              <a:lnSpc>
                <a:spcPct val="120000"/>
              </a:lnSpc>
            </a:pPr>
            <a:endParaRPr lang="en-US" sz="7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105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Estate atento a los amigos que sufren maltrato</a:t>
            </a:r>
          </a:p>
          <a:p>
            <a:pPr>
              <a:lnSpc>
                <a:spcPct val="120000"/>
              </a:lnSpc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Los amigos que están en relaciones abusivas pueden:</a:t>
            </a:r>
          </a:p>
          <a:p>
            <a:pPr>
              <a:lnSpc>
                <a:spcPct val="120000"/>
              </a:lnSpc>
              <a:tabLst>
                <a:tab pos="177800" algn="l"/>
              </a:tabLst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Cambiar la forma en que se visten o maquillan;</a:t>
            </a:r>
          </a:p>
          <a:p>
            <a:pPr>
              <a:lnSpc>
                <a:spcPct val="120000"/>
              </a:lnSpc>
              <a:tabLst>
                <a:tab pos="177800" algn="l"/>
              </a:tabLst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Perder la confianza en sí mismos:</a:t>
            </a:r>
          </a:p>
          <a:p>
            <a:pPr>
              <a:lnSpc>
                <a:spcPct val="120000"/>
              </a:lnSpc>
              <a:tabLst>
                <a:tab pos="177800" algn="l"/>
              </a:tabLst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Tener dificultades para tomar decisiones:</a:t>
            </a:r>
          </a:p>
          <a:p>
            <a:pPr>
              <a:lnSpc>
                <a:spcPct val="120000"/>
              </a:lnSpc>
              <a:tabLst>
                <a:tab pos="177800" algn="l"/>
              </a:tabLst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Dejar de pasar tiempo contigo y otros amigos;</a:t>
            </a:r>
          </a:p>
          <a:p>
            <a:pPr>
              <a:lnSpc>
                <a:spcPct val="120000"/>
              </a:lnSpc>
              <a:tabLst>
                <a:tab pos="177800" algn="l"/>
              </a:tabLst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Recibir calificaciones bajas o abandonar las actividades escolares: y</a:t>
            </a:r>
          </a:p>
          <a:p>
            <a:pPr>
              <a:lnSpc>
                <a:spcPct val="120000"/>
              </a:lnSpc>
              <a:tabLst>
                <a:tab pos="177800" algn="l"/>
              </a:tabLst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Recurrir al consumo de alcohol o drogas.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endParaRPr lang="en-US" sz="7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Si crees que un amigo está en una relación abusiva, intenta preguntarle:</a:t>
            </a:r>
          </a:p>
          <a:p>
            <a:pPr>
              <a:lnSpc>
                <a:spcPct val="120000"/>
              </a:lnSpc>
              <a:tabLst>
                <a:tab pos="177800" algn="l"/>
              </a:tabLst>
            </a:pPr>
            <a:r>
              <a:rPr lang="es-US" sz="6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6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“No pareces tan feliz como de costumbre, ¿estás bien?”.</a:t>
            </a:r>
          </a:p>
          <a:p>
            <a:pPr>
              <a:lnSpc>
                <a:spcPct val="120000"/>
              </a:lnSpc>
              <a:tabLst>
                <a:tab pos="177800" algn="l"/>
              </a:tabLst>
            </a:pPr>
            <a:r>
              <a:rPr lang="es-US" sz="6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6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6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“¿Hay algo de lo que quieras hablar?”.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Este enfoque indirecto puede animar a tu amigo a revelar lo que le pasa. Escucha sin juzgar, condenar ni dar consejos no deseados. Si un amigo quiere ayuda, sugiérele que siga los pasos indicados anteriormente para encontrarla.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Si crees que tu amigo está en grave peligro, avisa inmediatamente a un adulto en quien confíes. No intentes “rescatar” a tu amigo ni manejar la situación por tu cuenta.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0215FA-0C69-9F2E-C1BA-843BD6C24C71}"/>
              </a:ext>
            </a:extLst>
          </p:cNvPr>
          <p:cNvSpPr txBox="1"/>
          <p:nvPr/>
        </p:nvSpPr>
        <p:spPr>
          <a:xfrm>
            <a:off x="6248399" y="2089150"/>
            <a:ext cx="1598205" cy="422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12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Conoce las primeras señales de alerta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D541054-CF81-9D24-3EB3-7C1E930B207E}"/>
              </a:ext>
            </a:extLst>
          </p:cNvPr>
          <p:cNvSpPr txBox="1"/>
          <p:nvPr/>
        </p:nvSpPr>
        <p:spPr>
          <a:xfrm>
            <a:off x="6248398" y="2515002"/>
            <a:ext cx="2362200" cy="638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7800" indent="-177800">
              <a:lnSpc>
                <a:spcPct val="105000"/>
              </a:lnSpc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Te presionan para que la relación sea muy seria o para que tengas relaciones sexuales al principio de la relación.</a:t>
            </a:r>
          </a:p>
          <a:p>
            <a:pPr marL="177800" indent="-177800">
              <a:lnSpc>
                <a:spcPct val="105000"/>
              </a:lnSpc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Celos y posesividad extremos, diciendo que estas emociones son signos de amor.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3FBFF00-8B88-F386-3B5F-FCEFDCBB9F30}"/>
              </a:ext>
            </a:extLst>
          </p:cNvPr>
          <p:cNvSpPr txBox="1"/>
          <p:nvPr/>
        </p:nvSpPr>
        <p:spPr>
          <a:xfrm>
            <a:off x="9269109" y="2084979"/>
            <a:ext cx="2950185" cy="66954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US" sz="11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Si estás en una relación violenta, o potencialmente violenta, haz lo siguiente:</a:t>
            </a:r>
          </a:p>
          <a:p>
            <a:pPr>
              <a:lnSpc>
                <a:spcPct val="120000"/>
              </a:lnSpc>
              <a:tabLst>
                <a:tab pos="182563" algn="l"/>
              </a:tabLst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Elabora un plan de seguridad y busca ayuda.</a:t>
            </a:r>
          </a:p>
          <a:p>
            <a:pPr marL="182563" indent="-182563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Habla con alguien en quien confíes: un maestro, un consejero, un médico, un amigo o un padre.</a:t>
            </a:r>
          </a:p>
          <a:p>
            <a:pPr marL="182563" indent="-182563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Ponte en contacto con la policía o con un centro local de violencia doméstica; llama a la Línea Nacional contra la Violencia Doméstica al (800) 799-SAFE.</a:t>
            </a:r>
          </a:p>
          <a:p>
            <a:pPr marL="182563" indent="-182563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Date cuenta de que la violencia no va a desaparecer por sí sola. No puedes cambiar a tu novio o novia cambiando tu comportamiento.</a:t>
            </a:r>
          </a:p>
          <a:p>
            <a:pPr marL="182563" indent="-182563">
              <a:lnSpc>
                <a:spcPct val="105000"/>
              </a:lnSpc>
            </a:pP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7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</a:t>
            </a: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Tú no eres responsable del abuso. Es posible que tu novio o novia necesite asesoramiento u otra ayuda para cambiar.</a:t>
            </a:r>
          </a:p>
          <a:p>
            <a:pPr>
              <a:lnSpc>
                <a:spcPct val="120000"/>
              </a:lnSpc>
            </a:pPr>
            <a:endParaRPr lang="en-US" sz="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11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Actúa si sospechas que alguien que conoces está siendo abusivo.</a:t>
            </a:r>
          </a:p>
          <a:p>
            <a:pPr>
              <a:lnSpc>
                <a:spcPct val="120000"/>
              </a:lnSpc>
            </a:pP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Si sientes que no estás en peligro, habla con la persona sobre su uso de la violencia. Asegúrate de que la persona comprenda que es incorrecto e ilegal. Si la persona está lista para cambiar, ayúdala a buscar ayuda.</a:t>
            </a:r>
          </a:p>
          <a:p>
            <a:pPr>
              <a:lnSpc>
                <a:spcPct val="120000"/>
              </a:lnSpc>
            </a:pPr>
            <a:r>
              <a:rPr lang="es-US" sz="11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Si estás lastimando a otra persona, ¡ten el valor de buscar ayuda!</a:t>
            </a:r>
          </a:p>
          <a:p>
            <a:pPr>
              <a:lnSpc>
                <a:spcPct val="120000"/>
              </a:lnSpc>
              <a:tabLst>
                <a:tab pos="182563" algn="l"/>
              </a:tabLst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No importa lo que haga la otra persona para provocarte. No importa cuán justificado te sientas. No importa lo que hagan tus amigos. Nunca está bien lastimar a otra persona. Recuerda que la violencia es ilegal y puede llevarte a la cárcel. Puedes aprender nuevas formas de:</a:t>
            </a:r>
          </a:p>
          <a:p>
            <a:pPr>
              <a:lnSpc>
                <a:spcPct val="120000"/>
              </a:lnSpc>
              <a:tabLst>
                <a:tab pos="182563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Manejar tu enojo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Pelear de manera justa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Comunicarse mejor</a:t>
            </a:r>
          </a:p>
          <a:p>
            <a:pPr>
              <a:lnSpc>
                <a:spcPct val="105000"/>
              </a:lnSpc>
              <a:tabLst>
                <a:tab pos="177800" algn="l"/>
              </a:tabLst>
            </a:pP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 2"/>
                <a:ea typeface="Arial"/>
                <a:cs typeface="Arial"/>
                <a:sym typeface="Wingdings 2"/>
              </a:rPr>
              <a:t></a:t>
            </a:r>
            <a:r>
              <a:rPr lang="es-US" sz="800" b="0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	 </a:t>
            </a:r>
            <a:r>
              <a:rPr lang="es-US" sz="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Dar y recibir amor en las relaciones</a:t>
            </a:r>
          </a:p>
          <a:p>
            <a:pPr>
              <a:lnSpc>
                <a:spcPct val="120000"/>
              </a:lnSpc>
            </a:pPr>
            <a:endParaRPr lang="en-US" sz="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en-US" sz="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No dejes que la vergüenza o el miedo te detengan. Habla con uno de tus padres, un maestro, un líder religioso, un médico, una enfermera o un consejero escolar de inmediato.</a:t>
            </a:r>
          </a:p>
          <a:p>
            <a:pPr>
              <a:lnSpc>
                <a:spcPct val="120000"/>
              </a:lnSpc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O llama a la Línea Nacional contra la Violencia Doméstica al (800) 799-SAFE. Ellos pueden derivarte a personas y grupos de tu comunidad que pueden ayudarte a cambiar.</a:t>
            </a:r>
          </a:p>
          <a:p>
            <a:pPr>
              <a:lnSpc>
                <a:spcPct val="120000"/>
              </a:lnSpc>
            </a:pPr>
            <a:r>
              <a:rPr lang="es-US" sz="11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¡Ayuda a educar a otros adolescentes sobre la violencia en el noviazgo!</a:t>
            </a:r>
          </a:p>
          <a:p>
            <a:pPr>
              <a:lnSpc>
                <a:spcPct val="120000"/>
              </a:lnSpc>
            </a:pPr>
            <a:r>
              <a:rPr lang="es-US" sz="7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Asesora a tus compañeros, trabaja en una línea de ayuda o habla en clase sobre los signos de una relación abusiva y dónde encontrar ayuda. Anima a tu iglesia o escuela a desarrollar programas para educar a los adolescentes sobre la violencia en el noviazgo y trabaja para asegurarte de que haya recursos para los adolescentes maltratados en tu comunidad.</a:t>
            </a:r>
          </a:p>
          <a:p>
            <a:pPr>
              <a:lnSpc>
                <a:spcPct val="120000"/>
              </a:lnSpc>
            </a:pPr>
            <a:endParaRPr lang="en-US" sz="700" dirty="0">
              <a:latin typeface="Arial" pitchFamily="34" charset="0"/>
              <a:cs typeface="Arial" pitchFamily="34" charset="0"/>
            </a:endParaRPr>
          </a:p>
          <a:p>
            <a:pPr marL="715963">
              <a:lnSpc>
                <a:spcPct val="120000"/>
              </a:lnSpc>
            </a:pPr>
            <a:r>
              <a:rPr lang="es-US" sz="5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Información proporcionada por el Fondo </a:t>
            </a:r>
            <a:r>
              <a:rPr lang="es-US" sz="5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Dibble</a:t>
            </a:r>
            <a:r>
              <a:rPr lang="es-US" sz="5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con autorización del Centro Nacional de Recursos para la Prevención de la Violencia Juvenil. Para obtener más información, visita www.saleyouth.org.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7FBB284-AAC3-7EB2-EE9D-C339D2CFE47F}"/>
              </a:ext>
            </a:extLst>
          </p:cNvPr>
          <p:cNvSpPr txBox="1"/>
          <p:nvPr/>
        </p:nvSpPr>
        <p:spPr>
          <a:xfrm>
            <a:off x="8375160" y="2132161"/>
            <a:ext cx="689224" cy="287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US" sz="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PRECAUCIÓN PELIGRO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A20C47-FB9E-C8D6-E274-EFF7A53AB9CB}"/>
              </a:ext>
            </a:extLst>
          </p:cNvPr>
          <p:cNvSpPr txBox="1"/>
          <p:nvPr/>
        </p:nvSpPr>
        <p:spPr>
          <a:xfrm rot="20589318">
            <a:off x="7717583" y="2196219"/>
            <a:ext cx="497979" cy="100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US" sz="6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¡DETENTE!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DF99FA-EE2A-D5B0-FFE5-EEE5EC7B2EC9}"/>
              </a:ext>
            </a:extLst>
          </p:cNvPr>
          <p:cNvSpPr txBox="1"/>
          <p:nvPr/>
        </p:nvSpPr>
        <p:spPr>
          <a:xfrm rot="21392630">
            <a:off x="5964182" y="9147513"/>
            <a:ext cx="2955562" cy="7081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US" sz="11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Línea Nacional de Ayuda contra la Violencia Doméstica</a:t>
            </a:r>
          </a:p>
          <a:p>
            <a:pPr algn="ctr">
              <a:lnSpc>
                <a:spcPct val="120000"/>
              </a:lnSpc>
            </a:pPr>
            <a:r>
              <a:rPr lang="es-US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(800) 799-SAFE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D8F8658-2A48-60B7-C0CF-1B4C518406FC}"/>
              </a:ext>
            </a:extLst>
          </p:cNvPr>
          <p:cNvSpPr txBox="1"/>
          <p:nvPr/>
        </p:nvSpPr>
        <p:spPr>
          <a:xfrm>
            <a:off x="5519369" y="10046447"/>
            <a:ext cx="7249263" cy="377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US" sz="1050" b="1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The Dibble Institute • P. O. Box 7881 - Berkeley, CA 94707-0881 · 1-800-695-7975 • www.dibbleinstitute.org</a:t>
            </a:r>
            <a:endParaRPr lang="nn-NO" sz="105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05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52438" y="497748"/>
            <a:ext cx="7183115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Enlaces a los materiales de la lección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26308" y="3761093"/>
            <a:ext cx="9835381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Guía de debate “Relaciones saludables” del NCMEC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3" tooltip="https://connectforfreedom.org/wp-content/uploads/2024/04/NCMEC-healthy-relationships-guide.pdf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177023" y="2311568"/>
            <a:ext cx="7933953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</a:t>
            </a:r>
            <a:r>
              <a:rPr lang="es-US" sz="2800" b="0" i="0" u="sng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“Relaciones saludables” del NCMEC</a:t>
            </a:r>
            <a:endParaRPr lang="es-US" sz="2800" b="0" i="0" u="sng" strike="noStrike" cap="none" baseline="0" dirty="0"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"/>
              <a:ea typeface="Calibri (MS)"/>
              <a:cs typeface="Calibri (MS)"/>
              <a:hlinkClick r:id="rId5" tooltip="https://www.youtube.com/watch?v=ldjZCvqhNWw&amp;t=1s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13631" y="6466962"/>
            <a:ext cx="10260732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u="sng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Folleto </a:t>
            </a:r>
            <a:r>
              <a:rPr lang="es-US" sz="2800" b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6" tooltip="https://dibbleinstitute.org/wp-new/wp-content/uploads/2019/11/Facts-About-Dating-Violence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“Violencia en las citas”</a:t>
            </a:r>
            <a:r>
              <a:rPr lang="es-US" sz="2800" b="0" u="sng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de </a:t>
            </a:r>
            <a:r>
              <a:rPr lang="es-US" sz="2800" b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The</a:t>
            </a:r>
            <a:r>
              <a:rPr lang="es-US" sz="2800" b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2800" b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Dibble</a:t>
            </a:r>
            <a:r>
              <a:rPr lang="es-US" sz="2800" b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2800" b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Institute</a:t>
            </a:r>
            <a:endParaRPr lang="es-US" sz="2800" b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22961" y="7790424"/>
            <a:ext cx="13242071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7" tooltip="https://connectforfreedom.org/wp-content/uploads/2024/12/Bingo-Game-for-Students-Relationship-Red-Flags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BINGO de señales de alerta en </a:t>
            </a:r>
            <a:r>
              <a:rPr lang="es-US" sz="2800" b="0" i="0" u="sng" strike="noStrike" cap="none" baseline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7" tooltip="https://connectforfreedom.org/wp-content/uploads/2024/12/Bingo-Game-for-Students-Relationship-Red-Flags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 relaciones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7" tooltip="https://connectforfreedom.org/wp-content/uploads/2024/12/Bingo-Game-for-Students-Relationship-Red-Flags.pdf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72877" y="5143500"/>
            <a:ext cx="11142241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8" tooltip="https://www.youtube.com/watch?v=1L6HB97lbr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“No confundas el amor con el abuso” de </a:t>
            </a:r>
            <a:r>
              <a:rPr lang="es-US" sz="28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8" tooltip="https://www.youtube.com/watch?v=1L6HB97lbr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DayOneNY</a:t>
            </a: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8" tooltip="https://www.youtube.com/watch?v=1L6HB97lbr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8" tooltip="https://www.youtube.com/watch?v=1L6HB97lbrQ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-11430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Resumen de la lección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7596" y="980448"/>
            <a:ext cx="14186774" cy="4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Signos de una relación poco tóxica: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7800" y="1536017"/>
            <a:ext cx="6688329" cy="1970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Sentirse asustado, inseguro o amenazado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Sentirse manipulado o culpable con frecuencia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Sentirse como si fueras el único que cede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95193" y="1674886"/>
            <a:ext cx="7439037" cy="1970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Sentirse irrespetado durante las discusiones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Sentirse emocionalmente agotado, insultado o amenazado durante las discusiones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Sentirse presionado para hacer algo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62400" y="4808763"/>
            <a:ext cx="9939356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Dedicar tiempo a conocer a alguien es saludable porque: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64854" y="5252320"/>
            <a:ext cx="5358288" cy="147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Averigua quién es realmente.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Genera confianza.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Explora tus sentimientos.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58637" y="6890962"/>
            <a:ext cx="8301276" cy="4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Puede ser difícil dejar una relación tóxica debido a: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3770" y="7449279"/>
            <a:ext cx="6012114" cy="2470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Miedo a estar solo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Miedo a cambiar de opinión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Sentir que el otro no puede terminarla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Sentir que el otro te atrae de nuevo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08988" y="7561943"/>
            <a:ext cx="6925242" cy="2472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Sentirse responsable de la seguridad de la otra persona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Ser amenazado o chantajeado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La otra persona no te deja terminar la relación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46382" y="2907470"/>
            <a:ext cx="13995232" cy="2323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Connect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for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Freedom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es una organización 501(c)(3) sin fines de lucro comprometida a proporcionar materiales gratuitos sobre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seguridad en línea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y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concientización sobre la trata de personas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a aquellas partes que estén interesadas dentro del entorno educativo.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7800" y="60158"/>
            <a:ext cx="16057790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PREVENCIÓN A TRAVÉS DE LA EDUCACIÓN ES LA SOLUCIÓN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96200" y="1372235"/>
            <a:ext cx="10161541" cy="7408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Introducción a las relaciones entre adolescentes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Video “Relaciones saludables” del NCMEC (2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Preguntas de debate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Tómense su tiempo para conocerse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Video “No confundas el amor con el abuso” de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DayOneNY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(2.5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Preguntas de debate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¿Por qué es difícil marcharse?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Folleto de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The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Dibble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Institute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: Datos sobre la violencia en el noviazgo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Actividad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175975" y="1028700"/>
            <a:ext cx="4796386" cy="5433515"/>
          </a:xfrm>
          <a:custGeom>
            <a:avLst/>
            <a:gdLst/>
            <a:ahLst/>
            <a:cxnLst/>
            <a:rect l="l" t="t" r="r" b="b"/>
            <a:pathLst>
              <a:path w="4796386" h="5433515">
                <a:moveTo>
                  <a:pt x="0" y="0"/>
                </a:moveTo>
                <a:lnTo>
                  <a:pt x="4796387" y="0"/>
                </a:lnTo>
                <a:lnTo>
                  <a:pt x="4796387" y="5433515"/>
                </a:lnTo>
                <a:lnTo>
                  <a:pt x="0" y="543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5" t="-2194" r="-2130" b="-762"/>
            </a:stretch>
          </a:blipFill>
        </p:spPr>
        <p:txBody>
          <a:bodyPr/>
          <a:lstStyle/>
          <a:p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175975" y="4856673"/>
            <a:ext cx="4796386" cy="1394942"/>
            <a:chOff x="0" y="0"/>
            <a:chExt cx="1263246" cy="3673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63246" cy="367392"/>
            </a:xfrm>
            <a:custGeom>
              <a:avLst/>
              <a:gdLst/>
              <a:ahLst/>
              <a:cxnLst/>
              <a:rect l="l" t="t" r="r" b="b"/>
              <a:pathLst>
                <a:path w="1263246" h="367392">
                  <a:moveTo>
                    <a:pt x="0" y="0"/>
                  </a:moveTo>
                  <a:lnTo>
                    <a:pt x="1263246" y="0"/>
                  </a:lnTo>
                  <a:lnTo>
                    <a:pt x="1263246" y="367392"/>
                  </a:lnTo>
                  <a:lnTo>
                    <a:pt x="0" y="367392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63246" cy="443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5975" y="1019175"/>
            <a:ext cx="4796386" cy="3189597"/>
          </a:xfrm>
          <a:custGeom>
            <a:avLst/>
            <a:gdLst/>
            <a:ahLst/>
            <a:cxnLst/>
            <a:rect l="l" t="t" r="r" b="b"/>
            <a:pathLst>
              <a:path w="4796386" h="3189597">
                <a:moveTo>
                  <a:pt x="0" y="0"/>
                </a:moveTo>
                <a:lnTo>
                  <a:pt x="4796387" y="0"/>
                </a:lnTo>
                <a:lnTo>
                  <a:pt x="4796387" y="3189597"/>
                </a:lnTo>
                <a:lnTo>
                  <a:pt x="0" y="3189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371600" y="239001"/>
            <a:ext cx="1956874" cy="541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s-US" sz="32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Lección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7887" y="-22225"/>
            <a:ext cx="6734707" cy="859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s-US" sz="3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Resumen de la lección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0221" y="4989630"/>
            <a:ext cx="4267895" cy="98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s-US" sz="2800" b="1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Relaciones saludables y cómo cultivarlas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9729" y="3446049"/>
            <a:ext cx="6864003" cy="4576002"/>
          </a:xfrm>
          <a:custGeom>
            <a:avLst/>
            <a:gdLst/>
            <a:ahLst/>
            <a:cxnLst/>
            <a:rect l="l" t="t" r="r" b="b"/>
            <a:pathLst>
              <a:path w="6864003" h="4576002">
                <a:moveTo>
                  <a:pt x="0" y="0"/>
                </a:moveTo>
                <a:lnTo>
                  <a:pt x="6864002" y="0"/>
                </a:lnTo>
                <a:lnTo>
                  <a:pt x="6864002" y="4576002"/>
                </a:lnTo>
                <a:lnTo>
                  <a:pt x="0" y="4576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3618997" y="-26189"/>
            <a:ext cx="10418043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Relaciones entre adolescentes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8019" y="5143500"/>
            <a:ext cx="8431282" cy="196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Uno de cada once estudiantes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afirmó haber sido golpeado, abofeteado o maltratado físicamente en el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último año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.</a:t>
            </a:r>
          </a:p>
          <a:p>
            <a:pPr algn="ctr">
              <a:lnSpc>
                <a:spcPts val="2940"/>
              </a:lnSpc>
            </a:pPr>
            <a:r>
              <a:rPr lang="es-US" sz="21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The</a:t>
            </a:r>
            <a:r>
              <a:rPr lang="es-US" sz="21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21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Dibble</a:t>
            </a:r>
            <a:r>
              <a:rPr lang="es-US" sz="21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21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Institute</a:t>
            </a:r>
            <a:endParaRPr lang="es-US" sz="2100" b="1" i="0" u="none" strike="noStrike" cap="none" baseline="0" dirty="0">
              <a:solidFill>
                <a:srgbClr val="000000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 Bold"/>
              <a:ea typeface="Calibri (MS) Bold"/>
              <a:cs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28019" y="7574280"/>
            <a:ext cx="8431282" cy="142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El 28 % de los adolescentes</a:t>
            </a:r>
            <a:r>
              <a:rPr lang="es-US" sz="30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que han tenido relaciones son víctimas de </a:t>
            </a:r>
            <a:r>
              <a:rPr lang="es-US" sz="3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abuso digital en el noviazgo</a:t>
            </a:r>
            <a:r>
              <a:rPr lang="es-US" sz="30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.</a:t>
            </a:r>
          </a:p>
          <a:p>
            <a:pPr algn="ctr">
              <a:lnSpc>
                <a:spcPts val="2940"/>
              </a:lnSpc>
            </a:pPr>
            <a:r>
              <a:rPr lang="es-US" sz="21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The Dibble Institute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83915" y="1463546"/>
            <a:ext cx="2688208" cy="640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Los datos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28019" y="3169303"/>
            <a:ext cx="8431282" cy="142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El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96 %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de los adolescentes denuncian abuso mental o emocional en sus relaciones de pareja.</a:t>
            </a:r>
          </a:p>
          <a:p>
            <a:pPr algn="ctr">
              <a:lnSpc>
                <a:spcPts val="2940"/>
              </a:lnSpc>
            </a:pPr>
            <a:r>
              <a:rPr lang="es-US" sz="21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The</a:t>
            </a:r>
            <a:r>
              <a:rPr lang="es-US" sz="21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21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Dibble</a:t>
            </a:r>
            <a:r>
              <a:rPr lang="es-US" sz="21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21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Institute</a:t>
            </a:r>
            <a:endParaRPr lang="es-US" sz="2100" b="1" i="0" u="none" strike="noStrike" cap="none" baseline="0" dirty="0">
              <a:solidFill>
                <a:srgbClr val="000000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 Bold"/>
              <a:ea typeface="Calibri (MS) Bold"/>
              <a:cs typeface="Calibri (MS) Bold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5009" y="2879469"/>
            <a:ext cx="7839631" cy="4528063"/>
          </a:xfrm>
          <a:custGeom>
            <a:avLst/>
            <a:gdLst/>
            <a:ahLst/>
            <a:cxnLst/>
            <a:rect l="l" t="t" r="r" b="b"/>
            <a:pathLst>
              <a:path w="7839631" h="4528063">
                <a:moveTo>
                  <a:pt x="0" y="0"/>
                </a:moveTo>
                <a:lnTo>
                  <a:pt x="7839631" y="0"/>
                </a:lnTo>
                <a:lnTo>
                  <a:pt x="7839631" y="4528062"/>
                </a:lnTo>
                <a:lnTo>
                  <a:pt x="0" y="452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4" y="-111078"/>
            <a:ext cx="18287996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Señales de una relación tóxica, tanto en línea como fuera de línea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60040" y="1790700"/>
            <a:ext cx="8140760" cy="7478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Te sientes asustado, inseguro o amenazado.</a:t>
            </a:r>
          </a:p>
          <a:p>
            <a:pPr algn="ctr">
              <a:lnSpc>
                <a:spcPts val="391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Sientes que tu pareja te manipula o te hace sentir culpable a menudo.</a:t>
            </a:r>
          </a:p>
          <a:p>
            <a:pPr algn="ctr">
              <a:lnSpc>
                <a:spcPts val="391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Te sientes presionado para aceptar hacer algo que no quieres hacer.</a:t>
            </a:r>
          </a:p>
          <a:p>
            <a:pPr algn="ctr">
              <a:lnSpc>
                <a:spcPts val="391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Te sientes menospreciado durante las discusiones con tu pareja.</a:t>
            </a:r>
          </a:p>
          <a:p>
            <a:pPr algn="ctr">
              <a:lnSpc>
                <a:spcPts val="391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Te sientes agotado emocionalmente, insultado o amenazado durante las discusiones.</a:t>
            </a:r>
          </a:p>
          <a:p>
            <a:pPr algn="ctr">
              <a:lnSpc>
                <a:spcPts val="391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Sientes que solo tú cedes.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2797F4-F0C1-6FFA-36FA-85239DEB27AD}"/>
              </a:ext>
            </a:extLst>
          </p:cNvPr>
          <p:cNvSpPr txBox="1"/>
          <p:nvPr/>
        </p:nvSpPr>
        <p:spPr>
          <a:xfrm>
            <a:off x="4474825" y="9716369"/>
            <a:ext cx="9338351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</a:t>
            </a: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https://www.missingkids.org/education</a:t>
            </a:r>
            <a:endParaRPr lang="es-US" sz="1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3" tooltip="https://www.missingkids.org/theissues/onlineenticement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4969" y="2743712"/>
            <a:ext cx="7439722" cy="5207806"/>
          </a:xfrm>
          <a:custGeom>
            <a:avLst/>
            <a:gdLst/>
            <a:ahLst/>
            <a:cxnLst/>
            <a:rect l="l" t="t" r="r" b="b"/>
            <a:pathLst>
              <a:path w="7439722" h="5207806">
                <a:moveTo>
                  <a:pt x="0" y="0"/>
                </a:moveTo>
                <a:lnTo>
                  <a:pt x="7439722" y="0"/>
                </a:lnTo>
                <a:lnTo>
                  <a:pt x="7439722" y="5207806"/>
                </a:lnTo>
                <a:lnTo>
                  <a:pt x="0" y="5207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338505" y="-84044"/>
            <a:ext cx="17610986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Señales de una relación sana, tanto en línea como fuera de línea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77400" y="2628900"/>
            <a:ext cx="7372509" cy="6478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Te sientes seguro, amado y cuidado.</a:t>
            </a:r>
          </a:p>
          <a:p>
            <a:pPr algn="ctr">
              <a:lnSpc>
                <a:spcPts val="391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Tienes una comunicación abierta y honesta con tu pareja.</a:t>
            </a:r>
          </a:p>
          <a:p>
            <a:pPr algn="ctr">
              <a:lnSpc>
                <a:spcPts val="391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Te sientes cómodo hablando de tus sentimientos con tu pareja.</a:t>
            </a:r>
          </a:p>
          <a:p>
            <a:pPr algn="ctr">
              <a:lnSpc>
                <a:spcPts val="391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Aunque no estés de acuerdo con tu pareja, ambos se tratan con respeto.</a:t>
            </a:r>
          </a:p>
          <a:p>
            <a:pPr algn="ctr">
              <a:lnSpc>
                <a:spcPts val="391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Te sientes en igualdad de condiciones con tu pareja.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0024917-08C6-9238-F58E-9034B515ADD1}"/>
              </a:ext>
            </a:extLst>
          </p:cNvPr>
          <p:cNvSpPr txBox="1"/>
          <p:nvPr/>
        </p:nvSpPr>
        <p:spPr>
          <a:xfrm>
            <a:off x="4474825" y="9716369"/>
            <a:ext cx="9338351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</a:t>
            </a: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https://www.missingkids.org/education</a:t>
            </a:r>
            <a:endParaRPr lang="es-US" sz="1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3" tooltip="https://www.missingkids.org/theissues/onlineenticement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3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11405" y="-44027"/>
            <a:ext cx="14065185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“Relaciones saludables” del NCMEC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935200" y="9488877"/>
            <a:ext cx="2724384" cy="309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1:56 minutos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39743" y="9757481"/>
            <a:ext cx="6208514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youtube.com/watch?v=ldjZCvqhNWw&amp;t=64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https://www.youtube.com/watch?v=ldjZCvqhNWw&amp;t=64s</a:t>
            </a:r>
          </a:p>
        </p:txBody>
      </p:sp>
      <p:pic>
        <p:nvPicPr>
          <p:cNvPr id="9" name="Online Media 8" title="Healthy Relationships">
            <a:hlinkClick r:id="" action="ppaction://media"/>
            <a:extLst>
              <a:ext uri="{FF2B5EF4-FFF2-40B4-BE49-F238E27FC236}">
                <a16:creationId xmlns:a16="http://schemas.microsoft.com/office/drawing/2014/main" id="{5258C4AF-BB67-0D76-DD9E-33484AB245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32005" y="1177241"/>
            <a:ext cx="14423990" cy="81435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972682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18104" y="-109452"/>
            <a:ext cx="15851791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Guía de debate “Relaciones saludables” del NCMEC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5978" y="4327525"/>
            <a:ext cx="12116043" cy="139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Haz clic </a:t>
            </a:r>
            <a:r>
              <a:rPr lang="es-US" sz="30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 Italics"/>
                <a:ea typeface="Calibri (MS) Italics"/>
                <a:cs typeface="Calibri (MS) Italics"/>
                <a:hlinkClick r:id="rId2" tooltip="https://connectforfreedom.org/wp-content/uploads/2024/04/NCMEC-healthy-relationships-guid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aquí</a:t>
            </a:r>
            <a:r>
              <a:rPr lang="es-US" sz="3000" b="0" i="1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  <a:hlinkClick r:id="rId2" tooltip="https://connectforfreedom.org/wp-content/uploads/2024/04/NCMEC-healthy-relationships-guid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US" sz="30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para acceder a la Guía de Debate y preguntas sobre “Relaciones saludables” del NCMEC.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4553" y="2855944"/>
            <a:ext cx="6879869" cy="4575113"/>
          </a:xfrm>
          <a:custGeom>
            <a:avLst/>
            <a:gdLst/>
            <a:ahLst/>
            <a:cxnLst/>
            <a:rect l="l" t="t" r="r" b="b"/>
            <a:pathLst>
              <a:path w="6879869" h="4575113">
                <a:moveTo>
                  <a:pt x="0" y="0"/>
                </a:moveTo>
                <a:lnTo>
                  <a:pt x="6879869" y="0"/>
                </a:lnTo>
                <a:lnTo>
                  <a:pt x="6879869" y="4575112"/>
                </a:lnTo>
                <a:lnTo>
                  <a:pt x="0" y="457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730937" y="-135229"/>
            <a:ext cx="14826121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Tomarse tiempo para conocer a alguien es saludable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33909" y="2691364"/>
            <a:ext cx="9338351" cy="5459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Averigua quién es </a:t>
            </a:r>
            <a:r>
              <a:rPr lang="es-US" sz="2799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realmente.</a:t>
            </a:r>
            <a:r>
              <a:rPr lang="es-US" sz="2799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</a:t>
            </a: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necesita tiempo para conocer los intereses, aficiones, gustos, aversiones, etc. de alguien.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Genera </a:t>
            </a:r>
            <a:r>
              <a:rPr lang="es-US" sz="2799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confianza.</a:t>
            </a:r>
            <a:r>
              <a:rPr lang="es-US" sz="2799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La</a:t>
            </a: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confianza es esencial para tener una relación sana. Observa cómo reacciona la persona ante diferentes situaciones, cómo maneja sus emociones, cómo se comunica y cómo resuelve los problemas.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Explora tus </a:t>
            </a:r>
            <a:r>
              <a:rPr lang="es-US" sz="2799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sentimientos.</a:t>
            </a:r>
            <a:r>
              <a:rPr lang="es-US" sz="2799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</a:t>
            </a: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veces podemos sentir una fuerte química o atracción inicial, pero eso no significa que seas compatible con alguien.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74825" y="9716369"/>
            <a:ext cx="9338351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https://www.missingkids.org/education</a:t>
            </a:r>
            <a:endParaRPr lang="es-US" sz="1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3" tooltip="https://www.missingkids.org/theissues/onlineenticement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.0.1160"/>
  <p:tag name="AS_RELEASE_DATE" val="2024.03.31"/>
  <p:tag name="AS_TITLE" val="Aspose.Slides for Java"/>
  <p:tag name="AS_VERSION" val="2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2435</Words>
  <Application>Microsoft Office PowerPoint</Application>
  <PresentationFormat>Custom</PresentationFormat>
  <Paragraphs>224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Arial</vt:lpstr>
      <vt:lpstr>Calibri (MS) Bold</vt:lpstr>
      <vt:lpstr>Wingdings 2</vt:lpstr>
      <vt:lpstr>Calibri (MS)</vt:lpstr>
      <vt:lpstr>Calibri (MS)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Grade Teacher Lesson Healthy Relationships</dc:title>
  <dc:creator>Administrator</dc:creator>
  <cp:lastModifiedBy>Megan Wilson</cp:lastModifiedBy>
  <cp:revision>29</cp:revision>
  <dcterms:created xsi:type="dcterms:W3CDTF">2006-08-16T00:00:00Z</dcterms:created>
  <dcterms:modified xsi:type="dcterms:W3CDTF">2025-12-02T20:44:12Z</dcterms:modified>
</cp:coreProperties>
</file>