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 (MS)" panose="020B0604020202020204" charset="0"/>
      <p:regular r:id="rId22"/>
    </p:embeddedFont>
    <p:embeddedFont>
      <p:font typeface="Calibri (MS) Bold" panose="020B0604020202020204" charset="0"/>
      <p:regular r:id="rId23"/>
    </p:embeddedFont>
    <p:embeddedFont>
      <p:font typeface="Calibri (MS) Italics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87CAC5-EF55-4C1D-B524-77C937A100F4}" v="2" dt="2025-11-24T21:25:57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Wilson" userId="4833c330-bb21-4a51-b524-eef8b134b0b1" providerId="ADAL" clId="{17E34592-B103-4D32-8966-D1DE2E1B8692}"/>
    <pc:docChg chg="custSel modSld sldOrd">
      <pc:chgData name="Megan Wilson" userId="4833c330-bb21-4a51-b524-eef8b134b0b1" providerId="ADAL" clId="{17E34592-B103-4D32-8966-D1DE2E1B8692}" dt="2025-12-05T12:44:48.653" v="97"/>
      <pc:docMkLst>
        <pc:docMk/>
      </pc:docMkLst>
      <pc:sldChg chg="modSp mod ord">
        <pc:chgData name="Megan Wilson" userId="4833c330-bb21-4a51-b524-eef8b134b0b1" providerId="ADAL" clId="{17E34592-B103-4D32-8966-D1DE2E1B8692}" dt="2025-12-05T12:44:48.653" v="97"/>
        <pc:sldMkLst>
          <pc:docMk/>
          <pc:sldMk cId="0" sldId="257"/>
        </pc:sldMkLst>
        <pc:spChg chg="mod">
          <ac:chgData name="Megan Wilson" userId="4833c330-bb21-4a51-b524-eef8b134b0b1" providerId="ADAL" clId="{17E34592-B103-4D32-8966-D1DE2E1B8692}" dt="2025-11-24T21:24:18.502" v="0" actId="1036"/>
          <ac:spMkLst>
            <pc:docMk/>
            <pc:sldMk cId="0" sldId="257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21:24:22.821" v="2" actId="1036"/>
        <pc:sldMkLst>
          <pc:docMk/>
          <pc:sldMk cId="0" sldId="259"/>
        </pc:sldMkLst>
        <pc:spChg chg="mod">
          <ac:chgData name="Megan Wilson" userId="4833c330-bb21-4a51-b524-eef8b134b0b1" providerId="ADAL" clId="{17E34592-B103-4D32-8966-D1DE2E1B8692}" dt="2025-11-24T21:24:22.821" v="2" actId="1036"/>
          <ac:spMkLst>
            <pc:docMk/>
            <pc:sldMk cId="0" sldId="259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21:24:30.026" v="5" actId="1036"/>
        <pc:sldMkLst>
          <pc:docMk/>
          <pc:sldMk cId="0" sldId="260"/>
        </pc:sldMkLst>
        <pc:spChg chg="mod">
          <ac:chgData name="Megan Wilson" userId="4833c330-bb21-4a51-b524-eef8b134b0b1" providerId="ADAL" clId="{17E34592-B103-4D32-8966-D1DE2E1B8692}" dt="2025-11-24T21:24:30.026" v="5" actId="1036"/>
          <ac:spMkLst>
            <pc:docMk/>
            <pc:sldMk cId="0" sldId="260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1:24:27.173" v="3" actId="14100"/>
          <ac:spMkLst>
            <pc:docMk/>
            <pc:sldMk cId="0" sldId="260"/>
            <ac:spMk id="9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21:24:39.604" v="21" actId="20577"/>
        <pc:sldMkLst>
          <pc:docMk/>
          <pc:sldMk cId="0" sldId="261"/>
        </pc:sldMkLst>
        <pc:spChg chg="mod">
          <ac:chgData name="Megan Wilson" userId="4833c330-bb21-4a51-b524-eef8b134b0b1" providerId="ADAL" clId="{17E34592-B103-4D32-8966-D1DE2E1B8692}" dt="2025-11-24T21:24:39.604" v="21" actId="20577"/>
          <ac:spMkLst>
            <pc:docMk/>
            <pc:sldMk cId="0" sldId="261"/>
            <ac:spMk id="10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21:24:44.931" v="22" actId="1036"/>
        <pc:sldMkLst>
          <pc:docMk/>
          <pc:sldMk cId="0" sldId="262"/>
        </pc:sldMkLst>
        <pc:spChg chg="mod">
          <ac:chgData name="Megan Wilson" userId="4833c330-bb21-4a51-b524-eef8b134b0b1" providerId="ADAL" clId="{17E34592-B103-4D32-8966-D1DE2E1B8692}" dt="2025-11-24T21:24:44.931" v="22" actId="1036"/>
          <ac:spMkLst>
            <pc:docMk/>
            <pc:sldMk cId="0" sldId="262"/>
            <ac:spMk id="5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17E34592-B103-4D32-8966-D1DE2E1B8692}" dt="2025-11-24T21:25:25.271" v="32" actId="1076"/>
        <pc:sldMkLst>
          <pc:docMk/>
          <pc:sldMk cId="0" sldId="263"/>
        </pc:sldMkLst>
        <pc:spChg chg="mod">
          <ac:chgData name="Megan Wilson" userId="4833c330-bb21-4a51-b524-eef8b134b0b1" providerId="ADAL" clId="{17E34592-B103-4D32-8966-D1DE2E1B8692}" dt="2025-11-24T21:24:51.295" v="26" actId="1036"/>
          <ac:spMkLst>
            <pc:docMk/>
            <pc:sldMk cId="0" sldId="263"/>
            <ac:spMk id="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1:24:56.023" v="27" actId="207"/>
          <ac:spMkLst>
            <pc:docMk/>
            <pc:sldMk cId="0" sldId="263"/>
            <ac:spMk id="5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4T21:25:25.271" v="32" actId="1076"/>
          <ac:picMkLst>
            <pc:docMk/>
            <pc:sldMk cId="0" sldId="263"/>
            <ac:picMk id="8" creationId="{475A9497-89D0-67FF-F66B-D6035A005000}"/>
          </ac:picMkLst>
        </pc:picChg>
      </pc:sldChg>
      <pc:sldChg chg="addSp delSp modSp mod modAnim">
        <pc:chgData name="Megan Wilson" userId="4833c330-bb21-4a51-b524-eef8b134b0b1" providerId="ADAL" clId="{17E34592-B103-4D32-8966-D1DE2E1B8692}" dt="2025-11-24T21:26:08.629" v="44" actId="1036"/>
        <pc:sldMkLst>
          <pc:docMk/>
          <pc:sldMk cId="0" sldId="267"/>
        </pc:sldMkLst>
        <pc:spChg chg="mod">
          <ac:chgData name="Megan Wilson" userId="4833c330-bb21-4a51-b524-eef8b134b0b1" providerId="ADAL" clId="{17E34592-B103-4D32-8966-D1DE2E1B8692}" dt="2025-11-24T21:25:34.584" v="37" actId="1035"/>
          <ac:spMkLst>
            <pc:docMk/>
            <pc:sldMk cId="0" sldId="267"/>
            <ac:spMk id="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1:25:38.303" v="38" actId="207"/>
          <ac:spMkLst>
            <pc:docMk/>
            <pc:sldMk cId="0" sldId="267"/>
            <ac:spMk id="5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4T21:26:08.629" v="44" actId="1036"/>
          <ac:picMkLst>
            <pc:docMk/>
            <pc:sldMk cId="0" sldId="267"/>
            <ac:picMk id="8" creationId="{5CE91E12-C99D-214B-8757-0BD43D8B8A8C}"/>
          </ac:picMkLst>
        </pc:picChg>
      </pc:sldChg>
      <pc:sldChg chg="modSp mod">
        <pc:chgData name="Megan Wilson" userId="4833c330-bb21-4a51-b524-eef8b134b0b1" providerId="ADAL" clId="{17E34592-B103-4D32-8966-D1DE2E1B8692}" dt="2025-11-24T21:26:15.394" v="46" actId="1036"/>
        <pc:sldMkLst>
          <pc:docMk/>
          <pc:sldMk cId="0" sldId="269"/>
        </pc:sldMkLst>
        <pc:spChg chg="mod">
          <ac:chgData name="Megan Wilson" userId="4833c330-bb21-4a51-b524-eef8b134b0b1" providerId="ADAL" clId="{17E34592-B103-4D32-8966-D1DE2E1B8692}" dt="2025-11-24T21:26:15.394" v="46" actId="1036"/>
          <ac:spMkLst>
            <pc:docMk/>
            <pc:sldMk cId="0" sldId="269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38:51.830" v="73" actId="20577"/>
        <pc:sldMkLst>
          <pc:docMk/>
          <pc:sldMk cId="0" sldId="270"/>
        </pc:sldMkLst>
        <pc:spChg chg="mod">
          <ac:chgData name="Megan Wilson" userId="4833c330-bb21-4a51-b524-eef8b134b0b1" providerId="ADAL" clId="{17E34592-B103-4D32-8966-D1DE2E1B8692}" dt="2025-11-24T21:26:19.166" v="47" actId="1036"/>
          <ac:spMkLst>
            <pc:docMk/>
            <pc:sldMk cId="0" sldId="270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38:51.830" v="73" actId="20577"/>
          <ac:spMkLst>
            <pc:docMk/>
            <pc:sldMk cId="0" sldId="270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38:56.192" v="93" actId="20577"/>
        <pc:sldMkLst>
          <pc:docMk/>
          <pc:sldMk cId="0" sldId="273"/>
        </pc:sldMkLst>
        <pc:spChg chg="mod">
          <ac:chgData name="Megan Wilson" userId="4833c330-bb21-4a51-b524-eef8b134b0b1" providerId="ADAL" clId="{17E34592-B103-4D32-8966-D1DE2E1B8692}" dt="2025-11-24T21:26:32.510" v="51" actId="207"/>
          <ac:spMkLst>
            <pc:docMk/>
            <pc:sldMk cId="0" sldId="273"/>
            <ac:spMk id="3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1:26:30.063" v="50" actId="207"/>
          <ac:spMkLst>
            <pc:docMk/>
            <pc:sldMk cId="0" sldId="273"/>
            <ac:spMk id="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38:56.192" v="93" actId="20577"/>
          <ac:spMkLst>
            <pc:docMk/>
            <pc:sldMk cId="0" sldId="273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1:26:27.831" v="49" actId="207"/>
          <ac:spMkLst>
            <pc:docMk/>
            <pc:sldMk cId="0" sldId="273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21:26:39.980" v="53" actId="1036"/>
        <pc:sldMkLst>
          <pc:docMk/>
          <pc:sldMk cId="0" sldId="274"/>
        </pc:sldMkLst>
        <pc:spChg chg="mod">
          <ac:chgData name="Megan Wilson" userId="4833c330-bb21-4a51-b524-eef8b134b0b1" providerId="ADAL" clId="{17E34592-B103-4D32-8966-D1DE2E1B8692}" dt="2025-11-24T21:26:39.980" v="53" actId="1036"/>
          <ac:spMkLst>
            <pc:docMk/>
            <pc:sldMk cId="0" sldId="274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05.12.2025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wrM6c38rWY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wrM6c38rWY?feature=oembed" TargetMode="Externa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connectforfreedom.org/wp-content/uploads/2025/01/Bingo-Game-for-Students-Human-Trafficking.pdf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hbfGo7voB8" TargetMode="External"/><Relationship Id="rId2" Type="http://schemas.openxmlformats.org/officeDocument/2006/relationships/hyperlink" Target="https://humantraffickinghotline.org/sites/default/files/HT%20Power%26Control%20Wheel%20NEW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ELLaMPiPqPM" TargetMode="External"/><Relationship Id="rId4" Type="http://schemas.openxmlformats.org/officeDocument/2006/relationships/hyperlink" Target="https://www.playfactile.com/lv5nudggh2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5uM5VMrZas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5uM5VMrZas?feature=oembed" TargetMode="Externa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13880" y="9315457"/>
            <a:ext cx="1021887" cy="811934"/>
            <a:chOff x="0" y="0"/>
            <a:chExt cx="269139" cy="2138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139" cy="213843"/>
            </a:xfrm>
            <a:custGeom>
              <a:avLst/>
              <a:gdLst/>
              <a:ahLst/>
              <a:cxnLst/>
              <a:rect l="l" t="t" r="r" b="b"/>
              <a:pathLst>
                <a:path w="269139" h="213843">
                  <a:moveTo>
                    <a:pt x="0" y="0"/>
                  </a:moveTo>
                  <a:lnTo>
                    <a:pt x="269139" y="0"/>
                  </a:lnTo>
                  <a:lnTo>
                    <a:pt x="269139" y="213843"/>
                  </a:lnTo>
                  <a:lnTo>
                    <a:pt x="0" y="21384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69139" cy="290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688051"/>
            <a:ext cx="18288000" cy="4598949"/>
            <a:chOff x="0" y="0"/>
            <a:chExt cx="4816593" cy="12112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211246"/>
            </a:xfrm>
            <a:custGeom>
              <a:avLst/>
              <a:gdLst/>
              <a:ahLst/>
              <a:cxnLst/>
              <a:rect l="l" t="t" r="r" b="b"/>
              <a:pathLst>
                <a:path w="4816592" h="1211246">
                  <a:moveTo>
                    <a:pt x="0" y="0"/>
                  </a:moveTo>
                  <a:lnTo>
                    <a:pt x="4816592" y="0"/>
                  </a:lnTo>
                  <a:lnTo>
                    <a:pt x="4816592" y="1211246"/>
                  </a:lnTo>
                  <a:lnTo>
                    <a:pt x="0" y="1211246"/>
                  </a:lnTo>
                  <a:close/>
                </a:path>
              </a:pathLst>
            </a:custGeom>
            <a:solidFill>
              <a:srgbClr val="3B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1287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58991" y="8753050"/>
            <a:ext cx="1337001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Breakdown of Human Trafficking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72791" y="4889856"/>
            <a:ext cx="776436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59E9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High School Engagement- Grade 12</a:t>
            </a:r>
          </a:p>
        </p:txBody>
      </p:sp>
      <p:sp>
        <p:nvSpPr>
          <p:cNvPr id="10" name="Freeform 10"/>
          <p:cNvSpPr/>
          <p:nvPr/>
        </p:nvSpPr>
        <p:spPr>
          <a:xfrm>
            <a:off x="3808846" y="0"/>
            <a:ext cx="11092254" cy="4263958"/>
          </a:xfrm>
          <a:custGeom>
            <a:avLst/>
            <a:gdLst/>
            <a:ahLst/>
            <a:cxnLst/>
            <a:rect l="l" t="t" r="r" b="b"/>
            <a:pathLst>
              <a:path w="11092254" h="4263958">
                <a:moveTo>
                  <a:pt x="0" y="0"/>
                </a:moveTo>
                <a:lnTo>
                  <a:pt x="11092254" y="0"/>
                </a:lnTo>
                <a:lnTo>
                  <a:pt x="11092254" y="4263958"/>
                </a:lnTo>
                <a:lnTo>
                  <a:pt x="0" y="426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216116" y="-109452"/>
            <a:ext cx="1185576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Where Does Trafficking Occur the Most?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54738" y="1128398"/>
            <a:ext cx="817852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 Trafficking: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08266" y="9764305"/>
            <a:ext cx="6271468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https://polarisproject.org/the-typology-of-modern-slavery/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16290" y="2374298"/>
            <a:ext cx="7127710" cy="649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Recreational Facilities 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golf courses, summer camps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Health Care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nursing homes, health aides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Carnivals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Forestry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logging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Factories &amp; Manufacturing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food processing, clothing industry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Commercial Cleaning Services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janitors, housekeepers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Landscaping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Hotels &amp; Hospitality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00995" y="2374298"/>
            <a:ext cx="7127710" cy="649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Construction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welding, roofing, carpentry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Health &amp; Beauty Services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nail or hair salons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Agriculture &amp; Animal Husbandry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dairy farms, corn fields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Peddling &amp; Begging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sell candy, solicit donations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Restaurants &amp; Food Services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Traveling Sales Crew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selling fraudulent products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Domestic Work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live-in nanny or housekeeper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37706" y="-109452"/>
            <a:ext cx="1381258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Where Does Trafficking Occur the Most? (cont.)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424108"/>
            <a:ext cx="817852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Sex Trafficking: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08266" y="9764305"/>
            <a:ext cx="6271468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https://polarisproject.org/the-typology-of-modern-slavery/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5538" y="2325209"/>
            <a:ext cx="9032200" cy="649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Pornography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Residential Brothels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trafficker gives card with brothel location information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Outdoor Solicitation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pimp forcing young girls to meet men outside in their cars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Remote Interactive Sex Acts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webcams, phone sex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Personal Sexual Servitude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girl is sold to pay off family debt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Escort Services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women delivered to a location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13478" y="1424108"/>
            <a:ext cx="817852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Sex and Labor Trafficking: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52887" y="2325209"/>
            <a:ext cx="6465518" cy="302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Arts &amp; Entertainment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exotic dancing, modeling, sports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Illicit Activities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drugs, firearms, etc.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Bars &amp; Strip Clubs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Massage Parlors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19102"/>
            <a:ext cx="18288000" cy="1696332"/>
            <a:chOff x="0" y="-110381"/>
            <a:chExt cx="4816593" cy="4467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84845"/>
            </a:xfrm>
            <a:custGeom>
              <a:avLst/>
              <a:gdLst/>
              <a:ahLst/>
              <a:cxnLst/>
              <a:rect l="l" t="t" r="r" b="b"/>
              <a:pathLst>
                <a:path w="4816592" h="284845">
                  <a:moveTo>
                    <a:pt x="0" y="0"/>
                  </a:moveTo>
                  <a:lnTo>
                    <a:pt x="4816592" y="0"/>
                  </a:lnTo>
                  <a:lnTo>
                    <a:pt x="4816592" y="284845"/>
                  </a:lnTo>
                  <a:lnTo>
                    <a:pt x="0" y="28484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10381"/>
              <a:ext cx="4816593" cy="4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80"/>
                </a:lnSpc>
              </a:pPr>
              <a:r>
                <a:rPr lang="en-US" sz="42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Love146 “’I’m </a:t>
              </a:r>
              <a:r>
                <a:rPr lang="en-US" sz="42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gonna</a:t>
              </a:r>
              <a:r>
                <a:rPr lang="en-US" sz="42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make it’ - Stories of Child Trafficking from Survivors” Video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336134" y="9715500"/>
            <a:ext cx="561573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TwrM6c38rW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https://www.youtube.com/watch?v=TwrM6c38rWY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92813" y="9446896"/>
            <a:ext cx="2148036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4:44 minutes</a:t>
            </a:r>
          </a:p>
        </p:txBody>
      </p:sp>
      <p:pic>
        <p:nvPicPr>
          <p:cNvPr id="8" name="Online Media 7" title="“I’m gonna make it” - Stories of Child Trafficking from Survivors">
            <a:hlinkClick r:id="" action="ppaction://media"/>
            <a:extLst>
              <a:ext uri="{FF2B5EF4-FFF2-40B4-BE49-F238E27FC236}">
                <a16:creationId xmlns:a16="http://schemas.microsoft.com/office/drawing/2014/main" id="{5CE91E12-C99D-214B-8757-0BD43D8B8A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19300" y="1213326"/>
            <a:ext cx="14249400" cy="804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70277"/>
            <a:ext cx="18288000" cy="1029200"/>
            <a:chOff x="0" y="0"/>
            <a:chExt cx="4816593" cy="2710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1065"/>
            </a:xfrm>
            <a:custGeom>
              <a:avLst/>
              <a:gdLst/>
              <a:ahLst/>
              <a:cxnLst/>
              <a:rect l="l" t="t" r="r" b="b"/>
              <a:pathLst>
                <a:path w="4816592" h="271065">
                  <a:moveTo>
                    <a:pt x="0" y="0"/>
                  </a:moveTo>
                  <a:lnTo>
                    <a:pt x="4816592" y="0"/>
                  </a:lnTo>
                  <a:lnTo>
                    <a:pt x="4816592" y="271065"/>
                  </a:lnTo>
                  <a:lnTo>
                    <a:pt x="0" y="27106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7638" y="48096"/>
            <a:ext cx="17412724" cy="581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Love146 “’I’m gonna make it’ - Stories of Child Trafficking from Survivors” Teacher Led Discussion Question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34302" y="2917825"/>
            <a:ext cx="12619396" cy="428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In this video, we saw how there were children of different races, ethnicities, genders, etc. that human trafficking affected. They were also trafficked in multiple different ways.</a:t>
            </a:r>
          </a:p>
          <a:p>
            <a:pPr algn="ctr">
              <a:lnSpc>
                <a:spcPts val="5599"/>
              </a:lnSpc>
            </a:pPr>
            <a:endParaRPr lang="en-US" sz="3999" i="1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Do you think that you will be more aware of these issues after seeing this video? If so, how?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0846" y="1907954"/>
            <a:ext cx="9130865" cy="73503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-158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-158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66233" y="3668713"/>
            <a:ext cx="6955533" cy="174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latin typeface="Calibri (MS)"/>
                <a:ea typeface="Calibri (MS)"/>
                <a:cs typeface="Calibri (MS)"/>
                <a:sym typeface="Calibri (MS)"/>
              </a:rPr>
              <a:t>We recommend playing </a:t>
            </a:r>
          </a:p>
          <a:p>
            <a:pPr algn="ctr">
              <a:lnSpc>
                <a:spcPts val="7000"/>
              </a:lnSpc>
            </a:pPr>
            <a:r>
              <a:rPr lang="en-US" sz="5000" u="sng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5/01/Bingo-Game-for-Students-Human-Trafficking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Human Trafficking BINGO</a:t>
            </a:r>
            <a:r>
              <a:rPr lang="en-US" sz="5000" dirty="0"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78951" y="1028700"/>
            <a:ext cx="6802784" cy="8196125"/>
          </a:xfrm>
          <a:custGeom>
            <a:avLst/>
            <a:gdLst/>
            <a:ahLst/>
            <a:cxnLst/>
            <a:rect l="l" t="t" r="r" b="b"/>
            <a:pathLst>
              <a:path w="6802784" h="8196125">
                <a:moveTo>
                  <a:pt x="0" y="0"/>
                </a:moveTo>
                <a:lnTo>
                  <a:pt x="6802784" y="0"/>
                </a:lnTo>
                <a:lnTo>
                  <a:pt x="6802784" y="8196125"/>
                </a:lnTo>
                <a:lnTo>
                  <a:pt x="0" y="8196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96513" y="858923"/>
            <a:ext cx="7294975" cy="9428077"/>
          </a:xfrm>
          <a:custGeom>
            <a:avLst/>
            <a:gdLst/>
            <a:ahLst/>
            <a:cxnLst/>
            <a:rect l="l" t="t" r="r" b="b"/>
            <a:pathLst>
              <a:path w="7294975" h="9428077">
                <a:moveTo>
                  <a:pt x="0" y="0"/>
                </a:moveTo>
                <a:lnTo>
                  <a:pt x="7294974" y="0"/>
                </a:lnTo>
                <a:lnTo>
                  <a:pt x="7294974" y="9428077"/>
                </a:lnTo>
                <a:lnTo>
                  <a:pt x="0" y="9428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-71352"/>
            <a:ext cx="18288000" cy="824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Handout from Polaris Project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18716" y="152066"/>
            <a:ext cx="6450568" cy="95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Links to Lesson Materials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67136" y="5747657"/>
            <a:ext cx="13153727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2" tooltip="https://humantraffickinghotline.org/sites/default/files/HT%20Power%26Control%20Wheel%20NEW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Polaris Project "Human Trafficking Power and Control Wheel" Handout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73739" y="4267472"/>
            <a:ext cx="12555856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XhbfGo7voB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Alliance to End Human Trafficking “Human Trafficking Basics” Video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889718" y="7227842"/>
            <a:ext cx="8323898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4" tooltip="https://www.playfactile.com/lv5nudggh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Safety Jeopardy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27982" y="2791549"/>
            <a:ext cx="13432036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5" tooltip="https://www.youtube.com/watch?v=ELLaMPiPqP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Oasis Mental Health Applications “Building Healthy Relationships” Video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0427" y="-920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Recap of Lesson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07496" y="1473294"/>
            <a:ext cx="9273009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Human trafficking- the use of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force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fraud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or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coercion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to obtain some type of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or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commercial sex act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07496" y="4855304"/>
            <a:ext cx="9273009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 Types of Human Trafficking: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Sex Trafficking &amp; Labor Trafficking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81410" y="3183349"/>
            <a:ext cx="10725181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If a victim is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under the age of 18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any act of commercial sex is considered to be trafficking, regardless of the use of force, fraud, or coercion.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35466" y="6639028"/>
            <a:ext cx="14517921" cy="528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Action-Means-Purpose (AMP) Model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can help explain the federal law for human trafficking.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83049" y="7738745"/>
            <a:ext cx="11622757" cy="151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trafficker takes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ACTION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(</a:t>
            </a:r>
            <a:r>
              <a:rPr lang="en-US" sz="28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transports, recruits, provides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), then employs the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MEANS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(</a:t>
            </a:r>
            <a:r>
              <a:rPr lang="en-US" sz="28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force, fraud, or coercion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) for the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PURPOSE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of compelling a victim to provide labor or a commercial sex act.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23971"/>
            <a:chOff x="0" y="0"/>
            <a:chExt cx="4816593" cy="296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6025"/>
            </a:xfrm>
            <a:custGeom>
              <a:avLst/>
              <a:gdLst/>
              <a:ahLst/>
              <a:cxnLst/>
              <a:rect l="l" t="t" r="r" b="b"/>
              <a:pathLst>
                <a:path w="4816592" h="296025">
                  <a:moveTo>
                    <a:pt x="0" y="0"/>
                  </a:moveTo>
                  <a:lnTo>
                    <a:pt x="4816592" y="0"/>
                  </a:lnTo>
                  <a:lnTo>
                    <a:pt x="4816592" y="296025"/>
                  </a:lnTo>
                  <a:lnTo>
                    <a:pt x="0" y="29602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3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40169" y="3110214"/>
            <a:ext cx="13207661" cy="246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Connect for Freedom is a 501(c)(3) nonprofit committed to providing free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safety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and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awareness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materials to education stakeholders.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3996" y="60325"/>
            <a:ext cx="160577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PREVENTION THROUGH EDUCATION IS THE SOLUTION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5383103" y="7014298"/>
            <a:ext cx="7521793" cy="2633258"/>
          </a:xfrm>
          <a:custGeom>
            <a:avLst/>
            <a:gdLst/>
            <a:ahLst/>
            <a:cxnLst/>
            <a:rect l="l" t="t" r="r" b="b"/>
            <a:pathLst>
              <a:path w="7521793" h="2633258">
                <a:moveTo>
                  <a:pt x="0" y="0"/>
                </a:moveTo>
                <a:lnTo>
                  <a:pt x="7521794" y="0"/>
                </a:lnTo>
                <a:lnTo>
                  <a:pt x="7521794" y="2633257"/>
                </a:lnTo>
                <a:lnTo>
                  <a:pt x="0" y="2633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48337" cy="10287000"/>
            <a:chOff x="0" y="0"/>
            <a:chExt cx="13559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941" cy="2709333"/>
            </a:xfrm>
            <a:custGeom>
              <a:avLst/>
              <a:gdLst/>
              <a:ahLst/>
              <a:cxnLst/>
              <a:rect l="l" t="t" r="r" b="b"/>
              <a:pathLst>
                <a:path w="1355941" h="2709333">
                  <a:moveTo>
                    <a:pt x="0" y="0"/>
                  </a:moveTo>
                  <a:lnTo>
                    <a:pt x="1355941" y="0"/>
                  </a:lnTo>
                  <a:lnTo>
                    <a:pt x="13559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55941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85287" y="1354966"/>
            <a:ext cx="10293300" cy="7390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Introduction to Human Trafficking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Department of Homeland Security “What is Human Trafficking” Video (4.5 min.) 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Human Trafficking Industries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Love146 “’I’m gonna make it’ - Stories of Child Trafficking from Survivors” Video (4.5 min)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Polaris Project Handout: Human Trafficking Power and Control Wheel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Activity</a:t>
            </a:r>
          </a:p>
        </p:txBody>
      </p:sp>
      <p:sp>
        <p:nvSpPr>
          <p:cNvPr id="6" name="Freeform 6"/>
          <p:cNvSpPr/>
          <p:nvPr/>
        </p:nvSpPr>
        <p:spPr>
          <a:xfrm>
            <a:off x="291970" y="4214708"/>
            <a:ext cx="4564398" cy="489545"/>
          </a:xfrm>
          <a:custGeom>
            <a:avLst/>
            <a:gdLst/>
            <a:ahLst/>
            <a:cxnLst/>
            <a:rect l="l" t="t" r="r" b="b"/>
            <a:pathLst>
              <a:path w="4564398" h="489545">
                <a:moveTo>
                  <a:pt x="0" y="0"/>
                </a:moveTo>
                <a:lnTo>
                  <a:pt x="4564397" y="0"/>
                </a:lnTo>
                <a:lnTo>
                  <a:pt x="4564397" y="489546"/>
                </a:lnTo>
                <a:lnTo>
                  <a:pt x="0" y="4895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1860" r="-2906" b="-39003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91970" y="4586183"/>
            <a:ext cx="4564398" cy="1797099"/>
            <a:chOff x="0" y="0"/>
            <a:chExt cx="1202146" cy="4733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02146" cy="473310"/>
            </a:xfrm>
            <a:custGeom>
              <a:avLst/>
              <a:gdLst/>
              <a:ahLst/>
              <a:cxnLst/>
              <a:rect l="l" t="t" r="r" b="b"/>
              <a:pathLst>
                <a:path w="1202146" h="473310">
                  <a:moveTo>
                    <a:pt x="0" y="0"/>
                  </a:moveTo>
                  <a:lnTo>
                    <a:pt x="1202146" y="0"/>
                  </a:lnTo>
                  <a:lnTo>
                    <a:pt x="1202146" y="473310"/>
                  </a:lnTo>
                  <a:lnTo>
                    <a:pt x="0" y="473310"/>
                  </a:lnTo>
                  <a:close/>
                </a:path>
              </a:pathLst>
            </a:custGeom>
            <a:solidFill>
              <a:srgbClr val="39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202146" cy="549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59568" y="209370"/>
            <a:ext cx="1229201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Lesson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17315" y="-22225"/>
            <a:ext cx="4429244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Lesson Outline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406" y="4912361"/>
            <a:ext cx="4313525" cy="102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CFCF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Breakdown of </a:t>
            </a:r>
          </a:p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CFCF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</a:t>
            </a:r>
          </a:p>
        </p:txBody>
      </p:sp>
      <p:sp>
        <p:nvSpPr>
          <p:cNvPr id="13" name="Freeform 13"/>
          <p:cNvSpPr/>
          <p:nvPr/>
        </p:nvSpPr>
        <p:spPr>
          <a:xfrm>
            <a:off x="291970" y="1219404"/>
            <a:ext cx="4564398" cy="3004830"/>
          </a:xfrm>
          <a:custGeom>
            <a:avLst/>
            <a:gdLst/>
            <a:ahLst/>
            <a:cxnLst/>
            <a:rect l="l" t="t" r="r" b="b"/>
            <a:pathLst>
              <a:path w="4564398" h="3004830">
                <a:moveTo>
                  <a:pt x="0" y="0"/>
                </a:moveTo>
                <a:lnTo>
                  <a:pt x="4564397" y="0"/>
                </a:lnTo>
                <a:lnTo>
                  <a:pt x="4564397" y="3004829"/>
                </a:lnTo>
                <a:lnTo>
                  <a:pt x="0" y="30048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642" b="-590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85425"/>
            <a:chOff x="0" y="0"/>
            <a:chExt cx="4816593" cy="206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6861"/>
            </a:xfrm>
            <a:custGeom>
              <a:avLst/>
              <a:gdLst/>
              <a:ahLst/>
              <a:cxnLst/>
              <a:rect l="l" t="t" r="r" b="b"/>
              <a:pathLst>
                <a:path w="4816592" h="206861">
                  <a:moveTo>
                    <a:pt x="0" y="0"/>
                  </a:moveTo>
                  <a:lnTo>
                    <a:pt x="4816592" y="0"/>
                  </a:lnTo>
                  <a:lnTo>
                    <a:pt x="4816592" y="206861"/>
                  </a:lnTo>
                  <a:lnTo>
                    <a:pt x="0" y="20686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83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425673" y="5602772"/>
            <a:ext cx="4044247" cy="2696165"/>
          </a:xfrm>
          <a:custGeom>
            <a:avLst/>
            <a:gdLst/>
            <a:ahLst/>
            <a:cxnLst/>
            <a:rect l="l" t="t" r="r" b="b"/>
            <a:pathLst>
              <a:path w="4044247" h="2696165">
                <a:moveTo>
                  <a:pt x="0" y="0"/>
                </a:moveTo>
                <a:lnTo>
                  <a:pt x="4044247" y="0"/>
                </a:lnTo>
                <a:lnTo>
                  <a:pt x="4044247" y="2696164"/>
                </a:lnTo>
                <a:lnTo>
                  <a:pt x="0" y="26961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3771" y="3327942"/>
            <a:ext cx="2608794" cy="2608794"/>
          </a:xfrm>
          <a:custGeom>
            <a:avLst/>
            <a:gdLst/>
            <a:ahLst/>
            <a:cxnLst/>
            <a:rect l="l" t="t" r="r" b="b"/>
            <a:pathLst>
              <a:path w="2608794" h="2608794">
                <a:moveTo>
                  <a:pt x="0" y="0"/>
                </a:moveTo>
                <a:lnTo>
                  <a:pt x="2608794" y="0"/>
                </a:lnTo>
                <a:lnTo>
                  <a:pt x="2608794" y="2608794"/>
                </a:lnTo>
                <a:lnTo>
                  <a:pt x="0" y="2608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92074"/>
            <a:ext cx="18288000" cy="96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Human Trafficking?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07496" y="1968930"/>
            <a:ext cx="9273009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use of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force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fraud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or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coercion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to obtain some type of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or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commercial sex act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86737" y="4313677"/>
            <a:ext cx="7914525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It affects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everyone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regardless of sex, age, gender, race, or nationality.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13270" y="3195442"/>
            <a:ext cx="3061460" cy="40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HSI Blue Campaign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75795" y="5532877"/>
            <a:ext cx="3342525" cy="40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HSI Blue Campaign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6737" y="6651111"/>
            <a:ext cx="7914525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If a victim is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under the age of 18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any act of commercial sex is considered to be trafficking, regardless of the use of force, fraud, or coercion.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72737" y="8403711"/>
            <a:ext cx="3342525" cy="40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Exodus Road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85425"/>
            <a:chOff x="0" y="0"/>
            <a:chExt cx="4816593" cy="206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6861"/>
            </a:xfrm>
            <a:custGeom>
              <a:avLst/>
              <a:gdLst/>
              <a:ahLst/>
              <a:cxnLst/>
              <a:rect l="l" t="t" r="r" b="b"/>
              <a:pathLst>
                <a:path w="4816592" h="206861">
                  <a:moveTo>
                    <a:pt x="0" y="0"/>
                  </a:moveTo>
                  <a:lnTo>
                    <a:pt x="4816592" y="0"/>
                  </a:lnTo>
                  <a:lnTo>
                    <a:pt x="4816592" y="206861"/>
                  </a:lnTo>
                  <a:lnTo>
                    <a:pt x="0" y="20686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83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06133" y="2361962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4"/>
                </a:lnTo>
                <a:lnTo>
                  <a:pt x="0" y="5825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-92074"/>
            <a:ext cx="18288000" cy="96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Types of Human Trafficking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63119" y="2106973"/>
            <a:ext cx="7483558" cy="271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Sex trafficking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- using force, fraud, or coercion to obtain a commercial sex act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200"/>
              </a:lnSpc>
            </a:pPr>
            <a:r>
              <a:rPr lang="en-US" sz="3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Examples: escort services, pornography, brothels, massage parlors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63119" y="5622642"/>
            <a:ext cx="7483558" cy="271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 trafficking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- using force, fraud, or coercion to obtain labor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200"/>
              </a:lnSpc>
            </a:pPr>
            <a:r>
              <a:rPr lang="en-US" sz="3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Examples: restaurant workers, landscaping, factory workers, construction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23112" y="9867900"/>
            <a:ext cx="5792688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https://www.state.gov/what-is-trafficking-in-persons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25952" y="-74612"/>
            <a:ext cx="543609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Pervasive Problem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28018" y="3273743"/>
            <a:ext cx="8431282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U.S. is the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#1 consumer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of sex trafficking.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US Institute Against Human Trafficking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28018" y="4599623"/>
            <a:ext cx="8888482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average age of child sex trafficking victims is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US Institute Against Human Trafficking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28018" y="7786687"/>
            <a:ext cx="8431282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Only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2.7% of human trafficking cases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are prosecuted.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Polaris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08392" y="1470062"/>
            <a:ext cx="1871216" cy="75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The Data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28018" y="5927407"/>
            <a:ext cx="8431282" cy="142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Human trafficking is a </a:t>
            </a:r>
          </a:p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$150 billion dollar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industry.</a:t>
            </a:r>
          </a:p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Polaris</a:t>
            </a:r>
          </a:p>
        </p:txBody>
      </p:sp>
      <p:sp>
        <p:nvSpPr>
          <p:cNvPr id="11" name="Freeform 11"/>
          <p:cNvSpPr/>
          <p:nvPr/>
        </p:nvSpPr>
        <p:spPr>
          <a:xfrm>
            <a:off x="277197" y="3272211"/>
            <a:ext cx="8208392" cy="4582682"/>
          </a:xfrm>
          <a:custGeom>
            <a:avLst/>
            <a:gdLst/>
            <a:ahLst/>
            <a:cxnLst/>
            <a:rect l="l" t="t" r="r" b="b"/>
            <a:pathLst>
              <a:path w="8208392" h="4582682">
                <a:moveTo>
                  <a:pt x="0" y="0"/>
                </a:moveTo>
                <a:lnTo>
                  <a:pt x="8208392" y="0"/>
                </a:lnTo>
                <a:lnTo>
                  <a:pt x="8208392" y="4582682"/>
                </a:lnTo>
                <a:lnTo>
                  <a:pt x="0" y="4582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18775" y="-92075"/>
            <a:ext cx="1005045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Action-Means-Purpose (AMP) Model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69000" y="9757481"/>
            <a:ext cx="6378178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https://polarisproject.org/understanding-human-trafficking/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85039" y="2029240"/>
            <a:ext cx="14517921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Action-Means-Purpose (AMP) Model can help explain the federal law for human trafficking.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32622" y="3966711"/>
            <a:ext cx="1162275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trafficker takes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ACTION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(</a:t>
            </a:r>
            <a:r>
              <a:rPr lang="en-US" sz="3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transports, recruits, provides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), then employs the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MEANS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(</a:t>
            </a:r>
            <a:r>
              <a:rPr lang="en-US" sz="3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force, fraud, or coercion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) for the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PURPOSE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of compelling a victim to provide labor or a commercial sex act.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71418" y="6967086"/>
            <a:ext cx="10945165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At a minimum, one of each element (AMP) must be present to establish a human trafficking situation.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35163"/>
            <a:ext cx="18288000" cy="1768662"/>
            <a:chOff x="0" y="-114611"/>
            <a:chExt cx="4816593" cy="4658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84845"/>
            </a:xfrm>
            <a:custGeom>
              <a:avLst/>
              <a:gdLst/>
              <a:ahLst/>
              <a:cxnLst/>
              <a:rect l="l" t="t" r="r" b="b"/>
              <a:pathLst>
                <a:path w="4816592" h="284845">
                  <a:moveTo>
                    <a:pt x="0" y="0"/>
                  </a:moveTo>
                  <a:lnTo>
                    <a:pt x="4816592" y="0"/>
                  </a:lnTo>
                  <a:lnTo>
                    <a:pt x="4816592" y="284845"/>
                  </a:lnTo>
                  <a:lnTo>
                    <a:pt x="0" y="28484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14611"/>
              <a:ext cx="4816593" cy="46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40"/>
                </a:lnSpc>
              </a:pPr>
              <a:r>
                <a:rPr lang="en-US" sz="46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Department of Homeland Security “What is Human Trafficking?” Video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343501" y="9715500"/>
            <a:ext cx="560099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35uM5VMrZa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https://www.youtube.com/watch?v=35uM5VMrZas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92813" y="9446896"/>
            <a:ext cx="2148036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4:22 minutes</a:t>
            </a:r>
          </a:p>
        </p:txBody>
      </p:sp>
      <p:pic>
        <p:nvPicPr>
          <p:cNvPr id="8" name="Online Media 7" title="Tools That Teach: What is Human Trafficking?">
            <a:hlinkClick r:id="" action="ppaction://media"/>
            <a:extLst>
              <a:ext uri="{FF2B5EF4-FFF2-40B4-BE49-F238E27FC236}">
                <a16:creationId xmlns:a16="http://schemas.microsoft.com/office/drawing/2014/main" id="{475A9497-89D0-67FF-F66B-D6035A0050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33600" y="1362473"/>
            <a:ext cx="13792200" cy="7786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70277"/>
            <a:ext cx="18288000" cy="1029200"/>
            <a:chOff x="0" y="0"/>
            <a:chExt cx="4816593" cy="2710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1065"/>
            </a:xfrm>
            <a:custGeom>
              <a:avLst/>
              <a:gdLst/>
              <a:ahLst/>
              <a:cxnLst/>
              <a:rect l="l" t="t" r="r" b="b"/>
              <a:pathLst>
                <a:path w="4816592" h="271065">
                  <a:moveTo>
                    <a:pt x="0" y="0"/>
                  </a:moveTo>
                  <a:lnTo>
                    <a:pt x="4816592" y="0"/>
                  </a:lnTo>
                  <a:lnTo>
                    <a:pt x="4816592" y="271065"/>
                  </a:lnTo>
                  <a:lnTo>
                    <a:pt x="0" y="27106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7638" y="57621"/>
            <a:ext cx="17412724" cy="594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Department of Homeland Security “What is Human Trafficking?” Teacher Led Discussion Questions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34302" y="2565400"/>
            <a:ext cx="12619396" cy="499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Human trafficking can affect anyone, regardless of age, race, gender, sexual orientation, financial status, etc.</a:t>
            </a:r>
          </a:p>
          <a:p>
            <a:pPr algn="ctr">
              <a:lnSpc>
                <a:spcPts val="5599"/>
              </a:lnSpc>
            </a:pPr>
            <a:endParaRPr lang="en-US" sz="3999" i="1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What are some factors that can make someone more vulnerable to being human trafficked?</a:t>
            </a:r>
          </a:p>
          <a:p>
            <a:pPr algn="ctr">
              <a:lnSpc>
                <a:spcPts val="5599"/>
              </a:lnSpc>
            </a:pPr>
            <a:endParaRPr lang="en-US" sz="3999" i="1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What are some things we can do to stop human trafficking?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1031</Words>
  <Application>Microsoft Office PowerPoint</Application>
  <PresentationFormat>Custom</PresentationFormat>
  <Paragraphs>134</Paragraphs>
  <Slides>19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 (MS) Bold</vt:lpstr>
      <vt:lpstr>Calibri</vt:lpstr>
      <vt:lpstr>Arial</vt:lpstr>
      <vt:lpstr>Calibri (MS)</vt:lpstr>
      <vt:lpstr>Calibri (MS)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12th Grade Teacher Lesson Human Trafficking</dc:title>
  <cp:lastModifiedBy>Megan Wilson</cp:lastModifiedBy>
  <cp:revision>1</cp:revision>
  <dcterms:created xsi:type="dcterms:W3CDTF">2006-08-16T00:00:00Z</dcterms:created>
  <dcterms:modified xsi:type="dcterms:W3CDTF">2025-12-05T12:44:53Z</dcterms:modified>
  <dc:identifier>DAGaac7QXf4</dc:identifier>
</cp:coreProperties>
</file>