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 (MS)" panose="020B0604020202020204" charset="0"/>
      <p:regular r:id="rId22"/>
    </p:embeddedFont>
    <p:embeddedFont>
      <p:font typeface="Calibri (MS) Bold" panose="020B0604020202020204" charset="0"/>
      <p:regular r:id="rId23"/>
    </p:embeddedFont>
    <p:embeddedFont>
      <p:font typeface="Calibri (MS) Italics" panose="020B0604020202020204" charset="0"/>
      <p:regular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6D076-F289-4E83-AF3B-B58D3D71B564}" v="3" dt="2025-11-24T21:27:01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Wilson" userId="4833c330-bb21-4a51-b524-eef8b134b0b1" providerId="ADAL" clId="{17E34592-B103-4D32-8966-D1DE2E1B8692}"/>
    <pc:docChg chg="undo custSel modSld">
      <pc:chgData name="Megan Wilson" userId="4833c330-bb21-4a51-b524-eef8b134b0b1" providerId="ADAL" clId="{17E34592-B103-4D32-8966-D1DE2E1B8692}" dt="2025-12-02T20:51:29.967" v="140" actId="20577"/>
      <pc:docMkLst>
        <pc:docMk/>
      </pc:docMkLst>
      <pc:sldChg chg="modSp mod">
        <pc:chgData name="Megan Wilson" userId="4833c330-bb21-4a51-b524-eef8b134b0b1" providerId="ADAL" clId="{17E34592-B103-4D32-8966-D1DE2E1B8692}" dt="2025-11-24T18:56:44.833" v="77" actId="1076"/>
        <pc:sldMkLst>
          <pc:docMk/>
          <pc:sldMk cId="0" sldId="256"/>
        </pc:sldMkLst>
        <pc:spChg chg="mod">
          <ac:chgData name="Megan Wilson" userId="4833c330-bb21-4a51-b524-eef8b134b0b1" providerId="ADAL" clId="{17E34592-B103-4D32-8966-D1DE2E1B8692}" dt="2025-11-24T18:56:44.833" v="77" actId="1076"/>
          <ac:spMkLst>
            <pc:docMk/>
            <pc:sldMk cId="0" sldId="256"/>
            <ac:spMk id="8" creationId="{00000000-0000-0000-0000-000000000000}"/>
          </ac:spMkLst>
        </pc:spChg>
        <pc:grpChg chg="mod">
          <ac:chgData name="Megan Wilson" userId="4833c330-bb21-4a51-b524-eef8b134b0b1" providerId="ADAL" clId="{17E34592-B103-4D32-8966-D1DE2E1B8692}" dt="2025-11-24T18:56:41.788" v="76" actId="1076"/>
          <ac:grpSpMkLst>
            <pc:docMk/>
            <pc:sldMk cId="0" sldId="256"/>
            <ac:grpSpMk id="5" creationId="{00000000-0000-0000-0000-000000000000}"/>
          </ac:grpSpMkLst>
        </pc:grpChg>
      </pc:sldChg>
      <pc:sldChg chg="modSp mod">
        <pc:chgData name="Megan Wilson" userId="4833c330-bb21-4a51-b524-eef8b134b0b1" providerId="ADAL" clId="{17E34592-B103-4D32-8966-D1DE2E1B8692}" dt="2025-11-20T13:28:28.696" v="48" actId="1076"/>
        <pc:sldMkLst>
          <pc:docMk/>
          <pc:sldMk cId="0" sldId="257"/>
        </pc:sldMkLst>
        <pc:spChg chg="mod">
          <ac:chgData name="Megan Wilson" userId="4833c330-bb21-4a51-b524-eef8b134b0b1" providerId="ADAL" clId="{17E34592-B103-4D32-8966-D1DE2E1B8692}" dt="2025-11-20T13:28:28.696" v="48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8:21.286" v="46" actId="255"/>
          <ac:spMkLst>
            <pc:docMk/>
            <pc:sldMk cId="0" sldId="257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56:50.758" v="81" actId="20577"/>
        <pc:sldMkLst>
          <pc:docMk/>
          <pc:sldMk cId="0" sldId="258"/>
        </pc:sldMkLst>
        <pc:spChg chg="mod">
          <ac:chgData name="Megan Wilson" userId="4833c330-bb21-4a51-b524-eef8b134b0b1" providerId="ADAL" clId="{17E34592-B103-4D32-8966-D1DE2E1B8692}" dt="2025-11-24T18:56:50.758" v="81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8:33.427" v="49" actId="255"/>
          <ac:spMkLst>
            <pc:docMk/>
            <pc:sldMk cId="0" sldId="258"/>
            <ac:spMk id="11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28:44.338" v="51" actId="255"/>
        <pc:sldMkLst>
          <pc:docMk/>
          <pc:sldMk cId="0" sldId="259"/>
        </pc:sldMkLst>
        <pc:spChg chg="mod">
          <ac:chgData name="Megan Wilson" userId="4833c330-bb21-4a51-b524-eef8b134b0b1" providerId="ADAL" clId="{17E34592-B103-4D32-8966-D1DE2E1B8692}" dt="2025-11-20T13:28:44.338" v="51" actId="255"/>
          <ac:spMkLst>
            <pc:docMk/>
            <pc:sldMk cId="0" sldId="259"/>
            <ac:spMk id="7" creationId="{00000000-0000-0000-0000-000000000000}"/>
          </ac:spMkLst>
        </pc:spChg>
      </pc:sldChg>
      <pc:sldChg chg="addSp modSp mod">
        <pc:chgData name="Megan Wilson" userId="4833c330-bb21-4a51-b524-eef8b134b0b1" providerId="ADAL" clId="{17E34592-B103-4D32-8966-D1DE2E1B8692}" dt="2025-11-24T21:27:06.085" v="96" actId="20577"/>
        <pc:sldMkLst>
          <pc:docMk/>
          <pc:sldMk cId="0" sldId="260"/>
        </pc:sldMkLst>
        <pc:spChg chg="mod">
          <ac:chgData name="Megan Wilson" userId="4833c330-bb21-4a51-b524-eef8b134b0b1" providerId="ADAL" clId="{17E34592-B103-4D32-8966-D1DE2E1B8692}" dt="2025-11-20T13:28:50.508" v="52" actId="255"/>
          <ac:spMkLst>
            <pc:docMk/>
            <pc:sldMk cId="0" sldId="260"/>
            <ac:spMk id="6" creationId="{00000000-0000-0000-0000-000000000000}"/>
          </ac:spMkLst>
        </pc:spChg>
        <pc:spChg chg="add mod">
          <ac:chgData name="Megan Wilson" userId="4833c330-bb21-4a51-b524-eef8b134b0b1" providerId="ADAL" clId="{17E34592-B103-4D32-8966-D1DE2E1B8692}" dt="2025-11-24T21:27:06.085" v="96" actId="20577"/>
          <ac:spMkLst>
            <pc:docMk/>
            <pc:sldMk cId="0" sldId="260"/>
            <ac:spMk id="9" creationId="{790D1433-B271-128B-2B56-3C325342B7EB}"/>
          </ac:spMkLst>
        </pc:spChg>
      </pc:sldChg>
      <pc:sldChg chg="modSp mod">
        <pc:chgData name="Megan Wilson" userId="4833c330-bb21-4a51-b524-eef8b134b0b1" providerId="ADAL" clId="{17E34592-B103-4D32-8966-D1DE2E1B8692}" dt="2025-11-20T13:29:00.541" v="54" actId="255"/>
        <pc:sldMkLst>
          <pc:docMk/>
          <pc:sldMk cId="0" sldId="261"/>
        </pc:sldMkLst>
        <pc:spChg chg="mod">
          <ac:chgData name="Megan Wilson" userId="4833c330-bb21-4a51-b524-eef8b134b0b1" providerId="ADAL" clId="{17E34592-B103-4D32-8966-D1DE2E1B8692}" dt="2025-11-20T13:28:55.643" v="53" actId="255"/>
          <ac:spMkLst>
            <pc:docMk/>
            <pc:sldMk cId="0" sldId="261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9:00.541" v="54" actId="255"/>
          <ac:spMkLst>
            <pc:docMk/>
            <pc:sldMk cId="0" sldId="261"/>
            <ac:spMk id="9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29:09.160" v="55" actId="255"/>
        <pc:sldMkLst>
          <pc:docMk/>
          <pc:sldMk cId="0" sldId="262"/>
        </pc:sldMkLst>
        <pc:spChg chg="mod">
          <ac:chgData name="Megan Wilson" userId="4833c330-bb21-4a51-b524-eef8b134b0b1" providerId="ADAL" clId="{17E34592-B103-4D32-8966-D1DE2E1B8692}" dt="2025-11-20T13:29:09.160" v="55" actId="255"/>
          <ac:spMkLst>
            <pc:docMk/>
            <pc:sldMk cId="0" sldId="262"/>
            <ac:spMk id="5" creationId="{00000000-0000-0000-0000-000000000000}"/>
          </ac:spMkLst>
        </pc:spChg>
      </pc:sldChg>
      <pc:sldChg chg="addSp delSp modSp mod modAnim">
        <pc:chgData name="Megan Wilson" userId="4833c330-bb21-4a51-b524-eef8b134b0b1" providerId="ADAL" clId="{17E34592-B103-4D32-8966-D1DE2E1B8692}" dt="2025-11-20T13:29:15.682" v="56" actId="255"/>
        <pc:sldMkLst>
          <pc:docMk/>
          <pc:sldMk cId="0" sldId="263"/>
        </pc:sldMkLst>
        <pc:spChg chg="mod">
          <ac:chgData name="Megan Wilson" userId="4833c330-bb21-4a51-b524-eef8b134b0b1" providerId="ADAL" clId="{17E34592-B103-4D32-8966-D1DE2E1B8692}" dt="2025-11-20T13:29:15.682" v="56" actId="255"/>
          <ac:spMkLst>
            <pc:docMk/>
            <pc:sldMk cId="0" sldId="263"/>
            <ac:spMk id="4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02:26.116" v="7" actId="207"/>
          <ac:spMkLst>
            <pc:docMk/>
            <pc:sldMk cId="0" sldId="263"/>
            <ac:spMk id="5" creationId="{00000000-0000-0000-0000-000000000000}"/>
          </ac:spMkLst>
        </pc:spChg>
        <pc:picChg chg="add mod">
          <ac:chgData name="Megan Wilson" userId="4833c330-bb21-4a51-b524-eef8b134b0b1" providerId="ADAL" clId="{17E34592-B103-4D32-8966-D1DE2E1B8692}" dt="2025-11-20T13:02:53.603" v="12" actId="1076"/>
          <ac:picMkLst>
            <pc:docMk/>
            <pc:sldMk cId="0" sldId="263"/>
            <ac:picMk id="8" creationId="{AEC7F4AE-C2F9-13D2-E623-FC7B53E64422}"/>
          </ac:picMkLst>
        </pc:picChg>
      </pc:sldChg>
      <pc:sldChg chg="modSp mod">
        <pc:chgData name="Megan Wilson" userId="4833c330-bb21-4a51-b524-eef8b134b0b1" providerId="ADAL" clId="{17E34592-B103-4D32-8966-D1DE2E1B8692}" dt="2025-11-20T13:29:39.306" v="60" actId="1076"/>
        <pc:sldMkLst>
          <pc:docMk/>
          <pc:sldMk cId="0" sldId="264"/>
        </pc:sldMkLst>
        <pc:spChg chg="mod">
          <ac:chgData name="Megan Wilson" userId="4833c330-bb21-4a51-b524-eef8b134b0b1" providerId="ADAL" clId="{17E34592-B103-4D32-8966-D1DE2E1B8692}" dt="2025-11-20T13:29:39.306" v="60" actId="1076"/>
          <ac:spMkLst>
            <pc:docMk/>
            <pc:sldMk cId="0" sldId="264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29:25.863" v="57" actId="255"/>
          <ac:spMkLst>
            <pc:docMk/>
            <pc:sldMk cId="0" sldId="264"/>
            <ac:spMk id="6" creationId="{00000000-0000-0000-0000-000000000000}"/>
          </ac:spMkLst>
        </pc:spChg>
        <pc:grpChg chg="mod">
          <ac:chgData name="Megan Wilson" userId="4833c330-bb21-4a51-b524-eef8b134b0b1" providerId="ADAL" clId="{17E34592-B103-4D32-8966-D1DE2E1B8692}" dt="2025-11-20T13:29:35.830" v="59" actId="14100"/>
          <ac:grpSpMkLst>
            <pc:docMk/>
            <pc:sldMk cId="0" sldId="264"/>
            <ac:grpSpMk id="2" creationId="{00000000-0000-0000-0000-000000000000}"/>
          </ac:grpSpMkLst>
        </pc:grpChg>
      </pc:sldChg>
      <pc:sldChg chg="modSp mod">
        <pc:chgData name="Megan Wilson" userId="4833c330-bb21-4a51-b524-eef8b134b0b1" providerId="ADAL" clId="{17E34592-B103-4D32-8966-D1DE2E1B8692}" dt="2025-11-20T13:29:44.045" v="61" actId="255"/>
        <pc:sldMkLst>
          <pc:docMk/>
          <pc:sldMk cId="0" sldId="265"/>
        </pc:sldMkLst>
        <pc:spChg chg="mod">
          <ac:chgData name="Megan Wilson" userId="4833c330-bb21-4a51-b524-eef8b134b0b1" providerId="ADAL" clId="{17E34592-B103-4D32-8966-D1DE2E1B8692}" dt="2025-11-20T13:29:44.045" v="61" actId="255"/>
          <ac:spMkLst>
            <pc:docMk/>
            <pc:sldMk cId="0" sldId="265"/>
            <ac:spMk id="5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29:50.972" v="62" actId="255"/>
        <pc:sldMkLst>
          <pc:docMk/>
          <pc:sldMk cId="0" sldId="266"/>
        </pc:sldMkLst>
        <pc:spChg chg="mod">
          <ac:chgData name="Megan Wilson" userId="4833c330-bb21-4a51-b524-eef8b134b0b1" providerId="ADAL" clId="{17E34592-B103-4D32-8966-D1DE2E1B8692}" dt="2025-11-20T13:29:50.972" v="62" actId="255"/>
          <ac:spMkLst>
            <pc:docMk/>
            <pc:sldMk cId="0" sldId="266"/>
            <ac:spMk id="5" creationId="{00000000-0000-0000-0000-000000000000}"/>
          </ac:spMkLst>
        </pc:spChg>
      </pc:sldChg>
      <pc:sldChg chg="addSp delSp modSp mod modAnim">
        <pc:chgData name="Megan Wilson" userId="4833c330-bb21-4a51-b524-eef8b134b0b1" providerId="ADAL" clId="{17E34592-B103-4D32-8966-D1DE2E1B8692}" dt="2025-11-20T13:29:58.016" v="63" actId="255"/>
        <pc:sldMkLst>
          <pc:docMk/>
          <pc:sldMk cId="0" sldId="267"/>
        </pc:sldMkLst>
        <pc:spChg chg="mod">
          <ac:chgData name="Megan Wilson" userId="4833c330-bb21-4a51-b524-eef8b134b0b1" providerId="ADAL" clId="{17E34592-B103-4D32-8966-D1DE2E1B8692}" dt="2025-11-20T13:29:58.016" v="63" actId="255"/>
          <ac:spMkLst>
            <pc:docMk/>
            <pc:sldMk cId="0" sldId="267"/>
            <ac:spMk id="4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03:07.453" v="13" actId="207"/>
          <ac:spMkLst>
            <pc:docMk/>
            <pc:sldMk cId="0" sldId="267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03:13.163" v="15" actId="1076"/>
          <ac:spMkLst>
            <pc:docMk/>
            <pc:sldMk cId="0" sldId="267"/>
            <ac:spMk id="6" creationId="{00000000-0000-0000-0000-000000000000}"/>
          </ac:spMkLst>
        </pc:spChg>
        <pc:picChg chg="add mod">
          <ac:chgData name="Megan Wilson" userId="4833c330-bb21-4a51-b524-eef8b134b0b1" providerId="ADAL" clId="{17E34592-B103-4D32-8966-D1DE2E1B8692}" dt="2025-11-20T13:03:47.454" v="21" actId="1076"/>
          <ac:picMkLst>
            <pc:docMk/>
            <pc:sldMk cId="0" sldId="267"/>
            <ac:picMk id="8" creationId="{D50957E8-1BAE-B8C4-7B4A-A65AE52666AC}"/>
          </ac:picMkLst>
        </pc:picChg>
      </pc:sldChg>
      <pc:sldChg chg="modSp mod">
        <pc:chgData name="Megan Wilson" userId="4833c330-bb21-4a51-b524-eef8b134b0b1" providerId="ADAL" clId="{17E34592-B103-4D32-8966-D1DE2E1B8692}" dt="2025-11-20T13:30:05.976" v="64" actId="255"/>
        <pc:sldMkLst>
          <pc:docMk/>
          <pc:sldMk cId="0" sldId="268"/>
        </pc:sldMkLst>
        <pc:spChg chg="mod">
          <ac:chgData name="Megan Wilson" userId="4833c330-bb21-4a51-b524-eef8b134b0b1" providerId="ADAL" clId="{17E34592-B103-4D32-8966-D1DE2E1B8692}" dt="2025-11-20T13:30:05.976" v="64" actId="255"/>
          <ac:spMkLst>
            <pc:docMk/>
            <pc:sldMk cId="0" sldId="268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30:12.803" v="65" actId="255"/>
        <pc:sldMkLst>
          <pc:docMk/>
          <pc:sldMk cId="0" sldId="269"/>
        </pc:sldMkLst>
        <pc:spChg chg="mod">
          <ac:chgData name="Megan Wilson" userId="4833c330-bb21-4a51-b524-eef8b134b0b1" providerId="ADAL" clId="{17E34592-B103-4D32-8966-D1DE2E1B8692}" dt="2025-11-20T13:30:12.803" v="65" actId="255"/>
          <ac:spMkLst>
            <pc:docMk/>
            <pc:sldMk cId="0" sldId="269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2-02T20:51:24.494" v="120" actId="20577"/>
        <pc:sldMkLst>
          <pc:docMk/>
          <pc:sldMk cId="0" sldId="270"/>
        </pc:sldMkLst>
        <pc:spChg chg="mod">
          <ac:chgData name="Megan Wilson" userId="4833c330-bb21-4a51-b524-eef8b134b0b1" providerId="ADAL" clId="{17E34592-B103-4D32-8966-D1DE2E1B8692}" dt="2025-11-20T13:30:17.580" v="66" actId="255"/>
          <ac:spMkLst>
            <pc:docMk/>
            <pc:sldMk cId="0" sldId="270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2-02T20:51:24.494" v="120" actId="20577"/>
          <ac:spMkLst>
            <pc:docMk/>
            <pc:sldMk cId="0" sldId="270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30:29.496" v="68" actId="255"/>
        <pc:sldMkLst>
          <pc:docMk/>
          <pc:sldMk cId="0" sldId="272"/>
        </pc:sldMkLst>
        <pc:spChg chg="mod">
          <ac:chgData name="Megan Wilson" userId="4833c330-bb21-4a51-b524-eef8b134b0b1" providerId="ADAL" clId="{17E34592-B103-4D32-8966-D1DE2E1B8692}" dt="2025-11-20T13:30:29.496" v="68" actId="255"/>
          <ac:spMkLst>
            <pc:docMk/>
            <pc:sldMk cId="0" sldId="272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2-02T20:51:29.967" v="140" actId="20577"/>
        <pc:sldMkLst>
          <pc:docMk/>
          <pc:sldMk cId="0" sldId="273"/>
        </pc:sldMkLst>
        <pc:spChg chg="mod">
          <ac:chgData name="Megan Wilson" userId="4833c330-bb21-4a51-b524-eef8b134b0b1" providerId="ADAL" clId="{17E34592-B103-4D32-8966-D1DE2E1B8692}" dt="2025-11-20T13:30:36.056" v="69" actId="255"/>
          <ac:spMkLst>
            <pc:docMk/>
            <pc:sldMk cId="0" sldId="273"/>
            <ac:spMk id="2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30:47.278" v="72" actId="255"/>
          <ac:spMkLst>
            <pc:docMk/>
            <pc:sldMk cId="0" sldId="273"/>
            <ac:spMk id="3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30:43.872" v="71" actId="255"/>
          <ac:spMkLst>
            <pc:docMk/>
            <pc:sldMk cId="0" sldId="273"/>
            <ac:spMk id="4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2-02T20:51:29.967" v="140" actId="20577"/>
          <ac:spMkLst>
            <pc:docMk/>
            <pc:sldMk cId="0" sldId="273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0T13:30:40.117" v="70" actId="255"/>
          <ac:spMkLst>
            <pc:docMk/>
            <pc:sldMk cId="0" sldId="273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0T13:30:57.315" v="74" actId="255"/>
        <pc:sldMkLst>
          <pc:docMk/>
          <pc:sldMk cId="0" sldId="274"/>
        </pc:sldMkLst>
        <pc:spChg chg="mod">
          <ac:chgData name="Megan Wilson" userId="4833c330-bb21-4a51-b524-eef8b134b0b1" providerId="ADAL" clId="{17E34592-B103-4D32-8966-D1DE2E1B8692}" dt="2025-11-20T13:30:57.315" v="74" actId="255"/>
          <ac:spMkLst>
            <pc:docMk/>
            <pc:sldMk cId="0" sldId="274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U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U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wrM6c38rW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wrM6c38rWY?feature=oembed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hbfGo7voB8" TargetMode="External"/><Relationship Id="rId2" Type="http://schemas.openxmlformats.org/officeDocument/2006/relationships/hyperlink" Target="https://humantraffickinghotline.org/sites/default/files/HT%20Power%26Control%20Wheel%20NEW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ELLaMPiPqPM" TargetMode="External"/><Relationship Id="rId4" Type="http://schemas.openxmlformats.org/officeDocument/2006/relationships/hyperlink" Target="https://www.playfactile.com/lv5nudggh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5uM5VMrZa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5uM5VMrZas?feature=oembe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3879" y="9315457"/>
            <a:ext cx="1021887" cy="811934"/>
            <a:chOff x="0" y="0"/>
            <a:chExt cx="269139" cy="2138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139" cy="213843"/>
            </a:xfrm>
            <a:custGeom>
              <a:avLst/>
              <a:gdLst/>
              <a:ahLst/>
              <a:cxnLst/>
              <a:rect l="l" t="t" r="r" b="b"/>
              <a:pathLst>
                <a:path w="269139" h="213843">
                  <a:moveTo>
                    <a:pt x="0" y="0"/>
                  </a:moveTo>
                  <a:lnTo>
                    <a:pt x="269139" y="0"/>
                  </a:lnTo>
                  <a:lnTo>
                    <a:pt x="269139" y="213843"/>
                  </a:lnTo>
                  <a:lnTo>
                    <a:pt x="0" y="213843"/>
                  </a:lnTo>
                  <a:close/>
                </a:path>
              </a:pathLst>
            </a:custGeom>
            <a:solidFill>
              <a:srgbClr val="F6F8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69139" cy="290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5688051"/>
            <a:ext cx="18288000" cy="4598949"/>
            <a:chOff x="0" y="0"/>
            <a:chExt cx="4816593" cy="12112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211246"/>
            </a:xfrm>
            <a:custGeom>
              <a:avLst/>
              <a:gdLst/>
              <a:ahLst/>
              <a:cxnLst/>
              <a:rect l="l" t="t" r="r" b="b"/>
              <a:pathLst>
                <a:path w="4816592" h="1211246">
                  <a:moveTo>
                    <a:pt x="0" y="0"/>
                  </a:moveTo>
                  <a:lnTo>
                    <a:pt x="4816592" y="0"/>
                  </a:lnTo>
                  <a:lnTo>
                    <a:pt x="4816592" y="1211246"/>
                  </a:lnTo>
                  <a:lnTo>
                    <a:pt x="0" y="1211246"/>
                  </a:lnTo>
                  <a:close/>
                </a:path>
              </a:pathLst>
            </a:custGeom>
            <a:solidFill>
              <a:srgbClr val="3B79A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128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669964" y="9146233"/>
            <a:ext cx="13370018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5000" b="1" i="0" u="none" strike="noStrike" cap="none" baseline="0" dirty="0">
                <a:solidFill>
                  <a:srgbClr val="FEFEFE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Un desglose de la trata de personas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01558" y="4820443"/>
            <a:ext cx="13684879" cy="690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s-US" sz="3600" b="1" i="0" u="none" strike="noStrike" cap="none" baseline="0" dirty="0">
                <a:solidFill>
                  <a:srgbClr val="159E9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Participación de escuelas secundarias - 12.º grado</a:t>
            </a:r>
          </a:p>
        </p:txBody>
      </p:sp>
      <p:sp>
        <p:nvSpPr>
          <p:cNvPr id="10" name="Freeform 10"/>
          <p:cNvSpPr/>
          <p:nvPr/>
        </p:nvSpPr>
        <p:spPr>
          <a:xfrm>
            <a:off x="3808846" y="0"/>
            <a:ext cx="11092254" cy="4263958"/>
          </a:xfrm>
          <a:custGeom>
            <a:avLst/>
            <a:gdLst/>
            <a:ahLst/>
            <a:cxnLst/>
            <a:rect l="l" t="t" r="r" b="b"/>
            <a:pathLst>
              <a:path w="11092254" h="4263958">
                <a:moveTo>
                  <a:pt x="0" y="0"/>
                </a:moveTo>
                <a:lnTo>
                  <a:pt x="11092254" y="0"/>
                </a:lnTo>
                <a:lnTo>
                  <a:pt x="11092254" y="4263958"/>
                </a:lnTo>
                <a:lnTo>
                  <a:pt x="0" y="4263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33282" y="-98392"/>
            <a:ext cx="13776484" cy="77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¿Dónde ocurre más la trata de personas?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54738" y="1128398"/>
            <a:ext cx="8178524" cy="48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s-US" sz="2799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Tráfico laboral: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29069" y="9694410"/>
            <a:ext cx="7584910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https://polarisproject.org/the-typology-of-modern-slavery/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" y="2124229"/>
            <a:ext cx="8178524" cy="7471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Instalaciones recreativas 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canchas de golf, campamentos de verano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Atención médica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residencias de ancianos, asistentes de salud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Carnavales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Silvicultura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maderera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Fábricas y elaboración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procesamiento de alimentos, industria textil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Servicios de limpieza comercial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conserjes, amas de llaves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Paisajismo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Hoteles y hospitalidad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82200" y="2129672"/>
            <a:ext cx="7584910" cy="6971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Construcción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soldadura, techado, carpintería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Servicios de salud y belleza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salones de manicura o peluquerías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Agricultura y ganadería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granjas lecheras, campos de maíz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Venta ambulante y mendicidad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vender caramelos, solicitar donaciones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Restaurantes y servicios de alimentos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Equipo de ventas itinerante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venta de productos fraudulentos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Trabajo doméstico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niñera o ama de llaves cama adentro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37706" y="-109452"/>
            <a:ext cx="13812588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¿Dónde ocurre más la trata de personas? (cont.)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1424108"/>
            <a:ext cx="8178524" cy="48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s-US" sz="2799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Tráfico sexual: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42533" y="9715500"/>
            <a:ext cx="7402934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https://polarisproject.org/the-typology-of-modern-slavery/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213637"/>
            <a:ext cx="9364862" cy="6454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Pornografía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Burdeles residenciales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el traficante entrega una tarjeta con información sobre la ubicación de un burdel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Prostitución en lugares públicos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el proxeneta obliga a las niñas a encontrarse con los hombres en sus coches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Actos sexuales interactivos remotos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cámaras web, sexo telefónico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Esclavitud sexual personal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se vende una niña para saldar la deuda familiar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Servicios de acompañantes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mujeres entregadas en una ubicación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13477" y="1424108"/>
            <a:ext cx="8178524" cy="48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s-US" sz="2799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Tráfico sexual y laboral: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01400" y="2471354"/>
            <a:ext cx="6465518" cy="3468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Arte y entretenimiento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baile exótico, modelaje, deportes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Actividades ilícitas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p. ej., drogas, armas de fuego, etc.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Bares y clubes de striptease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Salones de masajes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22802"/>
            <a:ext cx="18288000" cy="1696332"/>
            <a:chOff x="0" y="-111355"/>
            <a:chExt cx="4816593" cy="446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84845"/>
            </a:xfrm>
            <a:custGeom>
              <a:avLst/>
              <a:gdLst/>
              <a:ahLst/>
              <a:cxnLst/>
              <a:rect l="l" t="t" r="r" b="b"/>
              <a:pathLst>
                <a:path w="4816592" h="284845">
                  <a:moveTo>
                    <a:pt x="0" y="0"/>
                  </a:moveTo>
                  <a:lnTo>
                    <a:pt x="4816592" y="0"/>
                  </a:lnTo>
                  <a:lnTo>
                    <a:pt x="4816592" y="284845"/>
                  </a:lnTo>
                  <a:lnTo>
                    <a:pt x="0" y="28484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11355"/>
              <a:ext cx="4816593" cy="446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s-US" sz="3500" b="1" i="0" u="none" strike="noStrike" cap="none" baseline="0" dirty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 (MS) Bold"/>
                  <a:ea typeface="Calibri (MS) Bold"/>
                  <a:cs typeface="Calibri (MS) Bold"/>
                </a:rPr>
                <a:t>Video “’Voy a lograrlo’: historias sobre tráfico infantil de sobrevivientes” de Love146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336134" y="9715500"/>
            <a:ext cx="5615732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v=TwrM6c38rWY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https://www.youtube.com/watch?v=TwrM6c38rWY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325600" y="9639300"/>
            <a:ext cx="2623587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Duración: 4:44 minutos</a:t>
            </a:r>
          </a:p>
        </p:txBody>
      </p:sp>
      <p:pic>
        <p:nvPicPr>
          <p:cNvPr id="8" name="Online Media 7" title="“I’m gonna make it” - Stories of Child Trafficking from Survivors">
            <a:hlinkClick r:id="" action="ppaction://media"/>
            <a:extLst>
              <a:ext uri="{FF2B5EF4-FFF2-40B4-BE49-F238E27FC236}">
                <a16:creationId xmlns:a16="http://schemas.microsoft.com/office/drawing/2014/main" id="{D50957E8-1BAE-B8C4-7B4A-A65AE52666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6750" y="1273530"/>
            <a:ext cx="14414500" cy="81381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0277"/>
            <a:ext cx="18288000" cy="1029200"/>
            <a:chOff x="0" y="0"/>
            <a:chExt cx="4816593" cy="271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1065"/>
            </a:xfrm>
            <a:custGeom>
              <a:avLst/>
              <a:gdLst/>
              <a:ahLst/>
              <a:cxnLst/>
              <a:rect l="l" t="t" r="r" b="b"/>
              <a:pathLst>
                <a:path w="4816592" h="271065">
                  <a:moveTo>
                    <a:pt x="0" y="0"/>
                  </a:moveTo>
                  <a:lnTo>
                    <a:pt x="4816592" y="0"/>
                  </a:lnTo>
                  <a:lnTo>
                    <a:pt x="4816592" y="271065"/>
                  </a:lnTo>
                  <a:lnTo>
                    <a:pt x="0" y="27106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37635" y="-180695"/>
            <a:ext cx="17412725" cy="105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Preguntas de debate dirigidas por el docente sobre el video “Voy a lograrlo”: historias sobre tráfico infantil de sobrevivientes” de Love146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34302" y="2917825"/>
            <a:ext cx="12619396" cy="4244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En este video, vimos que la trata de personas afectaba a niños de diferentes razas, etnias, géneros, etc. También fueron víctimas de trata de varias formas diferentes.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¿Crees que serás más consciente de estos problemas después de ver este video? Si es así, ¿cómo?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46" y="1907954"/>
            <a:ext cx="9130865" cy="73503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3810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Actividad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C3F890C-D409-091C-81DF-92D0E222BB9D}"/>
              </a:ext>
            </a:extLst>
          </p:cNvPr>
          <p:cNvSpPr txBox="1"/>
          <p:nvPr/>
        </p:nvSpPr>
        <p:spPr>
          <a:xfrm>
            <a:off x="7772400" y="9486900"/>
            <a:ext cx="2386438" cy="274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JUGUEMOS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3810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Actividad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80915" y="3824549"/>
            <a:ext cx="9726166" cy="1672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Recomendamos jugar a </a:t>
            </a:r>
          </a:p>
          <a:p>
            <a:pPr algn="ctr">
              <a:lnSpc>
                <a:spcPts val="7000"/>
              </a:lnSpc>
            </a:pPr>
            <a:r>
              <a:rPr lang="es-US" sz="3000" u="sng" dirty="0"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BINGO sobre la trata de personas</a:t>
            </a: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78951" y="1028700"/>
            <a:ext cx="6802784" cy="8196125"/>
          </a:xfrm>
          <a:custGeom>
            <a:avLst/>
            <a:gdLst/>
            <a:ahLst/>
            <a:cxnLst/>
            <a:rect l="l" t="t" r="r" b="b"/>
            <a:pathLst>
              <a:path w="6802784" h="8196125">
                <a:moveTo>
                  <a:pt x="0" y="0"/>
                </a:moveTo>
                <a:lnTo>
                  <a:pt x="6802784" y="0"/>
                </a:lnTo>
                <a:lnTo>
                  <a:pt x="6802784" y="8196125"/>
                </a:lnTo>
                <a:lnTo>
                  <a:pt x="0" y="819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25B17-742E-F04D-B6FC-C39FAAB6A557}"/>
              </a:ext>
            </a:extLst>
          </p:cNvPr>
          <p:cNvSpPr txBox="1"/>
          <p:nvPr/>
        </p:nvSpPr>
        <p:spPr>
          <a:xfrm>
            <a:off x="7543800" y="9410700"/>
            <a:ext cx="2386438" cy="274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FIN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96513" y="858923"/>
            <a:ext cx="7294975" cy="9428077"/>
          </a:xfrm>
          <a:custGeom>
            <a:avLst/>
            <a:gdLst/>
            <a:ahLst/>
            <a:cxnLst/>
            <a:rect l="l" t="t" r="r" b="b"/>
            <a:pathLst>
              <a:path w="7294975" h="9428077">
                <a:moveTo>
                  <a:pt x="0" y="0"/>
                </a:moveTo>
                <a:lnTo>
                  <a:pt x="7294974" y="0"/>
                </a:lnTo>
                <a:lnTo>
                  <a:pt x="7294974" y="9428077"/>
                </a:lnTo>
                <a:lnTo>
                  <a:pt x="0" y="94280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0" y="59588"/>
            <a:ext cx="18288000" cy="67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Folleto de la lección de Polaris Project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5817DFB-CF58-45B4-4D4C-3A3330586942}"/>
              </a:ext>
            </a:extLst>
          </p:cNvPr>
          <p:cNvSpPr txBox="1"/>
          <p:nvPr/>
        </p:nvSpPr>
        <p:spPr>
          <a:xfrm>
            <a:off x="7505698" y="1553474"/>
            <a:ext cx="3276600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2800" b="1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Tráfico sexual</a:t>
            </a:r>
            <a:endParaRPr lang="es-US" sz="2800" b="1" i="0" u="none" strike="noStrike" cap="none">
              <a:solidFill>
                <a:schemeClr val="bg1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242F228-C243-99A8-4CBB-834FE51F1D82}"/>
              </a:ext>
            </a:extLst>
          </p:cNvPr>
          <p:cNvSpPr txBox="1"/>
          <p:nvPr/>
        </p:nvSpPr>
        <p:spPr>
          <a:xfrm>
            <a:off x="7505698" y="7907546"/>
            <a:ext cx="350520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2400" b="1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Tráfico laboral </a:t>
            </a:r>
            <a:endParaRPr lang="es-US" sz="2400" b="1" i="0" u="none" strike="noStrike" cap="none">
              <a:solidFill>
                <a:schemeClr val="bg1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5784C92-623E-C225-7DDD-BDED96C0E171}"/>
              </a:ext>
            </a:extLst>
          </p:cNvPr>
          <p:cNvSpPr txBox="1"/>
          <p:nvPr/>
        </p:nvSpPr>
        <p:spPr>
          <a:xfrm>
            <a:off x="2915826" y="4872941"/>
            <a:ext cx="2580687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negocios, granjas, trabajo doméstico, mendicidad/venta ambulante, estriptis</a:t>
            </a:r>
            <a:endParaRPr lang="es-US" sz="1600" i="0" u="none" strike="noStrike" cap="none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31ED910-0076-6020-BEAD-C28A0DBE6380}"/>
              </a:ext>
            </a:extLst>
          </p:cNvPr>
          <p:cNvSpPr txBox="1"/>
          <p:nvPr/>
        </p:nvSpPr>
        <p:spPr>
          <a:xfrm>
            <a:off x="12827001" y="4355098"/>
            <a:ext cx="2580687" cy="97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prostitución callejera/en línea, burdeles residenciales/con fachada comercial, paradas de camiones</a:t>
            </a:r>
            <a:endParaRPr lang="es-US" sz="1600" i="0" u="none" strike="noStrike" cap="none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905D3E57-2511-19CD-2164-1F3454FF870C}"/>
              </a:ext>
            </a:extLst>
          </p:cNvPr>
          <p:cNvSpPr txBox="1"/>
          <p:nvPr/>
        </p:nvSpPr>
        <p:spPr>
          <a:xfrm>
            <a:off x="8450557" y="4505920"/>
            <a:ext cx="1315743" cy="914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PODER </a:t>
            </a:r>
            <a:br>
              <a:rPr sz="2000"/>
            </a:br>
            <a:r>
              <a:rPr lang="es-US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&amp; </a:t>
            </a:r>
            <a:br>
              <a:rPr sz="2000"/>
            </a:br>
            <a:r>
              <a:rPr lang="es-US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CONTROL</a:t>
            </a:r>
            <a:endParaRPr lang="es-US" sz="2000" i="0" u="none" strike="noStrike" cap="none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FF8FB419-C566-48C3-76DA-15378609C6FF}"/>
              </a:ext>
            </a:extLst>
          </p:cNvPr>
          <p:cNvSpPr txBox="1"/>
          <p:nvPr/>
        </p:nvSpPr>
        <p:spPr>
          <a:xfrm>
            <a:off x="6581865" y="3171272"/>
            <a:ext cx="1587795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ABUSO</a:t>
            </a:r>
            <a:br>
              <a:rPr lang="es-US" sz="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</a:br>
            <a:r>
              <a:rPr lang="es-US" sz="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ECONÓMICO</a:t>
            </a:r>
          </a:p>
          <a:p>
            <a:pPr algn="ctr"/>
            <a:r>
              <a:rPr lang="es-US" sz="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Crea una deuda que nunca se puede pagar </a:t>
            </a:r>
            <a:r>
              <a:rPr lang="es-US" sz="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Symbol"/>
                <a:ea typeface="Calibri"/>
                <a:cs typeface="Calibri"/>
                <a:sym typeface="Symbol"/>
              </a:rPr>
              <a:t></a:t>
            </a:r>
            <a:r>
              <a:rPr lang="es-US" sz="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 Toma el dinero ganado </a:t>
            </a:r>
            <a:r>
              <a:rPr lang="es-US" sz="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Symbol"/>
                <a:ea typeface="Calibri"/>
                <a:cs typeface="Calibri"/>
                <a:sym typeface="Symbol"/>
              </a:rPr>
              <a:t></a:t>
            </a:r>
            <a:r>
              <a:rPr lang="es-US" sz="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 Prohíbe el acceso a las finanzas </a:t>
            </a:r>
            <a:r>
              <a:rPr lang="es-US" sz="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Symbol"/>
                <a:ea typeface="Calibri"/>
                <a:cs typeface="Calibri"/>
                <a:sym typeface="Symbol"/>
              </a:rPr>
              <a:t></a:t>
            </a:r>
            <a:r>
              <a:rPr lang="es-US" sz="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 Limita los recursos a una pequeña asignación</a:t>
            </a:r>
            <a:endParaRPr lang="es-US" sz="900" i="0" u="none" strike="noStrike" kern="0" cap="none" dirty="0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3101C3DB-8A67-F7D6-09C5-89CE1F94BACF}"/>
              </a:ext>
            </a:extLst>
          </p:cNvPr>
          <p:cNvSpPr txBox="1"/>
          <p:nvPr/>
        </p:nvSpPr>
        <p:spPr>
          <a:xfrm>
            <a:off x="8169660" y="2205489"/>
            <a:ext cx="1075352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COERCIÓN y AMENAZAS </a:t>
            </a:r>
          </a:p>
          <a:p>
            <a:pPr algn="ctr"/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Amenaza con dañar a la víctima o a la familia 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Symbol"/>
                <a:ea typeface="Calibri"/>
                <a:cs typeface="Calibri"/>
                <a:sym typeface="Symbol"/>
              </a:rPr>
              <a:t>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 Amenaza con exponer o avergonzar a la víctima 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Symbol"/>
                <a:ea typeface="Calibri"/>
                <a:cs typeface="Calibri"/>
                <a:sym typeface="Symbol"/>
              </a:rPr>
              <a:t>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 Amenaza con informar a la policía o a inmigración</a:t>
            </a:r>
            <a:endParaRPr lang="es-US" sz="1000" i="0" u="none" strike="noStrike" kern="0" cap="none" dirty="0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CEBEBAE8-2270-9E9F-3828-25A5F4BF05BC}"/>
              </a:ext>
            </a:extLst>
          </p:cNvPr>
          <p:cNvSpPr txBox="1"/>
          <p:nvPr/>
        </p:nvSpPr>
        <p:spPr>
          <a:xfrm>
            <a:off x="9328636" y="2221472"/>
            <a:ext cx="1075353" cy="1862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US" sz="1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INTIMIDACIÓN</a:t>
            </a:r>
          </a:p>
          <a:p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Daña a otras víctimas, niños o mascotas • Exhibe o usa armas • Destruye la propiedad • Miente sobre la participación de la policía en situaciones de tráfico </a:t>
            </a:r>
            <a:endParaRPr lang="es-US" sz="1000" i="0" u="none" strike="noStrike" kern="0" cap="none" dirty="0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F36AFBA3-A5BE-750C-2773-2067D12032BD}"/>
              </a:ext>
            </a:extLst>
          </p:cNvPr>
          <p:cNvSpPr txBox="1"/>
          <p:nvPr/>
        </p:nvSpPr>
        <p:spPr>
          <a:xfrm>
            <a:off x="9966324" y="3778230"/>
            <a:ext cx="1957209" cy="854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05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ABUSO EMOCIONAL</a:t>
            </a:r>
          </a:p>
          <a:p>
            <a:pPr indent="266700"/>
            <a:r>
              <a:rPr lang="es-US" sz="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Humilla frente a los demás • Insulta • Juega juegos mentales • Hace que la víctima se sienta culpable por la situación • Convence a la víctima de que es el único que se preocupa por ella</a:t>
            </a:r>
            <a:endParaRPr lang="es-US" sz="900" i="0" u="none" strike="noStrike" kern="0" cap="none" dirty="0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40976834-584B-1AC0-1C01-A033E910A2AF}"/>
              </a:ext>
            </a:extLst>
          </p:cNvPr>
          <p:cNvSpPr txBox="1"/>
          <p:nvPr/>
        </p:nvSpPr>
        <p:spPr>
          <a:xfrm>
            <a:off x="10041572" y="4769985"/>
            <a:ext cx="1737159" cy="1408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05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AISLAMIENTO</a:t>
            </a:r>
          </a:p>
          <a:p>
            <a:pPr marL="171450" algn="r"/>
            <a:r>
              <a:rPr lang="es-US" sz="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Mantiene a la víctima confinada • Acompaña a lugares públicos • Crea desconfianza en la policía/otros • Mueve a las víctimas a diferentes lugares • No permite que la víctima aprenda inglés o vaya a la escuela • Niega el acceso a niños, familiares y amigos</a:t>
            </a:r>
            <a:endParaRPr lang="es-US" sz="900" i="0" u="none" strike="noStrike" kern="0" cap="none" dirty="0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0E1ADBD2-DD3E-BEA5-438D-E58EF4E4E97C}"/>
              </a:ext>
            </a:extLst>
          </p:cNvPr>
          <p:cNvSpPr txBox="1"/>
          <p:nvPr/>
        </p:nvSpPr>
        <p:spPr>
          <a:xfrm rot="21079164">
            <a:off x="9544330" y="6027478"/>
            <a:ext cx="1270267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US" sz="1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NEGAR, CULPAR, MINIMIZAR,</a:t>
            </a:r>
          </a:p>
          <a:p>
            <a:r>
              <a:rPr lang="es-US" sz="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Minimiza el abuso o la explotación • Niega que esté ocurriendo algo ilegal o con fines de explotación • Culpa a la víctima de la situación de tráfico</a:t>
            </a:r>
            <a:endParaRPr lang="es-US" sz="800" i="0" u="none" strike="noStrike" kern="0" cap="none" dirty="0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D0B24AF8-09E2-5D53-3E46-EAD97CAA39F4}"/>
              </a:ext>
            </a:extLst>
          </p:cNvPr>
          <p:cNvSpPr txBox="1"/>
          <p:nvPr/>
        </p:nvSpPr>
        <p:spPr>
          <a:xfrm>
            <a:off x="8237005" y="6025834"/>
            <a:ext cx="1160523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ABUSO SEXUAL</a:t>
            </a:r>
          </a:p>
          <a:p>
            <a:pPr algn="ctr"/>
            <a:r>
              <a:rPr lang="es-US" sz="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Usa la agresión sexual como castigo o medio de control • Obliga a la víctima a tener relaciones sexuales varias veces al día con extraños • Trata a la víctima como un objeto para obtener una ganancia monetaria • Normaliza la violencia sexual y la venta de servicios sexuales</a:t>
            </a:r>
            <a:endParaRPr lang="es-US" sz="800" i="0" u="none" strike="noStrike" kern="0" cap="none" dirty="0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9A3B43D9-0733-234F-6DD3-32759B52E652}"/>
              </a:ext>
            </a:extLst>
          </p:cNvPr>
          <p:cNvSpPr txBox="1"/>
          <p:nvPr/>
        </p:nvSpPr>
        <p:spPr>
          <a:xfrm>
            <a:off x="6762353" y="5501696"/>
            <a:ext cx="1314847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ABUSO FÍSICO</a:t>
            </a:r>
          </a:p>
          <a:p>
            <a:pPr algn="ctr"/>
            <a:r>
              <a:rPr lang="es-US" sz="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Empuja, abofetea, golpea, da puñetazos, patea, estrangula • Quema, marca, tatúa • Niega alimentos/agua • Expone a sustancias químicas dañinas • Obliga a la interrupción del embarazo • Induce la adicción a las drogas como medio de control</a:t>
            </a:r>
            <a:endParaRPr lang="es-US" sz="800" i="0" u="none" strike="noStrike" kern="0" cap="none" dirty="0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4A239AC0-C057-DD6D-E1F2-D2FCD552C454}"/>
              </a:ext>
            </a:extLst>
          </p:cNvPr>
          <p:cNvSpPr txBox="1"/>
          <p:nvPr/>
        </p:nvSpPr>
        <p:spPr>
          <a:xfrm>
            <a:off x="6340947" y="4329229"/>
            <a:ext cx="1828713" cy="992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US" sz="105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USO DEL PRIVILEGIO </a:t>
            </a:r>
          </a:p>
          <a:p>
            <a:r>
              <a:rPr lang="es-US" sz="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Trata a la víctima como si fuera un sirviente • Utiliza el género, la edad o la nacionalidad para sugerir superioridad • Utiliza a ciertas víctimas para controlar a los demás • Oculta o destruye documentos importantes</a:t>
            </a:r>
            <a:endParaRPr lang="es-US" sz="900" i="0" u="none" strike="noStrike" kern="0" cap="none" dirty="0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C1FE3B35-3529-064D-1467-9ABA3940DC45}"/>
              </a:ext>
            </a:extLst>
          </p:cNvPr>
          <p:cNvSpPr txBox="1"/>
          <p:nvPr/>
        </p:nvSpPr>
        <p:spPr>
          <a:xfrm>
            <a:off x="6608953" y="8843310"/>
            <a:ext cx="499894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800" b="1" i="0" u="none" strike="noStrike" cap="none" baseline="0">
                <a:solidFill>
                  <a:srgbClr val="99282E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Este círculo es una adaptación del círculo de poder y control del Modelo Duluth del Proyecto de Intervención contra el Abuso Doméstico, disponible en www.theduluthmodel.org</a:t>
            </a:r>
            <a:endParaRPr lang="es-US" sz="800" b="1" i="0" u="none" strike="noStrike" kern="0" cap="none">
              <a:solidFill>
                <a:srgbClr val="99282E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45F43D4A-D731-8FDC-5DCB-B196CFCCDB67}"/>
              </a:ext>
            </a:extLst>
          </p:cNvPr>
          <p:cNvSpPr txBox="1"/>
          <p:nvPr/>
        </p:nvSpPr>
        <p:spPr>
          <a:xfrm>
            <a:off x="6555153" y="9116521"/>
            <a:ext cx="499894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Polaris Project | P.O. Box 53315, Washington, DC 20009 | Tel: 202.745.1001 | www.PolarisProject.org | </a:t>
            </a:r>
            <a:r>
              <a:rPr lang="es-US" sz="800" b="1" i="0" u="sng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Info@PolarisProject.org</a:t>
            </a:r>
          </a:p>
          <a:p>
            <a:pPr algn="ctr"/>
            <a:r>
              <a:rPr lang="es-US" sz="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© Copyright Polaris Project, 2010. Todos los derechos reservados</a:t>
            </a:r>
            <a:r>
              <a:rPr lang="es-US" sz="800" b="1" i="0" u="sng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.</a:t>
            </a:r>
            <a:endParaRPr lang="es-US" sz="800" b="1" i="0" u="sng" strike="noStrike" kern="0" cap="none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9E1DAC42-921B-1F56-AACC-1E0AAE78AF41}"/>
              </a:ext>
            </a:extLst>
          </p:cNvPr>
          <p:cNvSpPr txBox="1"/>
          <p:nvPr/>
        </p:nvSpPr>
        <p:spPr>
          <a:xfrm>
            <a:off x="6442451" y="9565913"/>
            <a:ext cx="5438219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75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Esta publicación fue posible en parte gracias al número de subvención 90xRoo12/02 de la División contra la Trata de Personas, Oficina de Reasentamiento de Refugiados, Departamento de Salud y Servicios Humanos (HHS) de los EE. UU. Su contenido es responsabilidad exclusiva de los autores y no representa necesariamente las opiniones oficiales de la División contra la Trata de Personas, Oficina de Reasentamiento de Refugiados o el HHS.</a:t>
            </a:r>
            <a:endParaRPr lang="es-US" sz="750" b="1" i="0" u="sng" strike="noStrike" kern="0" cap="none"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" panose="020F0502020204030204" pitchFamily="34" charset="0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62425" y="266700"/>
            <a:ext cx="9778484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s-US" sz="35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Enlaces a los materiales de la lección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38200" y="5747657"/>
            <a:ext cx="16459200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humantraffickinghotline.org/sites/default/files/HT%20Power%26Control%20Wheel%20NEW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Folleto del “Círculo de poder y control en la trata de personas" de Polaris Project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9600" y="4267472"/>
            <a:ext cx="17033555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“Conceptos básicos sobre la trata de personas” de Alliance to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Human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v=XhbfGo7voB8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Trafficking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3" tooltip="https://www.youtube.com/watch?v=XhbfGo7voB8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89718" y="7227842"/>
            <a:ext cx="8323898" cy="57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playfactile.com/lv5nudggh2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Safety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playfactile.com/lv5nudggh2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Jeopardy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4" tooltip="https://www.playfactile.com/lv5nudggh2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8200" y="2791549"/>
            <a:ext cx="16459200" cy="598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www.youtube.com/watch?v=ELLaMPiPqP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“Construir relaciones saludables” de Oasis Mental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www.youtube.com/watch?v=ELLaMPiPqP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www.youtube.com/watch?v=ELLaMPiPqP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www.youtube.com/watch?v=ELLaMPiPqP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Applications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5" tooltip="https://www.youtube.com/watch?v=ELLaMPiPqPM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0427" y="-6096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Resumen de la lección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07496" y="1473294"/>
            <a:ext cx="9273009" cy="980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La trata de personas: uso de 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fuerza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, 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fraude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o 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coacción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para obtener algún tipo de 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trabajo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o 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acto sexual comercial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07496" y="4855304"/>
            <a:ext cx="9273009" cy="980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Dos modalidades de trata de personas:</a:t>
            </a:r>
          </a:p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Tráfico sexual y laboral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81409" y="3183349"/>
            <a:ext cx="10725181" cy="1477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Si una víctima es 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menor de 18 años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, cualquier acto sexual comercial se considera trata, independientemente del uso de la fuerza, el fraude o la coacción.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35466" y="6639028"/>
            <a:ext cx="14517922" cy="980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</a:t>
            </a:r>
            <a:r>
              <a:rPr lang="es-US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modelo acción-medios-propósito (</a:t>
            </a:r>
            <a:r>
              <a:rPr lang="es-US" sz="28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AMP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)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puede ayudar a explicar la ley federal en cuanto a la trata de personas.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83049" y="7738745"/>
            <a:ext cx="11622757" cy="1477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El traficante lleva a cabo la 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ACCIÓN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(</a:t>
            </a:r>
            <a:r>
              <a:rPr lang="es-US" sz="2800" b="0" i="1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transporta, recluta, provee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), luego emplea los 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MEDIOS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(</a:t>
            </a:r>
            <a:r>
              <a:rPr lang="es-US" sz="2800" b="0" i="1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fuerza, fraude o coacción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) con el 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PROPÓSITO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de obligar a una víctima a proporcionar trabajo o un acto sexual comercial.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123971"/>
            <a:chOff x="0" y="0"/>
            <a:chExt cx="4816593" cy="296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96025"/>
            </a:xfrm>
            <a:custGeom>
              <a:avLst/>
              <a:gdLst/>
              <a:ahLst/>
              <a:cxnLst/>
              <a:rect l="l" t="t" r="r" b="b"/>
              <a:pathLst>
                <a:path w="4816592" h="296025">
                  <a:moveTo>
                    <a:pt x="0" y="0"/>
                  </a:moveTo>
                  <a:lnTo>
                    <a:pt x="4816592" y="0"/>
                  </a:lnTo>
                  <a:lnTo>
                    <a:pt x="4816592" y="296025"/>
                  </a:lnTo>
                  <a:lnTo>
                    <a:pt x="0" y="29602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816593" cy="381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62200" y="2823185"/>
            <a:ext cx="14071431" cy="2320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Connect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for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Freedom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una organización 501(c)(3) sin fines de lucro comprometida a proporcionar materiales gratuitos sobre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seguridad en línea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y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concientización sobre la trata de personas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a aquellas partes que estén interesadas dentro del entorno educativo.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3996" y="86276"/>
            <a:ext cx="16057790" cy="79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LA PREVENCIÓN A TRAVÉS DE LA EDUCACIÓN ES LA SOLUCIÓN</a:t>
            </a:r>
          </a:p>
        </p:txBody>
      </p:sp>
      <p:sp>
        <p:nvSpPr>
          <p:cNvPr id="7" name="Freeform 7"/>
          <p:cNvSpPr/>
          <p:nvPr/>
        </p:nvSpPr>
        <p:spPr>
          <a:xfrm>
            <a:off x="5383103" y="7014298"/>
            <a:ext cx="7521793" cy="2633258"/>
          </a:xfrm>
          <a:custGeom>
            <a:avLst/>
            <a:gdLst/>
            <a:ahLst/>
            <a:cxnLst/>
            <a:rect l="l" t="t" r="r" b="b"/>
            <a:pathLst>
              <a:path w="7521793" h="2633258">
                <a:moveTo>
                  <a:pt x="0" y="0"/>
                </a:moveTo>
                <a:lnTo>
                  <a:pt x="7521794" y="0"/>
                </a:lnTo>
                <a:lnTo>
                  <a:pt x="7521794" y="2633257"/>
                </a:lnTo>
                <a:lnTo>
                  <a:pt x="0" y="2633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148337" cy="10287000"/>
            <a:chOff x="0" y="0"/>
            <a:chExt cx="135594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5941" cy="2709333"/>
            </a:xfrm>
            <a:custGeom>
              <a:avLst/>
              <a:gdLst/>
              <a:ahLst/>
              <a:cxnLst/>
              <a:rect l="l" t="t" r="r" b="b"/>
              <a:pathLst>
                <a:path w="1355941" h="2709333">
                  <a:moveTo>
                    <a:pt x="0" y="0"/>
                  </a:moveTo>
                  <a:lnTo>
                    <a:pt x="1355941" y="0"/>
                  </a:lnTo>
                  <a:lnTo>
                    <a:pt x="13559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355941" cy="278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485286" y="1354966"/>
            <a:ext cx="10735913" cy="7410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Introducción a la trata de personas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Video “Qué es la trata de personas” del Departamento de Seguridad Nacional (4.5 min</a:t>
            </a:r>
            <a:r>
              <a:rPr lang="es-US" sz="3000" dirty="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) </a:t>
            </a:r>
          </a:p>
          <a:p>
            <a:pPr marL="1640841" lvl="2" indent="-546947" algn="l">
              <a:lnSpc>
                <a:spcPts val="532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Preguntas de debate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La industria de la trata de personas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Video “Voy a lograrlo”: historias sobre tráfico infantil de sobrevivientes de Love146 (4.5 min.)</a:t>
            </a:r>
          </a:p>
          <a:p>
            <a:pPr marL="1640841" lvl="2" indent="-546947" algn="l">
              <a:lnSpc>
                <a:spcPts val="532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Preguntas de debate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Folleto de Polaris Project: círculo de poder y control en la trata de personas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Actividad</a:t>
            </a:r>
          </a:p>
        </p:txBody>
      </p:sp>
      <p:sp>
        <p:nvSpPr>
          <p:cNvPr id="6" name="Freeform 6"/>
          <p:cNvSpPr/>
          <p:nvPr/>
        </p:nvSpPr>
        <p:spPr>
          <a:xfrm>
            <a:off x="291970" y="4214708"/>
            <a:ext cx="4564398" cy="489545"/>
          </a:xfrm>
          <a:custGeom>
            <a:avLst/>
            <a:gdLst/>
            <a:ahLst/>
            <a:cxnLst/>
            <a:rect l="l" t="t" r="r" b="b"/>
            <a:pathLst>
              <a:path w="4564398" h="489545">
                <a:moveTo>
                  <a:pt x="0" y="0"/>
                </a:moveTo>
                <a:lnTo>
                  <a:pt x="4564397" y="0"/>
                </a:lnTo>
                <a:lnTo>
                  <a:pt x="4564397" y="489546"/>
                </a:lnTo>
                <a:lnTo>
                  <a:pt x="0" y="4895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1860" r="-2906" b="-3900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91970" y="4586183"/>
            <a:ext cx="4564398" cy="1797099"/>
            <a:chOff x="0" y="0"/>
            <a:chExt cx="1202146" cy="4733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2146" cy="473310"/>
            </a:xfrm>
            <a:custGeom>
              <a:avLst/>
              <a:gdLst/>
              <a:ahLst/>
              <a:cxnLst/>
              <a:rect l="l" t="t" r="r" b="b"/>
              <a:pathLst>
                <a:path w="1202146" h="473309">
                  <a:moveTo>
                    <a:pt x="0" y="0"/>
                  </a:moveTo>
                  <a:lnTo>
                    <a:pt x="1202146" y="0"/>
                  </a:lnTo>
                  <a:lnTo>
                    <a:pt x="1202146" y="473310"/>
                  </a:lnTo>
                  <a:lnTo>
                    <a:pt x="0" y="473310"/>
                  </a:lnTo>
                  <a:close/>
                </a:path>
              </a:pathLst>
            </a:custGeom>
            <a:solidFill>
              <a:srgbClr val="3979A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202146" cy="549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79883" y="558955"/>
            <a:ext cx="1588569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Lección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68221" y="152725"/>
            <a:ext cx="8327431" cy="842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s-US" sz="35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Resumen de la lección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7406" y="4912361"/>
            <a:ext cx="4313525" cy="980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FCFCF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Un desglose de la </a:t>
            </a:r>
          </a:p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FCFCF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trata de personas</a:t>
            </a:r>
          </a:p>
        </p:txBody>
      </p:sp>
      <p:sp>
        <p:nvSpPr>
          <p:cNvPr id="13" name="Freeform 13"/>
          <p:cNvSpPr/>
          <p:nvPr/>
        </p:nvSpPr>
        <p:spPr>
          <a:xfrm>
            <a:off x="291970" y="1219404"/>
            <a:ext cx="4564398" cy="3004830"/>
          </a:xfrm>
          <a:custGeom>
            <a:avLst/>
            <a:gdLst/>
            <a:ahLst/>
            <a:cxnLst/>
            <a:rect l="l" t="t" r="r" b="b"/>
            <a:pathLst>
              <a:path w="4564398" h="3004830">
                <a:moveTo>
                  <a:pt x="0" y="0"/>
                </a:moveTo>
                <a:lnTo>
                  <a:pt x="4564397" y="0"/>
                </a:lnTo>
                <a:lnTo>
                  <a:pt x="4564397" y="3004829"/>
                </a:lnTo>
                <a:lnTo>
                  <a:pt x="0" y="30048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642" b="-590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85425"/>
            <a:chOff x="0" y="0"/>
            <a:chExt cx="4816593" cy="206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861"/>
            </a:xfrm>
            <a:custGeom>
              <a:avLst/>
              <a:gdLst/>
              <a:ahLst/>
              <a:cxnLst/>
              <a:rect l="l" t="t" r="r" b="b"/>
              <a:pathLst>
                <a:path w="4816592" h="206861">
                  <a:moveTo>
                    <a:pt x="0" y="0"/>
                  </a:moveTo>
                  <a:lnTo>
                    <a:pt x="4816592" y="0"/>
                  </a:lnTo>
                  <a:lnTo>
                    <a:pt x="4816592" y="206861"/>
                  </a:lnTo>
                  <a:lnTo>
                    <a:pt x="0" y="20686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425674" y="5602772"/>
            <a:ext cx="4044247" cy="2696165"/>
          </a:xfrm>
          <a:custGeom>
            <a:avLst/>
            <a:gdLst/>
            <a:ahLst/>
            <a:cxnLst/>
            <a:rect l="l" t="t" r="r" b="b"/>
            <a:pathLst>
              <a:path w="4044247" h="2696165">
                <a:moveTo>
                  <a:pt x="0" y="0"/>
                </a:moveTo>
                <a:lnTo>
                  <a:pt x="4044247" y="0"/>
                </a:lnTo>
                <a:lnTo>
                  <a:pt x="4044247" y="2696164"/>
                </a:lnTo>
                <a:lnTo>
                  <a:pt x="0" y="2696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63771" y="3327942"/>
            <a:ext cx="2608794" cy="2608794"/>
          </a:xfrm>
          <a:custGeom>
            <a:avLst/>
            <a:gdLst/>
            <a:ahLst/>
            <a:cxnLst/>
            <a:rect l="l" t="t" r="r" b="b"/>
            <a:pathLst>
              <a:path w="2608794" h="2608794">
                <a:moveTo>
                  <a:pt x="0" y="0"/>
                </a:moveTo>
                <a:lnTo>
                  <a:pt x="2608794" y="0"/>
                </a:lnTo>
                <a:lnTo>
                  <a:pt x="2608794" y="2608794"/>
                </a:lnTo>
                <a:lnTo>
                  <a:pt x="0" y="26087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0" y="-87216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¿Qué es la trata de personas?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07496" y="1968930"/>
            <a:ext cx="9273009" cy="105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El uso de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fuerza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,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fraude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o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coacción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para obtener algún tipo de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trabajo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o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acto sexual comercial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86737" y="4313677"/>
            <a:ext cx="7914525" cy="105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Afecta a </a:t>
            </a: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todos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, independientemente del sexo, la edad, el género, la raza o la nacionalidad.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13270" y="3195442"/>
            <a:ext cx="3061460" cy="36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Blue Campaign de HSI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75795" y="5532877"/>
            <a:ext cx="3342525" cy="36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Blue Campaign de HSI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86737" y="6651112"/>
            <a:ext cx="7914525" cy="211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Si una víctima es </a:t>
            </a: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menor de 18 años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, cualquier acto sexual comercial se considera trata, independientemente del uso de la fuerza, el fraude o la coacción.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72735" y="8767948"/>
            <a:ext cx="3342525" cy="36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camino del éxodo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85425"/>
            <a:chOff x="0" y="0"/>
            <a:chExt cx="4816593" cy="206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861"/>
            </a:xfrm>
            <a:custGeom>
              <a:avLst/>
              <a:gdLst/>
              <a:ahLst/>
              <a:cxnLst/>
              <a:rect l="l" t="t" r="r" b="b"/>
              <a:pathLst>
                <a:path w="4816592" h="206861">
                  <a:moveTo>
                    <a:pt x="0" y="0"/>
                  </a:moveTo>
                  <a:lnTo>
                    <a:pt x="4816592" y="0"/>
                  </a:lnTo>
                  <a:lnTo>
                    <a:pt x="4816592" y="206861"/>
                  </a:lnTo>
                  <a:lnTo>
                    <a:pt x="0" y="20686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6133" y="2361962"/>
            <a:ext cx="8743570" cy="5825403"/>
          </a:xfrm>
          <a:custGeom>
            <a:avLst/>
            <a:gdLst/>
            <a:ahLst/>
            <a:cxnLst/>
            <a:rect l="l" t="t" r="r" b="b"/>
            <a:pathLst>
              <a:path w="8743570" h="5825403">
                <a:moveTo>
                  <a:pt x="0" y="0"/>
                </a:moveTo>
                <a:lnTo>
                  <a:pt x="8743570" y="0"/>
                </a:lnTo>
                <a:lnTo>
                  <a:pt x="8743570" y="5825404"/>
                </a:lnTo>
                <a:lnTo>
                  <a:pt x="0" y="58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0" y="-60960"/>
            <a:ext cx="18288000" cy="77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Modalidades de trata de personas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63119" y="2106973"/>
            <a:ext cx="7483558" cy="265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Trata Sexual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: utilizar la fuerza, el fraude o la coacción para obtener un acto sexual comercial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4200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Ejemplos: servicios de acompañantes, pornografía, burdeles, salones de masajes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63119" y="5622642"/>
            <a:ext cx="7483558" cy="3183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Trata Laboral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: utilizar la fuerza, el fraude o la coacción para obtener trabajo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4200"/>
              </a:lnSpc>
            </a:pPr>
            <a:r>
              <a:rPr lang="es-US" sz="3000" b="0" i="1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Ejemplos: trabajadores de restaurantes, paisajismo, trabajadores de fábricas, construcción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90D1433-B271-128B-2B56-3C325342B7EB}"/>
              </a:ext>
            </a:extLst>
          </p:cNvPr>
          <p:cNvSpPr txBox="1"/>
          <p:nvPr/>
        </p:nvSpPr>
        <p:spPr>
          <a:xfrm>
            <a:off x="6323112" y="9867900"/>
            <a:ext cx="5792688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Fuente</a:t>
            </a:r>
            <a:r>
              <a:rPr lang="en-US" sz="1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https://www.state.gov/what-is-trafficking-in-persons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304617" y="57101"/>
            <a:ext cx="9182783" cy="77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Un problema generalizado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28018" y="3273743"/>
            <a:ext cx="9182783" cy="89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EE. UU. es el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principal consumidor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de tráfico sexual.</a:t>
            </a:r>
          </a:p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US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Institute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Against Human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Trafficking</a:t>
            </a:r>
            <a:endParaRPr lang="es-US" sz="2100" b="1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 (MS) Bold"/>
              <a:ea typeface="Calibri (MS) Bold"/>
              <a:cs typeface="Calibri (MS)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055099" y="4491331"/>
            <a:ext cx="9182784" cy="1428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La edad promedio de las víctimas del tráfico sexual de menores es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12.</a:t>
            </a:r>
          </a:p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US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Institute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Against Human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Trafficking</a:t>
            </a:r>
            <a:endParaRPr lang="es-US" sz="2100" b="1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 (MS) Bold"/>
              <a:ea typeface="Calibri (MS) Bold"/>
              <a:cs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28019" y="7786687"/>
            <a:ext cx="8431282" cy="142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Solo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2.7 % de los casos de trata de personas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son procesados.</a:t>
            </a:r>
          </a:p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Polaris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08392" y="1470062"/>
            <a:ext cx="2688208" cy="626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Los datos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55099" y="6205855"/>
            <a:ext cx="8431282" cy="142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La trata de personas es una </a:t>
            </a:r>
          </a:p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industria de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$150,000 millones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</a:p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Polaris</a:t>
            </a:r>
          </a:p>
        </p:txBody>
      </p:sp>
      <p:sp>
        <p:nvSpPr>
          <p:cNvPr id="11" name="Freeform 11"/>
          <p:cNvSpPr/>
          <p:nvPr/>
        </p:nvSpPr>
        <p:spPr>
          <a:xfrm>
            <a:off x="277199" y="3308214"/>
            <a:ext cx="8208392" cy="4582682"/>
          </a:xfrm>
          <a:custGeom>
            <a:avLst/>
            <a:gdLst/>
            <a:ahLst/>
            <a:cxnLst/>
            <a:rect l="l" t="t" r="r" b="b"/>
            <a:pathLst>
              <a:path w="8208391" h="4582682">
                <a:moveTo>
                  <a:pt x="0" y="0"/>
                </a:moveTo>
                <a:lnTo>
                  <a:pt x="8208392" y="0"/>
                </a:lnTo>
                <a:lnTo>
                  <a:pt x="8208392" y="4582682"/>
                </a:lnTo>
                <a:lnTo>
                  <a:pt x="0" y="458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7736EDA-CF97-A72B-0270-D73113BD7B03}"/>
              </a:ext>
            </a:extLst>
          </p:cNvPr>
          <p:cNvSpPr txBox="1"/>
          <p:nvPr/>
        </p:nvSpPr>
        <p:spPr>
          <a:xfrm>
            <a:off x="3305622" y="6057900"/>
            <a:ext cx="2180778" cy="316690"/>
          </a:xfrm>
          <a:prstGeom prst="rect">
            <a:avLst/>
          </a:prstGeom>
          <a:solidFill>
            <a:srgbClr val="019C9E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US" sz="2400" b="1" i="0" u="none" strike="noStrike" cap="none" baseline="0" dirty="0">
                <a:solidFill>
                  <a:srgbClr val="FFEA8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está en </a:t>
            </a:r>
            <a:r>
              <a:rPr lang="es-US" sz="2400" b="1" i="1" u="none" strike="noStrike" cap="none" baseline="0" dirty="0">
                <a:solidFill>
                  <a:srgbClr val="FFEA8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aumento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DC70E19A-4B4E-1F7C-CAAA-276778BD1908}"/>
              </a:ext>
            </a:extLst>
          </p:cNvPr>
          <p:cNvSpPr txBox="1"/>
          <p:nvPr/>
        </p:nvSpPr>
        <p:spPr>
          <a:xfrm>
            <a:off x="3010346" y="4790070"/>
            <a:ext cx="2718048" cy="12881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US" sz="44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trata de </a:t>
            </a:r>
            <a:r>
              <a:rPr lang="es-US" sz="54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personas</a:t>
            </a:r>
            <a:endParaRPr lang="en-US" sz="4400" b="1" i="1" dirty="0">
              <a:solidFill>
                <a:schemeClr val="bg1"/>
              </a:solidFill>
              <a:ea typeface="Calibri (MS) Italics"/>
              <a:cs typeface="Calibri (MS) Italics"/>
              <a:sym typeface="Calibri (MS) Italics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93762"/>
            <a:chOff x="0" y="0"/>
            <a:chExt cx="4816593" cy="235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35394"/>
            </a:xfrm>
            <a:custGeom>
              <a:avLst/>
              <a:gdLst/>
              <a:ahLst/>
              <a:cxnLst/>
              <a:rect l="l" t="t" r="r" b="b"/>
              <a:pathLst>
                <a:path w="4816592" h="235393">
                  <a:moveTo>
                    <a:pt x="0" y="0"/>
                  </a:moveTo>
                  <a:lnTo>
                    <a:pt x="4816592" y="0"/>
                  </a:lnTo>
                  <a:lnTo>
                    <a:pt x="4816592" y="235394"/>
                  </a:lnTo>
                  <a:lnTo>
                    <a:pt x="0" y="235394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115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97585" y="-42473"/>
            <a:ext cx="12492825" cy="77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Modelo acción-medios-propósito (AMP)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69000" y="9791699"/>
            <a:ext cx="7470800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https://polarisproject.org/understanding-human-trafficking/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85039" y="2029240"/>
            <a:ext cx="14497961" cy="1050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El modelo acción-medios-propósito (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AMP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) puede ayudar a explicar la ley federal en cuanto a la trata de personas.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32622" y="3966711"/>
            <a:ext cx="11622757" cy="158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El traficante lleva a cabo la </a:t>
            </a: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ACCIÓN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(</a:t>
            </a:r>
            <a:r>
              <a:rPr lang="es-US" sz="3000" b="0" i="1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transporta, recluta, provee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), luego emplea los </a:t>
            </a: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MEDIOS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(</a:t>
            </a:r>
            <a:r>
              <a:rPr lang="es-US" sz="3000" b="0" i="1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fuerza, fraude o coacción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) con el </a:t>
            </a: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PROPÓSITO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de obligar a una víctima a proporcionar trabajo o un acto sexual comercial.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71418" y="6967086"/>
            <a:ext cx="10945165" cy="105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Como mínimo, uno de cada elemento (AMP) debe estar presente para establecer una situación de trata de personas.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01" y="-477909"/>
            <a:ext cx="18313397" cy="1768662"/>
            <a:chOff x="-6690" y="-125869"/>
            <a:chExt cx="4823282" cy="465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84845"/>
            </a:xfrm>
            <a:custGeom>
              <a:avLst/>
              <a:gdLst/>
              <a:ahLst/>
              <a:cxnLst/>
              <a:rect l="l" t="t" r="r" b="b"/>
              <a:pathLst>
                <a:path w="4816592" h="284845">
                  <a:moveTo>
                    <a:pt x="0" y="0"/>
                  </a:moveTo>
                  <a:lnTo>
                    <a:pt x="4816592" y="0"/>
                  </a:lnTo>
                  <a:lnTo>
                    <a:pt x="4816592" y="284845"/>
                  </a:lnTo>
                  <a:lnTo>
                    <a:pt x="0" y="28484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6690" y="-125869"/>
              <a:ext cx="4816593" cy="465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0"/>
                </a:lnSpc>
              </a:pPr>
              <a:r>
                <a:rPr lang="es-US" sz="3500" b="1" i="0" u="none" strike="noStrike" cap="none" baseline="0" dirty="0">
                  <a:solidFill>
                    <a:srgbClr val="FFFFFF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 (MS) Bold"/>
                  <a:ea typeface="Calibri (MS) Bold"/>
                  <a:cs typeface="Calibri (MS) Bold"/>
                </a:rPr>
                <a:t>Video “Qué es la trata de personas” del Departamento de Seguridad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343501" y="9715500"/>
            <a:ext cx="5600998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v=35uM5VMrZas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https://www.youtube.com/watch?v=35uM5VMrZas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92812" y="9446896"/>
            <a:ext cx="2775987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Duración: 4:22 minutos</a:t>
            </a:r>
          </a:p>
        </p:txBody>
      </p:sp>
      <p:pic>
        <p:nvPicPr>
          <p:cNvPr id="8" name="Online Media 7" title="Tools That Teach: What is Human Trafficking?">
            <a:hlinkClick r:id="" action="ppaction://media"/>
            <a:extLst>
              <a:ext uri="{FF2B5EF4-FFF2-40B4-BE49-F238E27FC236}">
                <a16:creationId xmlns:a16="http://schemas.microsoft.com/office/drawing/2014/main" id="{AEC7F4AE-C2F9-13D2-E623-FC7B53E644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5331" y="1303453"/>
            <a:ext cx="13797338" cy="77897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0278"/>
            <a:ext cx="18288000" cy="1351377"/>
            <a:chOff x="0" y="0"/>
            <a:chExt cx="4816593" cy="271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1065"/>
            </a:xfrm>
            <a:custGeom>
              <a:avLst/>
              <a:gdLst/>
              <a:ahLst/>
              <a:cxnLst/>
              <a:rect l="l" t="t" r="r" b="b"/>
              <a:pathLst>
                <a:path w="4816592" h="271065">
                  <a:moveTo>
                    <a:pt x="0" y="0"/>
                  </a:moveTo>
                  <a:lnTo>
                    <a:pt x="4816592" y="0"/>
                  </a:lnTo>
                  <a:lnTo>
                    <a:pt x="4816592" y="271065"/>
                  </a:lnTo>
                  <a:lnTo>
                    <a:pt x="0" y="27106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37634" y="-86998"/>
            <a:ext cx="17412725" cy="110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Preguntas de debate dirigidas por el docente del video “Qué es la trata de personas” del Departamento de Seguridad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34299" y="1954850"/>
            <a:ext cx="12619396" cy="565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La trata de personas puede afectar a cualquier persona, independientemente de su edad, raza, sexo, orientación sexual, situación financiera, etc.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¿Cuáles son algunos factores que pueden hacer que una persona sea más vulnerable para sucumbir a la trata de personas?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¿Qué podemos hacer para detener la trata de personas?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1784</Words>
  <Application>Microsoft Office PowerPoint</Application>
  <PresentationFormat>Custom</PresentationFormat>
  <Paragraphs>165</Paragraphs>
  <Slides>19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Arial</vt:lpstr>
      <vt:lpstr>Symbol</vt:lpstr>
      <vt:lpstr>Calibri (MS) Bold</vt:lpstr>
      <vt:lpstr>Calibri (MS)</vt:lpstr>
      <vt:lpstr>Calibri (MS)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12th Grade Teacher Lesson Human Trafficking</dc:title>
  <dc:creator>Administrator</dc:creator>
  <cp:lastModifiedBy>Megan Wilson</cp:lastModifiedBy>
  <cp:revision>17</cp:revision>
  <dcterms:created xsi:type="dcterms:W3CDTF">2006-08-16T00:00:00Z</dcterms:created>
  <dcterms:modified xsi:type="dcterms:W3CDTF">2025-12-02T20:51:31Z</dcterms:modified>
</cp:coreProperties>
</file>