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 (MS)" panose="020B0604020202020204" charset="0"/>
      <p:regular r:id="rId23"/>
    </p:embeddedFont>
    <p:embeddedFont>
      <p:font typeface="Calibri (MS) Bold" panose="020B0604020202020204" charset="0"/>
      <p:regular r:id="rId24"/>
    </p:embeddedFont>
    <p:embeddedFont>
      <p:font typeface="Calibri (MS) Italics" panose="020B0604020202020204" charset="0"/>
      <p:regular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4E069-492A-4D6F-B135-424D3CE60044}" v="4" dt="2025-11-24T21:19:29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ilson" userId="4833c330-bb21-4a51-b524-eef8b134b0b1" providerId="ADAL" clId="{17E34592-B103-4D32-8966-D1DE2E1B8692}"/>
    <pc:docChg chg="undo custSel modSld">
      <pc:chgData name="Megan Wilson" userId="4833c330-bb21-4a51-b524-eef8b134b0b1" providerId="ADAL" clId="{17E34592-B103-4D32-8966-D1DE2E1B8692}" dt="2025-12-02T20:50:52.710" v="188" actId="20577"/>
      <pc:docMkLst>
        <pc:docMk/>
      </pc:docMkLst>
      <pc:sldChg chg="modSp mod">
        <pc:chgData name="Megan Wilson" userId="4833c330-bb21-4a51-b524-eef8b134b0b1" providerId="ADAL" clId="{17E34592-B103-4D32-8966-D1DE2E1B8692}" dt="2025-11-24T18:56:04.891" v="122" actId="1076"/>
        <pc:sldMkLst>
          <pc:docMk/>
          <pc:sldMk cId="0" sldId="256"/>
        </pc:sldMkLst>
        <pc:spChg chg="mod">
          <ac:chgData name="Megan Wilson" userId="4833c330-bb21-4a51-b524-eef8b134b0b1" providerId="ADAL" clId="{17E34592-B103-4D32-8966-D1DE2E1B8692}" dt="2025-11-24T18:56:04.891" v="122" actId="1076"/>
          <ac:spMkLst>
            <pc:docMk/>
            <pc:sldMk cId="0" sldId="256"/>
            <ac:spMk id="8" creationId="{00000000-0000-0000-0000-000000000000}"/>
          </ac:spMkLst>
        </pc:spChg>
        <pc:grpChg chg="mod">
          <ac:chgData name="Megan Wilson" userId="4833c330-bb21-4a51-b524-eef8b134b0b1" providerId="ADAL" clId="{17E34592-B103-4D32-8966-D1DE2E1B8692}" dt="2025-11-24T18:56:01.609" v="121" actId="1076"/>
          <ac:grpSpMkLst>
            <pc:docMk/>
            <pc:sldMk cId="0" sldId="256"/>
            <ac:grpSpMk id="5" creationId="{00000000-0000-0000-0000-000000000000}"/>
          </ac:grpSpMkLst>
        </pc:grpChg>
      </pc:sldChg>
      <pc:sldChg chg="modSp mod">
        <pc:chgData name="Megan Wilson" userId="4833c330-bb21-4a51-b524-eef8b134b0b1" providerId="ADAL" clId="{17E34592-B103-4D32-8966-D1DE2E1B8692}" dt="2025-11-20T13:21:43.807" v="85" actId="1076"/>
        <pc:sldMkLst>
          <pc:docMk/>
          <pc:sldMk cId="0" sldId="257"/>
        </pc:sldMkLst>
        <pc:spChg chg="mod">
          <ac:chgData name="Megan Wilson" userId="4833c330-bb21-4a51-b524-eef8b134b0b1" providerId="ADAL" clId="{17E34592-B103-4D32-8966-D1DE2E1B8692}" dt="2025-11-20T13:21:43.807" v="85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1:35.676" v="83" actId="255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56:10.646" v="124" actId="20577"/>
        <pc:sldMkLst>
          <pc:docMk/>
          <pc:sldMk cId="0" sldId="258"/>
        </pc:sldMkLst>
        <pc:spChg chg="mod">
          <ac:chgData name="Megan Wilson" userId="4833c330-bb21-4a51-b524-eef8b134b0b1" providerId="ADAL" clId="{17E34592-B103-4D32-8966-D1DE2E1B8692}" dt="2025-11-24T18:56:10.646" v="124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1:48.666" v="86" actId="255"/>
          <ac:spMkLst>
            <pc:docMk/>
            <pc:sldMk cId="0" sldId="258"/>
            <ac:spMk id="11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2:05.423" v="89" actId="1035"/>
        <pc:sldMkLst>
          <pc:docMk/>
          <pc:sldMk cId="0" sldId="259"/>
        </pc:sldMkLst>
        <pc:spChg chg="mod">
          <ac:chgData name="Megan Wilson" userId="4833c330-bb21-4a51-b524-eef8b134b0b1" providerId="ADAL" clId="{17E34592-B103-4D32-8966-D1DE2E1B8692}" dt="2025-11-20T13:22:05.423" v="89" actId="1035"/>
          <ac:spMkLst>
            <pc:docMk/>
            <pc:sldMk cId="0" sldId="259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50:07.333" v="3" actId="1076"/>
          <ac:spMkLst>
            <pc:docMk/>
            <pc:sldMk cId="0" sldId="259"/>
            <ac:spMk id="8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50:18.684" v="5" actId="1076"/>
          <ac:spMkLst>
            <pc:docMk/>
            <pc:sldMk cId="0" sldId="259"/>
            <ac:spMk id="9" creationId="{00000000-0000-0000-0000-000000000000}"/>
          </ac:spMkLst>
        </pc:spChg>
      </pc:sldChg>
      <pc:sldChg chg="addSp modSp mod">
        <pc:chgData name="Megan Wilson" userId="4833c330-bb21-4a51-b524-eef8b134b0b1" providerId="ADAL" clId="{17E34592-B103-4D32-8966-D1DE2E1B8692}" dt="2025-11-24T21:19:25.413" v="137" actId="20577"/>
        <pc:sldMkLst>
          <pc:docMk/>
          <pc:sldMk cId="0" sldId="260"/>
        </pc:sldMkLst>
        <pc:spChg chg="mod">
          <ac:chgData name="Megan Wilson" userId="4833c330-bb21-4a51-b524-eef8b134b0b1" providerId="ADAL" clId="{17E34592-B103-4D32-8966-D1DE2E1B8692}" dt="2025-11-20T13:22:15.452" v="90" actId="255"/>
          <ac:spMkLst>
            <pc:docMk/>
            <pc:sldMk cId="0" sldId="260"/>
            <ac:spMk id="9" creationId="{00000000-0000-0000-0000-000000000000}"/>
          </ac:spMkLst>
        </pc:spChg>
        <pc:spChg chg="add mod">
          <ac:chgData name="Megan Wilson" userId="4833c330-bb21-4a51-b524-eef8b134b0b1" providerId="ADAL" clId="{17E34592-B103-4D32-8966-D1DE2E1B8692}" dt="2025-11-24T21:19:25.413" v="137" actId="20577"/>
          <ac:spMkLst>
            <pc:docMk/>
            <pc:sldMk cId="0" sldId="260"/>
            <ac:spMk id="14" creationId="{68E242F4-1B75-EB31-BC92-F09BA19320D9}"/>
          </ac:spMkLst>
        </pc:spChg>
      </pc:sldChg>
      <pc:sldChg chg="addSp modSp mod">
        <pc:chgData name="Megan Wilson" userId="4833c330-bb21-4a51-b524-eef8b134b0b1" providerId="ADAL" clId="{17E34592-B103-4D32-8966-D1DE2E1B8692}" dt="2025-11-24T21:19:29.604" v="138"/>
        <pc:sldMkLst>
          <pc:docMk/>
          <pc:sldMk cId="0" sldId="261"/>
        </pc:sldMkLst>
        <pc:spChg chg="mod">
          <ac:chgData name="Megan Wilson" userId="4833c330-bb21-4a51-b524-eef8b134b0b1" providerId="ADAL" clId="{17E34592-B103-4D32-8966-D1DE2E1B8692}" dt="2025-11-20T13:22:22.542" v="91" actId="255"/>
          <ac:spMkLst>
            <pc:docMk/>
            <pc:sldMk cId="0" sldId="261"/>
            <ac:spMk id="6" creationId="{00000000-0000-0000-0000-000000000000}"/>
          </ac:spMkLst>
        </pc:spChg>
        <pc:spChg chg="add mod">
          <ac:chgData name="Megan Wilson" userId="4833c330-bb21-4a51-b524-eef8b134b0b1" providerId="ADAL" clId="{17E34592-B103-4D32-8966-D1DE2E1B8692}" dt="2025-11-24T21:19:29.604" v="138"/>
          <ac:spMkLst>
            <pc:docMk/>
            <pc:sldMk cId="0" sldId="261"/>
            <ac:spMk id="8" creationId="{92AB9951-5EA3-CDC3-F3A5-D619697B3E79}"/>
          </ac:spMkLst>
        </pc:spChg>
      </pc:sldChg>
      <pc:sldChg chg="modSp mod">
        <pc:chgData name="Megan Wilson" userId="4833c330-bb21-4a51-b524-eef8b134b0b1" providerId="ADAL" clId="{17E34592-B103-4D32-8966-D1DE2E1B8692}" dt="2025-11-20T13:22:54.301" v="98" actId="255"/>
        <pc:sldMkLst>
          <pc:docMk/>
          <pc:sldMk cId="0" sldId="262"/>
        </pc:sldMkLst>
        <pc:spChg chg="mod">
          <ac:chgData name="Megan Wilson" userId="4833c330-bb21-4a51-b524-eef8b134b0b1" providerId="ADAL" clId="{17E34592-B103-4D32-8966-D1DE2E1B8692}" dt="2025-11-20T13:22:30.428" v="92" actId="255"/>
          <ac:spMkLst>
            <pc:docMk/>
            <pc:sldMk cId="0" sldId="262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2:46.979" v="96" actId="255"/>
          <ac:spMkLst>
            <pc:docMk/>
            <pc:sldMk cId="0" sldId="262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2:54.301" v="98" actId="255"/>
          <ac:spMkLst>
            <pc:docMk/>
            <pc:sldMk cId="0" sldId="262"/>
            <ac:spMk id="8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2:51.260" v="97" actId="255"/>
          <ac:spMkLst>
            <pc:docMk/>
            <pc:sldMk cId="0" sldId="262"/>
            <ac:spMk id="9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51:10.127" v="20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51:03.304" v="18" actId="107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50:56.686" v="16" actId="107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2:40.469" v="94" actId="255"/>
          <ac:spMkLst>
            <pc:docMk/>
            <pc:sldMk cId="0" sldId="262"/>
            <ac:spMk id="13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51:19.410" v="22" actId="1076"/>
          <ac:spMkLst>
            <pc:docMk/>
            <pc:sldMk cId="0" sldId="262"/>
            <ac:spMk id="14" creationId="{00000000-0000-0000-0000-000000000000}"/>
          </ac:spMkLst>
        </pc:spChg>
      </pc:sldChg>
      <pc:sldChg chg="addSp delSp modSp mod modAnim">
        <pc:chgData name="Megan Wilson" userId="4833c330-bb21-4a51-b524-eef8b134b0b1" providerId="ADAL" clId="{17E34592-B103-4D32-8966-D1DE2E1B8692}" dt="2025-11-20T13:23:02.524" v="99" actId="255"/>
        <pc:sldMkLst>
          <pc:docMk/>
          <pc:sldMk cId="0" sldId="263"/>
        </pc:sldMkLst>
        <pc:spChg chg="mod">
          <ac:chgData name="Megan Wilson" userId="4833c330-bb21-4a51-b524-eef8b134b0b1" providerId="ADAL" clId="{17E34592-B103-4D32-8966-D1DE2E1B8692}" dt="2025-11-20T13:23:02.524" v="99" actId="255"/>
          <ac:spMkLst>
            <pc:docMk/>
            <pc:sldMk cId="0" sldId="263"/>
            <ac:spMk id="4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51:39.835" v="28" actId="207"/>
          <ac:spMkLst>
            <pc:docMk/>
            <pc:sldMk cId="0" sldId="263"/>
            <ac:spMk id="5" creationId="{00000000-0000-0000-0000-000000000000}"/>
          </ac:spMkLst>
        </pc:spChg>
        <pc:picChg chg="add mod">
          <ac:chgData name="Megan Wilson" userId="4833c330-bb21-4a51-b524-eef8b134b0b1" providerId="ADAL" clId="{17E34592-B103-4D32-8966-D1DE2E1B8692}" dt="2025-11-20T12:52:08.788" v="33" actId="1076"/>
          <ac:picMkLst>
            <pc:docMk/>
            <pc:sldMk cId="0" sldId="263"/>
            <ac:picMk id="8" creationId="{430B09F6-A851-02BE-5042-7BB8F4EA7B87}"/>
          </ac:picMkLst>
        </pc:picChg>
      </pc:sldChg>
      <pc:sldChg chg="modSp mod">
        <pc:chgData name="Megan Wilson" userId="4833c330-bb21-4a51-b524-eef8b134b0b1" providerId="ADAL" clId="{17E34592-B103-4D32-8966-D1DE2E1B8692}" dt="2025-11-20T13:23:18.498" v="102" actId="255"/>
        <pc:sldMkLst>
          <pc:docMk/>
          <pc:sldMk cId="0" sldId="264"/>
        </pc:sldMkLst>
        <pc:spChg chg="mod">
          <ac:chgData name="Megan Wilson" userId="4833c330-bb21-4a51-b524-eef8b134b0b1" providerId="ADAL" clId="{17E34592-B103-4D32-8966-D1DE2E1B8692}" dt="2025-11-20T13:23:12.995" v="101" actId="255"/>
          <ac:spMkLst>
            <pc:docMk/>
            <pc:sldMk cId="0" sldId="264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3:18.498" v="102" actId="255"/>
          <ac:spMkLst>
            <pc:docMk/>
            <pc:sldMk cId="0" sldId="264"/>
            <ac:spMk id="6" creationId="{00000000-0000-0000-0000-000000000000}"/>
          </ac:spMkLst>
        </pc:spChg>
      </pc:sldChg>
      <pc:sldChg chg="addSp delSp modSp mod modAnim">
        <pc:chgData name="Megan Wilson" userId="4833c330-bb21-4a51-b524-eef8b134b0b1" providerId="ADAL" clId="{17E34592-B103-4D32-8966-D1DE2E1B8692}" dt="2025-11-20T13:23:24.318" v="103" actId="255"/>
        <pc:sldMkLst>
          <pc:docMk/>
          <pc:sldMk cId="0" sldId="265"/>
        </pc:sldMkLst>
        <pc:spChg chg="mod">
          <ac:chgData name="Megan Wilson" userId="4833c330-bb21-4a51-b524-eef8b134b0b1" providerId="ADAL" clId="{17E34592-B103-4D32-8966-D1DE2E1B8692}" dt="2025-11-20T13:23:24.318" v="103" actId="255"/>
          <ac:spMkLst>
            <pc:docMk/>
            <pc:sldMk cId="0" sldId="265"/>
            <ac:spMk id="4" creationId="{00000000-0000-0000-0000-000000000000}"/>
          </ac:spMkLst>
        </pc:spChg>
        <pc:picChg chg="add mod">
          <ac:chgData name="Megan Wilson" userId="4833c330-bb21-4a51-b524-eef8b134b0b1" providerId="ADAL" clId="{17E34592-B103-4D32-8966-D1DE2E1B8692}" dt="2025-11-20T12:53:01.519" v="44" actId="1076"/>
          <ac:picMkLst>
            <pc:docMk/>
            <pc:sldMk cId="0" sldId="265"/>
            <ac:picMk id="8" creationId="{E13B6A5E-CD01-1924-B176-E6155F42DBB8}"/>
          </ac:picMkLst>
        </pc:picChg>
      </pc:sldChg>
      <pc:sldChg chg="modSp mod">
        <pc:chgData name="Megan Wilson" userId="4833c330-bb21-4a51-b524-eef8b134b0b1" providerId="ADAL" clId="{17E34592-B103-4D32-8966-D1DE2E1B8692}" dt="2025-11-20T13:23:31.627" v="104" actId="255"/>
        <pc:sldMkLst>
          <pc:docMk/>
          <pc:sldMk cId="0" sldId="266"/>
        </pc:sldMkLst>
        <pc:spChg chg="mod">
          <ac:chgData name="Megan Wilson" userId="4833c330-bb21-4a51-b524-eef8b134b0b1" providerId="ADAL" clId="{17E34592-B103-4D32-8966-D1DE2E1B8692}" dt="2025-11-20T13:23:31.627" v="104" actId="255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3:38.447" v="105" actId="255"/>
        <pc:sldMkLst>
          <pc:docMk/>
          <pc:sldMk cId="0" sldId="267"/>
        </pc:sldMkLst>
        <pc:spChg chg="mod">
          <ac:chgData name="Megan Wilson" userId="4833c330-bb21-4a51-b524-eef8b134b0b1" providerId="ADAL" clId="{17E34592-B103-4D32-8966-D1DE2E1B8692}" dt="2025-11-20T13:23:38.447" v="105" actId="255"/>
          <ac:spMkLst>
            <pc:docMk/>
            <pc:sldMk cId="0" sldId="267"/>
            <ac:spMk id="5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3:45.186" v="106" actId="255"/>
        <pc:sldMkLst>
          <pc:docMk/>
          <pc:sldMk cId="0" sldId="268"/>
        </pc:sldMkLst>
        <pc:spChg chg="mod">
          <ac:chgData name="Megan Wilson" userId="4833c330-bb21-4a51-b524-eef8b134b0b1" providerId="ADAL" clId="{17E34592-B103-4D32-8966-D1DE2E1B8692}" dt="2025-11-20T13:23:45.186" v="106" actId="255"/>
          <ac:spMkLst>
            <pc:docMk/>
            <pc:sldMk cId="0" sldId="268"/>
            <ac:spMk id="5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3:50.228" v="107" actId="255"/>
        <pc:sldMkLst>
          <pc:docMk/>
          <pc:sldMk cId="0" sldId="269"/>
        </pc:sldMkLst>
        <pc:spChg chg="mod">
          <ac:chgData name="Megan Wilson" userId="4833c330-bb21-4a51-b524-eef8b134b0b1" providerId="ADAL" clId="{17E34592-B103-4D32-8966-D1DE2E1B8692}" dt="2025-11-20T13:23:50.228" v="107" actId="255"/>
          <ac:spMkLst>
            <pc:docMk/>
            <pc:sldMk cId="0" sldId="269"/>
            <ac:spMk id="5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3:57.621" v="108" actId="255"/>
        <pc:sldMkLst>
          <pc:docMk/>
          <pc:sldMk cId="0" sldId="270"/>
        </pc:sldMkLst>
        <pc:spChg chg="mod">
          <ac:chgData name="Megan Wilson" userId="4833c330-bb21-4a51-b524-eef8b134b0b1" providerId="ADAL" clId="{17E34592-B103-4D32-8966-D1DE2E1B8692}" dt="2025-11-20T13:23:57.621" v="108" actId="255"/>
          <ac:spMkLst>
            <pc:docMk/>
            <pc:sldMk cId="0" sldId="270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2-02T20:50:46.919" v="163" actId="20577"/>
        <pc:sldMkLst>
          <pc:docMk/>
          <pc:sldMk cId="0" sldId="271"/>
        </pc:sldMkLst>
        <pc:spChg chg="mod">
          <ac:chgData name="Megan Wilson" userId="4833c330-bb21-4a51-b524-eef8b134b0b1" providerId="ADAL" clId="{17E34592-B103-4D32-8966-D1DE2E1B8692}" dt="2025-11-20T13:24:02.337" v="109" actId="255"/>
          <ac:spMkLst>
            <pc:docMk/>
            <pc:sldMk cId="0" sldId="271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2-02T20:50:46.919" v="163" actId="20577"/>
          <ac:spMkLst>
            <pc:docMk/>
            <pc:sldMk cId="0" sldId="271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4:21.544" v="113" actId="255"/>
        <pc:sldMkLst>
          <pc:docMk/>
          <pc:sldMk cId="0" sldId="273"/>
        </pc:sldMkLst>
        <pc:spChg chg="mod">
          <ac:chgData name="Megan Wilson" userId="4833c330-bb21-4a51-b524-eef8b134b0b1" providerId="ADAL" clId="{17E34592-B103-4D32-8966-D1DE2E1B8692}" dt="2025-11-20T13:24:21.544" v="113" actId="255"/>
          <ac:spMkLst>
            <pc:docMk/>
            <pc:sldMk cId="0" sldId="273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2-02T20:50:52.710" v="188" actId="20577"/>
        <pc:sldMkLst>
          <pc:docMk/>
          <pc:sldMk cId="0" sldId="274"/>
        </pc:sldMkLst>
        <pc:spChg chg="mod">
          <ac:chgData name="Megan Wilson" userId="4833c330-bb21-4a51-b524-eef8b134b0b1" providerId="ADAL" clId="{17E34592-B103-4D32-8966-D1DE2E1B8692}" dt="2025-11-20T13:24:26.168" v="114" actId="255"/>
          <ac:spMkLst>
            <pc:docMk/>
            <pc:sldMk cId="0" sldId="274"/>
            <ac:spMk id="2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4:37.796" v="117" actId="255"/>
          <ac:spMkLst>
            <pc:docMk/>
            <pc:sldMk cId="0" sldId="274"/>
            <ac:spMk id="3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4:34.297" v="116" actId="255"/>
          <ac:spMkLst>
            <pc:docMk/>
            <pc:sldMk cId="0" sldId="274"/>
            <ac:spMk id="4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2-02T20:50:52.710" v="188" actId="20577"/>
          <ac:spMkLst>
            <pc:docMk/>
            <pc:sldMk cId="0" sldId="274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4:30.288" v="115" actId="255"/>
          <ac:spMkLst>
            <pc:docMk/>
            <pc:sldMk cId="0" sldId="274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4:48.405" v="119" actId="255"/>
        <pc:sldMkLst>
          <pc:docMk/>
          <pc:sldMk cId="0" sldId="275"/>
        </pc:sldMkLst>
        <pc:spChg chg="mod">
          <ac:chgData name="Megan Wilson" userId="4833c330-bb21-4a51-b524-eef8b134b0b1" providerId="ADAL" clId="{17E34592-B103-4D32-8966-D1DE2E1B8692}" dt="2025-11-20T13:24:48.405" v="119" actId="255"/>
          <ac:spMkLst>
            <pc:docMk/>
            <pc:sldMk cId="0" sldId="275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U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U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U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kSU5r9rdUY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duplicate-of-test-your-knowledge-human-trafficking/503fcf82-565e-4c52-9362-c67dfffe1a8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sites/default/files/2024-09/24_09_20_K2P_How2Spot-Online-Predators.pdf" TargetMode="External"/><Relationship Id="rId2" Type="http://schemas.openxmlformats.org/officeDocument/2006/relationships/hyperlink" Target="https://www.dhs.gov/sites/default/files/2025-09/25_0916_k2p_p2p_support-directory_spanish_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LLaMPiPqPM" TargetMode="External"/><Relationship Id="rId5" Type="http://schemas.openxmlformats.org/officeDocument/2006/relationships/hyperlink" Target="https://create.kahoot.it/share/duplicate-of-test-your-knowledge-human-trafficking/503fcf82-565e-4c52-9362-c67dfffe1a80" TargetMode="External"/><Relationship Id="rId4" Type="http://schemas.openxmlformats.org/officeDocument/2006/relationships/hyperlink" Target="https://www.youtube.com/watch?v=XhbfGo7voB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yg6IrfuzA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Oyg6IrfuzA?feature=oembed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3879" y="9315457"/>
            <a:ext cx="1021887" cy="811934"/>
            <a:chOff x="0" y="0"/>
            <a:chExt cx="269139" cy="2138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139" cy="213843"/>
            </a:xfrm>
            <a:custGeom>
              <a:avLst/>
              <a:gdLst/>
              <a:ahLst/>
              <a:cxnLst/>
              <a:rect l="l" t="t" r="r" b="b"/>
              <a:pathLst>
                <a:path w="269139" h="213843">
                  <a:moveTo>
                    <a:pt x="0" y="0"/>
                  </a:moveTo>
                  <a:lnTo>
                    <a:pt x="269139" y="0"/>
                  </a:lnTo>
                  <a:lnTo>
                    <a:pt x="269139" y="213843"/>
                  </a:lnTo>
                  <a:lnTo>
                    <a:pt x="0" y="213843"/>
                  </a:lnTo>
                  <a:close/>
                </a:path>
              </a:pathLst>
            </a:custGeom>
            <a:solidFill>
              <a:srgbClr val="F6F8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69139" cy="290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688051"/>
            <a:ext cx="18288000" cy="4598949"/>
            <a:chOff x="0" y="0"/>
            <a:chExt cx="4816593" cy="12112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211246"/>
            </a:xfrm>
            <a:custGeom>
              <a:avLst/>
              <a:gdLst/>
              <a:ahLst/>
              <a:cxnLst/>
              <a:rect l="l" t="t" r="r" b="b"/>
              <a:pathLst>
                <a:path w="4816592" h="1211246">
                  <a:moveTo>
                    <a:pt x="0" y="0"/>
                  </a:moveTo>
                  <a:lnTo>
                    <a:pt x="4816592" y="0"/>
                  </a:lnTo>
                  <a:lnTo>
                    <a:pt x="4816592" y="1211246"/>
                  </a:lnTo>
                  <a:lnTo>
                    <a:pt x="0" y="1211246"/>
                  </a:lnTo>
                  <a:close/>
                </a:path>
              </a:pathLst>
            </a:custGeom>
            <a:solidFill>
              <a:srgbClr val="3B79A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128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58989" y="9146233"/>
            <a:ext cx="13370018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5000" b="1" i="0" u="none" strike="noStrike" cap="none" baseline="0" dirty="0">
                <a:solidFill>
                  <a:srgbClr val="FEFEFE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Explotación y cómo identificarla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92173" y="4853329"/>
            <a:ext cx="14325600" cy="690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s-US" sz="4200" b="1" i="0" u="none" strike="noStrike" cap="none" baseline="0" dirty="0">
                <a:solidFill>
                  <a:srgbClr val="159E9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Participación de escuelas secundarias - 12.º grado</a:t>
            </a:r>
          </a:p>
        </p:txBody>
      </p:sp>
      <p:sp>
        <p:nvSpPr>
          <p:cNvPr id="10" name="Freeform 10"/>
          <p:cNvSpPr/>
          <p:nvPr/>
        </p:nvSpPr>
        <p:spPr>
          <a:xfrm>
            <a:off x="3808846" y="0"/>
            <a:ext cx="11092254" cy="4263958"/>
          </a:xfrm>
          <a:custGeom>
            <a:avLst/>
            <a:gdLst/>
            <a:ahLst/>
            <a:cxnLst/>
            <a:rect l="l" t="t" r="r" b="b"/>
            <a:pathLst>
              <a:path w="11092254" h="4263958">
                <a:moveTo>
                  <a:pt x="0" y="0"/>
                </a:moveTo>
                <a:lnTo>
                  <a:pt x="11092254" y="0"/>
                </a:lnTo>
                <a:lnTo>
                  <a:pt x="11092254" y="4263958"/>
                </a:lnTo>
                <a:lnTo>
                  <a:pt x="0" y="4263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35163"/>
            <a:ext cx="18288000" cy="1768662"/>
            <a:chOff x="0" y="-114611"/>
            <a:chExt cx="4816593" cy="465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84845"/>
            </a:xfrm>
            <a:custGeom>
              <a:avLst/>
              <a:gdLst/>
              <a:ahLst/>
              <a:cxnLst/>
              <a:rect l="l" t="t" r="r" b="b"/>
              <a:pathLst>
                <a:path w="4816592" h="284845">
                  <a:moveTo>
                    <a:pt x="0" y="0"/>
                  </a:moveTo>
                  <a:lnTo>
                    <a:pt x="4816592" y="0"/>
                  </a:lnTo>
                  <a:lnTo>
                    <a:pt x="4816592" y="284845"/>
                  </a:lnTo>
                  <a:lnTo>
                    <a:pt x="0" y="28484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4611"/>
              <a:ext cx="4816593" cy="465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0"/>
                </a:lnSpc>
              </a:pPr>
              <a:r>
                <a:rPr lang="es-US" sz="3500" b="1" i="0" u="none" strike="noStrike" cap="none" baseline="0" dirty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 Bold"/>
                  <a:ea typeface="Calibri (MS) Bold"/>
                  <a:cs typeface="Calibri (MS) Bold"/>
                </a:rPr>
                <a:t>Video “Esclavitud moderna y trata de personas” de la policía de Kent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16457" y="9715500"/>
            <a:ext cx="5455087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https://www.youtube.com/watch?v=vkSU5r9rdUY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92827" y="9446896"/>
            <a:ext cx="2699773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Duración: 1:06 minutos</a:t>
            </a:r>
          </a:p>
        </p:txBody>
      </p:sp>
      <p:pic>
        <p:nvPicPr>
          <p:cNvPr id="8" name="Online Media 7" title="Modern slavery and human trafficking - it's closer than you think">
            <a:hlinkClick r:id="" action="ppaction://media"/>
            <a:extLst>
              <a:ext uri="{FF2B5EF4-FFF2-40B4-BE49-F238E27FC236}">
                <a16:creationId xmlns:a16="http://schemas.microsoft.com/office/drawing/2014/main" id="{E13B6A5E-CD01-1924-B176-E6155F42DB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192967"/>
            <a:ext cx="14173200" cy="80019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85425"/>
            <a:chOff x="0" y="0"/>
            <a:chExt cx="4816593" cy="20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861"/>
            </a:xfrm>
            <a:custGeom>
              <a:avLst/>
              <a:gdLst/>
              <a:ahLst/>
              <a:cxnLst/>
              <a:rect l="l" t="t" r="r" b="b"/>
              <a:pathLst>
                <a:path w="4816592" h="206861">
                  <a:moveTo>
                    <a:pt x="0" y="0"/>
                  </a:moveTo>
                  <a:lnTo>
                    <a:pt x="4816592" y="0"/>
                  </a:lnTo>
                  <a:lnTo>
                    <a:pt x="4816592" y="206861"/>
                  </a:lnTo>
                  <a:lnTo>
                    <a:pt x="0" y="20686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-11430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Historia de la vida real - Christian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50964" y="1915364"/>
            <a:ext cx="13586068" cy="645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Christian, de 15 años, llega a la escuela con la mano vendada. Christian le explica al docente que se lesionó utilizando una máquina en el trabajo. Christian se siente muy incómodo respondiendo preguntas sobre su trabajo.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Le cuenta al docente que toda su familia trabaja para este negocio y no quiere que nadie se vea afectado. Le explica que su jefe se hizo cargo de la lesión porque les dijo a los padres de Christian que si iban a urgencias, serían deportados.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Christian le dice al docente que su familia está en deuda con el jefe por ayudarlos a llegar a los Estados Unidos. Tiene miedo de responder cualquier otra pregunta y cuenta que solo tienen que seguir trabajando para su jefe hasta saldar la deuda o que, de lo contrario, el jefe no les devolverá su documentación y llamará al Servicio de Control de Inmigración y Aduanas (ICE) para que vengan por ellos.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68624" y="9806305"/>
            <a:ext cx="14350752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https://www.nj.gov/education/safety/sandp/cwss/ht/docs/HT%20Prevention%20Guidelines%20for%20Schools_Jan2022_updated%202.24.22.pdf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0277"/>
            <a:ext cx="18288000" cy="1029200"/>
            <a:chOff x="0" y="0"/>
            <a:chExt cx="4816593" cy="271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1065"/>
            </a:xfrm>
            <a:custGeom>
              <a:avLst/>
              <a:gdLst/>
              <a:ahLst/>
              <a:cxnLst/>
              <a:rect l="l" t="t" r="r" b="b"/>
              <a:pathLst>
                <a:path w="4816592" h="271065">
                  <a:moveTo>
                    <a:pt x="0" y="0"/>
                  </a:moveTo>
                  <a:lnTo>
                    <a:pt x="4816592" y="0"/>
                  </a:lnTo>
                  <a:lnTo>
                    <a:pt x="4816592" y="271065"/>
                  </a:lnTo>
                  <a:lnTo>
                    <a:pt x="0" y="27106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 sz="14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2704" y="-25400"/>
            <a:ext cx="18287999" cy="634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Preguntas de debate dirigidas por el docente sobre una Historia de la vida real - Christian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41802" y="2484882"/>
            <a:ext cx="13004391" cy="5317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Christian estaba muy preocupado por la situación migratoria de sus padres en los Estados Unidos. Temía que lo deportaran y que también deportaran a toda su familia.</a:t>
            </a:r>
          </a:p>
          <a:p>
            <a:pPr algn="ctr">
              <a:lnSpc>
                <a:spcPts val="4200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4200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¿Qué otras tácticas de manipulación crees que utilizan los delincuentes para explotar a sus víctimas?</a:t>
            </a:r>
          </a:p>
          <a:p>
            <a:pPr algn="ctr">
              <a:lnSpc>
                <a:spcPts val="4200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4200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¿Crees que Christian fue inteligente al recurrir a su docente?</a:t>
            </a:r>
          </a:p>
          <a:p>
            <a:pPr algn="ctr">
              <a:lnSpc>
                <a:spcPts val="4200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4200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¿Qué crees que puede hacer el docente?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85425"/>
            <a:chOff x="0" y="0"/>
            <a:chExt cx="4816593" cy="20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861"/>
            </a:xfrm>
            <a:custGeom>
              <a:avLst/>
              <a:gdLst/>
              <a:ahLst/>
              <a:cxnLst/>
              <a:rect l="l" t="t" r="r" b="b"/>
              <a:pathLst>
                <a:path w="4816592" h="206861">
                  <a:moveTo>
                    <a:pt x="0" y="0"/>
                  </a:moveTo>
                  <a:lnTo>
                    <a:pt x="4816592" y="0"/>
                  </a:lnTo>
                  <a:lnTo>
                    <a:pt x="4816592" y="206861"/>
                  </a:lnTo>
                  <a:lnTo>
                    <a:pt x="0" y="20686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-6096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Historia de la vida real - Mary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5799" y="9815830"/>
            <a:ext cx="17176403" cy="29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US" sz="17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7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https://www.nytimes.com/2024/12/07/us/child-abuse-apple-google-apps.html?unlocked_article_code=1.fk4.97Y2.QoL30KHC7DwP&amp;smid=nytcore-ios-share&amp;referringSource=articleShare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50964" y="1666443"/>
            <a:ext cx="13586068" cy="695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Mary, de 8 años, se despierta y se arregla para ir a la escuela como cualquier otro niño. Se prepara y se sube al autobús a un par de casas en su calle. Mary es una chica tranquila y tímida, pero le gusta ir a la escuela y estar con sus compañeros. Siente miedo cuando el reloj marca las 3:00 p. m. y tiene que volver a casa.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Al llegar a casa, la está esperando su madre. No le pregunta a Mary cómo le fue, simplemente la empuja hacia la puerta del baño y le dice que tiene diez minutos para ducharse y prepararse. Mary sabe que, si no le presta atención, su madre la golpeará, así que obedece. No quiere molestar a su madre.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Una vez que Mary sale del baño, rápidamente es escoltada a su habitación. La cámara ya está preparada y, cuando Mary se sienta en la cama, su madre comienza a grabar. La computadora portátil está abierta y Mary puede verse a sí misma y a varias personas comentando en un foro abierto. Mary siente que su madre le toca la espalda y se sienta en la cama junto a ella.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0277"/>
            <a:ext cx="18288000" cy="1029200"/>
            <a:chOff x="0" y="0"/>
            <a:chExt cx="4816593" cy="271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1065"/>
            </a:xfrm>
            <a:custGeom>
              <a:avLst/>
              <a:gdLst/>
              <a:ahLst/>
              <a:cxnLst/>
              <a:rect l="l" t="t" r="r" b="b"/>
              <a:pathLst>
                <a:path w="4816592" h="271065">
                  <a:moveTo>
                    <a:pt x="0" y="0"/>
                  </a:moveTo>
                  <a:lnTo>
                    <a:pt x="4816592" y="0"/>
                  </a:lnTo>
                  <a:lnTo>
                    <a:pt x="4816592" y="271065"/>
                  </a:lnTo>
                  <a:lnTo>
                    <a:pt x="0" y="27106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7638" y="19521"/>
            <a:ext cx="17412725" cy="634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Preguntas de debate dirigidas por el docente sobre una Historia de la vida real - Mary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34300" y="3018282"/>
            <a:ext cx="12619396" cy="4250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La madre de Mary abusaba y explotaba sexualmente de ella por dinero. Por desgracia, esta es una forma común de explotación infantil, y hay muchos niños que son explotados por un adulto de confianza, incluso familiares, para obtener beneficios financieros.</a:t>
            </a:r>
          </a:p>
          <a:p>
            <a:pPr algn="ctr">
              <a:lnSpc>
                <a:spcPts val="4200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4200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¿Cómo crees que se sintió Mary en esta situación?</a:t>
            </a:r>
          </a:p>
          <a:p>
            <a:pPr algn="ctr">
              <a:lnSpc>
                <a:spcPts val="4200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4200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¿Crees que sería difícil salir de esta situación? ¿Por qué?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46" y="1907954"/>
            <a:ext cx="9130865" cy="73503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3810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Actividad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27F04-BCDE-B58A-492C-A4B59848E756}"/>
              </a:ext>
            </a:extLst>
          </p:cNvPr>
          <p:cNvSpPr txBox="1"/>
          <p:nvPr/>
        </p:nvSpPr>
        <p:spPr>
          <a:xfrm>
            <a:off x="7543800" y="9829279"/>
            <a:ext cx="2386438" cy="274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JUGUEMOS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3810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Actividad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90514" y="3695700"/>
            <a:ext cx="8506967" cy="1672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Recomendamos jugar a </a:t>
            </a:r>
          </a:p>
          <a:p>
            <a:pPr algn="ctr">
              <a:lnSpc>
                <a:spcPts val="7000"/>
              </a:lnSpc>
            </a:pP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create.kahoot.it/share/duplicate-of-test-your-knowledge-human-trafficking/503fcf82-565e-4c52-9362-c67dfffe1a80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Explotación de </a:t>
            </a:r>
            <a:r>
              <a:rPr lang="es-US" sz="30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create.kahoot.it/share/duplicate-of-test-your-knowledge-human-trafficking/503fcf82-565e-4c52-9362-c67dfffe1a80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create.kahoot.it/share/duplicate-of-test-your-knowledge-human-trafficking/503fcf82-565e-4c52-9362-c67dfffe1a80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78951" y="1028700"/>
            <a:ext cx="6802784" cy="8196125"/>
          </a:xfrm>
          <a:custGeom>
            <a:avLst/>
            <a:gdLst/>
            <a:ahLst/>
            <a:cxnLst/>
            <a:rect l="l" t="t" r="r" b="b"/>
            <a:pathLst>
              <a:path w="6802784" h="8196125">
                <a:moveTo>
                  <a:pt x="0" y="0"/>
                </a:moveTo>
                <a:lnTo>
                  <a:pt x="6802784" y="0"/>
                </a:lnTo>
                <a:lnTo>
                  <a:pt x="6802784" y="8196125"/>
                </a:lnTo>
                <a:lnTo>
                  <a:pt x="0" y="819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7A66E-8680-90E0-06CA-C0856E8F336E}"/>
              </a:ext>
            </a:extLst>
          </p:cNvPr>
          <p:cNvSpPr txBox="1"/>
          <p:nvPr/>
        </p:nvSpPr>
        <p:spPr>
          <a:xfrm>
            <a:off x="7543800" y="9829279"/>
            <a:ext cx="2386438" cy="274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FIN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59588"/>
            <a:ext cx="18288000" cy="67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Folleto de la lección de know2protect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120F6-3DB8-3088-605B-88B2B3EB4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278" y="858923"/>
            <a:ext cx="7239443" cy="93723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40458" y="190500"/>
            <a:ext cx="9854684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s-US" sz="35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Enlaces a los materiales de la lección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53572" y="5143500"/>
            <a:ext cx="13828455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dhs.gov/sites/default/files/2024-09/24_09_20_K2P_How2Spot-Online-Predators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Folleto “Cómo identificar a los depredadores en línea” de know2protect</a:t>
            </a:r>
            <a:endParaRPr lang="en-US" sz="2800" u="sng" dirty="0">
              <a:latin typeface="Calibri (MS)"/>
              <a:ea typeface="Calibri (MS)"/>
              <a:cs typeface="Calibri (MS)"/>
              <a:sym typeface="Calibri (MS)"/>
              <a:hlinkClick r:id="rId3" tooltip="https://www.dhs.gov/sites/default/files/2024-09/24_09_20_K2P_How2Spot-Online-Predators.pdf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0" y="3499927"/>
            <a:ext cx="17678400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“Conceptos básicos sobre la trata de personas” de Alliance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Human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Trafficking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4" tooltip="https://www.youtube.com/watch?v=XhbfGo7voB8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51086" y="6774373"/>
            <a:ext cx="11233426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create.kahoot.it/share/duplicate-of-test-your-knowledge-human-trafficking/503fcf82-565e-4c52-9362-c67dfffe1a80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Explotación de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create.kahoot.it/share/duplicate-of-test-your-knowledge-human-trafficking/503fcf82-565e-4c52-9362-c67dfffe1a80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</a:t>
            </a:r>
            <a:r>
              <a:rPr lang="es-US" sz="2800" b="0" i="0" u="sng" strike="noStrike" cap="none" baseline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create.kahoot.it/share/duplicate-of-test-your-knowledge-human-trafficking/503fcf82-565e-4c52-9362-c67dfffe1a80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5" tooltip="https://create.kahoot.it/share/duplicate-of-test-your-knowledge-human-trafficking/503fcf82-565e-4c52-9362-c67dfffe1a80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3991" y="1853571"/>
            <a:ext cx="15707618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youtube.com/watch?v=ELLaMPiPqPM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“Construir relaciones saludables” de Oasis Mental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youtube.com/watch?v=ELLaMPiPqPM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youtube.com/watch?v=ELLaMPiPqPM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youtube.com/watch?v=ELLaMPiPqPM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Applications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6" tooltip="https://www.youtube.com/watch?v=ELLaMPiPqPM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581" y="-41265"/>
            <a:ext cx="18288000" cy="1123971"/>
            <a:chOff x="0" y="0"/>
            <a:chExt cx="4816593" cy="296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96025"/>
            </a:xfrm>
            <a:custGeom>
              <a:avLst/>
              <a:gdLst/>
              <a:ahLst/>
              <a:cxnLst/>
              <a:rect l="l" t="t" r="r" b="b"/>
              <a:pathLst>
                <a:path w="4816592" h="296025">
                  <a:moveTo>
                    <a:pt x="0" y="0"/>
                  </a:moveTo>
                  <a:lnTo>
                    <a:pt x="4816592" y="0"/>
                  </a:lnTo>
                  <a:lnTo>
                    <a:pt x="4816592" y="296025"/>
                  </a:lnTo>
                  <a:lnTo>
                    <a:pt x="0" y="29602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816593" cy="381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22232" y="2823185"/>
            <a:ext cx="14251725" cy="2320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Connect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for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Freedom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una organización 501(c)(3) sin fines de lucro comprometida a proporcionar materiales gratuitos sobre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seguridad en línea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y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concientización sobre la trata de personas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 aquellas partes que estén interesadas dentro del entorno educativo.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9200" y="0"/>
            <a:ext cx="16057790" cy="77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LA PREVENCIÓN A TRAVÉS DE LA EDUCACIÓN ES LA SOLUCIÓN</a:t>
            </a:r>
          </a:p>
        </p:txBody>
      </p:sp>
      <p:sp>
        <p:nvSpPr>
          <p:cNvPr id="7" name="Freeform 7"/>
          <p:cNvSpPr/>
          <p:nvPr/>
        </p:nvSpPr>
        <p:spPr>
          <a:xfrm>
            <a:off x="5383103" y="7014298"/>
            <a:ext cx="7521793" cy="2633258"/>
          </a:xfrm>
          <a:custGeom>
            <a:avLst/>
            <a:gdLst/>
            <a:ahLst/>
            <a:cxnLst/>
            <a:rect l="l" t="t" r="r" b="b"/>
            <a:pathLst>
              <a:path w="7521793" h="2633258">
                <a:moveTo>
                  <a:pt x="0" y="0"/>
                </a:moveTo>
                <a:lnTo>
                  <a:pt x="7521794" y="0"/>
                </a:lnTo>
                <a:lnTo>
                  <a:pt x="7521794" y="2633257"/>
                </a:lnTo>
                <a:lnTo>
                  <a:pt x="0" y="2633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0427" y="-6096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Resumen de la lección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79988" y="1557903"/>
            <a:ext cx="11928023" cy="979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Explotación infantil: </a:t>
            </a: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una serie de delitos que incluyen la explotación de un niño para beneficio sexual, financiero o de otro tipo.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50613" y="6195413"/>
            <a:ext cx="14186774" cy="48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Tipos de explotación infantil: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10146" y="7181568"/>
            <a:ext cx="6368561" cy="197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Explotación sexual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Trabajo forzado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Matrimonio infantil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Uso de niños en conflictos armados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80990" y="3135931"/>
            <a:ext cx="11526020" cy="979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Debido a la evolución de la tecnología y al acceso de muchas más personas a Internet, los niños corren un mayor riesgo.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31417" y="4713958"/>
            <a:ext cx="11526020" cy="979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Los depredadores pueden ser alguien que un niño conoce personalmente o alguien en línea que se gana su confianza con el tiempo.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148337" cy="10287000"/>
            <a:chOff x="0" y="0"/>
            <a:chExt cx="135594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5941" cy="2709333"/>
            </a:xfrm>
            <a:custGeom>
              <a:avLst/>
              <a:gdLst/>
              <a:ahLst/>
              <a:cxnLst/>
              <a:rect l="l" t="t" r="r" b="b"/>
              <a:pathLst>
                <a:path w="1355941" h="2709333">
                  <a:moveTo>
                    <a:pt x="0" y="0"/>
                  </a:moveTo>
                  <a:lnTo>
                    <a:pt x="1355941" y="0"/>
                  </a:lnTo>
                  <a:lnTo>
                    <a:pt x="13559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355941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73773" y="896620"/>
            <a:ext cx="13014227" cy="7408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Introducción a la explotación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Video “Abuso sexual en la familia” de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Fight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Child Abuse (5 min.) </a:t>
            </a:r>
          </a:p>
          <a:p>
            <a:pPr marL="1640841" lvl="2" indent="-546947" algn="l">
              <a:lnSpc>
                <a:spcPts val="532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Preguntas de debate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Video “Esclavitud moderna y trata de personas” de la policía de Kent (1 min.)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Historia de la vida real</a:t>
            </a:r>
          </a:p>
          <a:p>
            <a:pPr marL="1640841" lvl="2" indent="-546947" algn="l">
              <a:lnSpc>
                <a:spcPts val="532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Christian</a:t>
            </a:r>
          </a:p>
          <a:p>
            <a:pPr marL="2461262" lvl="3" indent="-615315" algn="l">
              <a:lnSpc>
                <a:spcPts val="5320"/>
              </a:lnSpc>
              <a:buFont typeface="Arial"/>
              <a:buChar char="￭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Preguntas de debate</a:t>
            </a:r>
          </a:p>
          <a:p>
            <a:pPr marL="1640841" lvl="2" indent="-546947" algn="l">
              <a:lnSpc>
                <a:spcPts val="532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Mary</a:t>
            </a:r>
          </a:p>
          <a:p>
            <a:pPr marL="2461262" lvl="3" indent="-615315" algn="l">
              <a:lnSpc>
                <a:spcPts val="5320"/>
              </a:lnSpc>
              <a:buFont typeface="Arial"/>
              <a:buChar char="￭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Preguntas de debate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Folleto know2protect: Cómo identificar a los depredadores en línea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Actividad</a:t>
            </a:r>
          </a:p>
        </p:txBody>
      </p:sp>
      <p:sp>
        <p:nvSpPr>
          <p:cNvPr id="6" name="Freeform 6"/>
          <p:cNvSpPr/>
          <p:nvPr/>
        </p:nvSpPr>
        <p:spPr>
          <a:xfrm>
            <a:off x="291970" y="4214708"/>
            <a:ext cx="4564398" cy="489545"/>
          </a:xfrm>
          <a:custGeom>
            <a:avLst/>
            <a:gdLst/>
            <a:ahLst/>
            <a:cxnLst/>
            <a:rect l="l" t="t" r="r" b="b"/>
            <a:pathLst>
              <a:path w="4564398" h="489545">
                <a:moveTo>
                  <a:pt x="0" y="0"/>
                </a:moveTo>
                <a:lnTo>
                  <a:pt x="4564397" y="0"/>
                </a:lnTo>
                <a:lnTo>
                  <a:pt x="4564397" y="489546"/>
                </a:lnTo>
                <a:lnTo>
                  <a:pt x="0" y="4895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1860" r="-2906" b="-3900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91970" y="4586183"/>
            <a:ext cx="4564398" cy="1797099"/>
            <a:chOff x="0" y="0"/>
            <a:chExt cx="1202146" cy="4733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2146" cy="473310"/>
            </a:xfrm>
            <a:custGeom>
              <a:avLst/>
              <a:gdLst/>
              <a:ahLst/>
              <a:cxnLst/>
              <a:rect l="l" t="t" r="r" b="b"/>
              <a:pathLst>
                <a:path w="1202146" h="473309">
                  <a:moveTo>
                    <a:pt x="0" y="0"/>
                  </a:moveTo>
                  <a:lnTo>
                    <a:pt x="1202146" y="0"/>
                  </a:lnTo>
                  <a:lnTo>
                    <a:pt x="1202146" y="473310"/>
                  </a:lnTo>
                  <a:lnTo>
                    <a:pt x="0" y="473310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202146" cy="549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75083" y="538984"/>
            <a:ext cx="2198169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Lección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87982" y="-22225"/>
            <a:ext cx="9790217" cy="842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s-US" sz="35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Resumen de la lección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7406" y="4912361"/>
            <a:ext cx="4313525" cy="980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FCFCF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Explotación y </a:t>
            </a:r>
          </a:p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FCFCF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cómo identificarla</a:t>
            </a:r>
          </a:p>
        </p:txBody>
      </p:sp>
      <p:sp>
        <p:nvSpPr>
          <p:cNvPr id="13" name="Freeform 13"/>
          <p:cNvSpPr/>
          <p:nvPr/>
        </p:nvSpPr>
        <p:spPr>
          <a:xfrm>
            <a:off x="291970" y="1209879"/>
            <a:ext cx="4564398" cy="3014355"/>
          </a:xfrm>
          <a:custGeom>
            <a:avLst/>
            <a:gdLst/>
            <a:ahLst/>
            <a:cxnLst/>
            <a:rect l="l" t="t" r="r" b="b"/>
            <a:pathLst>
              <a:path w="4564398" h="3014355">
                <a:moveTo>
                  <a:pt x="0" y="0"/>
                </a:moveTo>
                <a:lnTo>
                  <a:pt x="4564397" y="0"/>
                </a:lnTo>
                <a:lnTo>
                  <a:pt x="4564397" y="3014354"/>
                </a:lnTo>
                <a:lnTo>
                  <a:pt x="0" y="3014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14" r="-1243" b="-761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85425"/>
            <a:chOff x="0" y="0"/>
            <a:chExt cx="4816593" cy="20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861"/>
            </a:xfrm>
            <a:custGeom>
              <a:avLst/>
              <a:gdLst/>
              <a:ahLst/>
              <a:cxnLst/>
              <a:rect l="l" t="t" r="r" b="b"/>
              <a:pathLst>
                <a:path w="4816592" h="206861">
                  <a:moveTo>
                    <a:pt x="0" y="0"/>
                  </a:moveTo>
                  <a:lnTo>
                    <a:pt x="4816592" y="0"/>
                  </a:lnTo>
                  <a:lnTo>
                    <a:pt x="4816592" y="206861"/>
                  </a:lnTo>
                  <a:lnTo>
                    <a:pt x="0" y="20686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15999" y="6180770"/>
            <a:ext cx="3077530" cy="3077530"/>
          </a:xfrm>
          <a:custGeom>
            <a:avLst/>
            <a:gdLst/>
            <a:ahLst/>
            <a:cxnLst/>
            <a:rect l="l" t="t" r="r" b="b"/>
            <a:pathLst>
              <a:path w="3077530" h="3077530">
                <a:moveTo>
                  <a:pt x="0" y="0"/>
                </a:moveTo>
                <a:lnTo>
                  <a:pt x="3077530" y="0"/>
                </a:lnTo>
                <a:lnTo>
                  <a:pt x="3077530" y="3077530"/>
                </a:lnTo>
                <a:lnTo>
                  <a:pt x="0" y="307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988153" y="3713583"/>
            <a:ext cx="2438438" cy="2438438"/>
          </a:xfrm>
          <a:custGeom>
            <a:avLst/>
            <a:gdLst/>
            <a:ahLst/>
            <a:cxnLst/>
            <a:rect l="l" t="t" r="r" b="b"/>
            <a:pathLst>
              <a:path w="2438438" h="2438438">
                <a:moveTo>
                  <a:pt x="0" y="0"/>
                </a:moveTo>
                <a:lnTo>
                  <a:pt x="2438438" y="0"/>
                </a:lnTo>
                <a:lnTo>
                  <a:pt x="2438438" y="2438438"/>
                </a:lnTo>
                <a:lnTo>
                  <a:pt x="0" y="2438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0" y="-11430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¿Qué es la explotación infantil?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94601" y="2098444"/>
            <a:ext cx="11195298" cy="1050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Explotación infantil: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una serie de delitos que incluyen la explotación de un menor para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beneficio sexual, financiero o de otro tipo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27518" y="4752030"/>
            <a:ext cx="10129463" cy="1041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Debido a la evolución de la tecnología y al acceso de muchas más personas a Internet, los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jóvenes corren un mayor riesgo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54596" y="6010659"/>
            <a:ext cx="5275309" cy="34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Departamento de Seguridad Nacional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32443" y="7100410"/>
            <a:ext cx="8823114" cy="158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Los depredadores pueden ser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alguien que un menor conoce personalmente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o alguien en línea que se gana su confianza con el tiempo.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26242" y="3481169"/>
            <a:ext cx="4035517" cy="36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SchoolSafety.gov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26242" y="8822263"/>
            <a:ext cx="4035517" cy="36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SchoolSafety.gov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85425"/>
            <a:chOff x="0" y="0"/>
            <a:chExt cx="4816593" cy="20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861"/>
            </a:xfrm>
            <a:custGeom>
              <a:avLst/>
              <a:gdLst/>
              <a:ahLst/>
              <a:cxnLst/>
              <a:rect l="l" t="t" r="r" b="b"/>
              <a:pathLst>
                <a:path w="4816592" h="206861">
                  <a:moveTo>
                    <a:pt x="0" y="0"/>
                  </a:moveTo>
                  <a:lnTo>
                    <a:pt x="4816592" y="0"/>
                  </a:lnTo>
                  <a:lnTo>
                    <a:pt x="4816592" y="206861"/>
                  </a:lnTo>
                  <a:lnTo>
                    <a:pt x="0" y="20686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441661" y="2844859"/>
            <a:ext cx="3396548" cy="2198356"/>
          </a:xfrm>
          <a:custGeom>
            <a:avLst/>
            <a:gdLst/>
            <a:ahLst/>
            <a:cxnLst/>
            <a:rect l="l" t="t" r="r" b="b"/>
            <a:pathLst>
              <a:path w="3396548" h="2198356">
                <a:moveTo>
                  <a:pt x="0" y="0"/>
                </a:moveTo>
                <a:lnTo>
                  <a:pt x="3396547" y="0"/>
                </a:lnTo>
                <a:lnTo>
                  <a:pt x="3396547" y="2198356"/>
                </a:lnTo>
                <a:lnTo>
                  <a:pt x="0" y="2198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5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250468" y="2844859"/>
            <a:ext cx="3396548" cy="2198356"/>
          </a:xfrm>
          <a:custGeom>
            <a:avLst/>
            <a:gdLst/>
            <a:ahLst/>
            <a:cxnLst/>
            <a:rect l="l" t="t" r="r" b="b"/>
            <a:pathLst>
              <a:path w="3396548" h="2198356">
                <a:moveTo>
                  <a:pt x="0" y="0"/>
                </a:moveTo>
                <a:lnTo>
                  <a:pt x="3396548" y="0"/>
                </a:lnTo>
                <a:lnTo>
                  <a:pt x="3396548" y="2198356"/>
                </a:lnTo>
                <a:lnTo>
                  <a:pt x="0" y="21983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506" r="-93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441661" y="7229407"/>
            <a:ext cx="3396548" cy="2193515"/>
          </a:xfrm>
          <a:custGeom>
            <a:avLst/>
            <a:gdLst/>
            <a:ahLst/>
            <a:cxnLst/>
            <a:rect l="l" t="t" r="r" b="b"/>
            <a:pathLst>
              <a:path w="3396548" h="2193515">
                <a:moveTo>
                  <a:pt x="0" y="0"/>
                </a:moveTo>
                <a:lnTo>
                  <a:pt x="3396547" y="0"/>
                </a:lnTo>
                <a:lnTo>
                  <a:pt x="3396547" y="2193516"/>
                </a:lnTo>
                <a:lnTo>
                  <a:pt x="0" y="2193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85" b="-14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250468" y="7229407"/>
            <a:ext cx="3396548" cy="2193515"/>
          </a:xfrm>
          <a:custGeom>
            <a:avLst/>
            <a:gdLst/>
            <a:ahLst/>
            <a:cxnLst/>
            <a:rect l="l" t="t" r="r" b="b"/>
            <a:pathLst>
              <a:path w="3396548" h="2193515">
                <a:moveTo>
                  <a:pt x="0" y="0"/>
                </a:moveTo>
                <a:lnTo>
                  <a:pt x="3396548" y="0"/>
                </a:lnTo>
                <a:lnTo>
                  <a:pt x="3396548" y="2193516"/>
                </a:lnTo>
                <a:lnTo>
                  <a:pt x="0" y="21935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82" b="-15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0" y="-6096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Tipos de explotación infantil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06963" y="1562515"/>
            <a:ext cx="7483558" cy="51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Trabajo forzado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98156" y="1562515"/>
            <a:ext cx="7483558" cy="51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Explotación sexual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98156" y="5943533"/>
            <a:ext cx="7483558" cy="51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Matrimonio infantil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06963" y="5943533"/>
            <a:ext cx="7483558" cy="51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Uso de niños en conflictos armados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8E242F4-1B75-EB31-BC92-F09BA19320D9}"/>
              </a:ext>
            </a:extLst>
          </p:cNvPr>
          <p:cNvSpPr txBox="1"/>
          <p:nvPr/>
        </p:nvSpPr>
        <p:spPr>
          <a:xfrm>
            <a:off x="7924800" y="9867900"/>
            <a:ext cx="3636316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Fuente</a:t>
            </a:r>
            <a:r>
              <a:rPr lang="en-US" sz="1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https://theexodusroad.com/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85425"/>
            <a:chOff x="0" y="0"/>
            <a:chExt cx="4816593" cy="20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861"/>
            </a:xfrm>
            <a:custGeom>
              <a:avLst/>
              <a:gdLst/>
              <a:ahLst/>
              <a:cxnLst/>
              <a:rect l="l" t="t" r="r" b="b"/>
              <a:pathLst>
                <a:path w="4816592" h="206861">
                  <a:moveTo>
                    <a:pt x="0" y="0"/>
                  </a:moveTo>
                  <a:lnTo>
                    <a:pt x="4816592" y="0"/>
                  </a:lnTo>
                  <a:lnTo>
                    <a:pt x="4816592" y="206861"/>
                  </a:lnTo>
                  <a:lnTo>
                    <a:pt x="0" y="20686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30310" y="2378559"/>
            <a:ext cx="8294823" cy="5529882"/>
          </a:xfrm>
          <a:custGeom>
            <a:avLst/>
            <a:gdLst/>
            <a:ahLst/>
            <a:cxnLst/>
            <a:rect l="l" t="t" r="r" b="b"/>
            <a:pathLst>
              <a:path w="8294823" h="5529882">
                <a:moveTo>
                  <a:pt x="0" y="0"/>
                </a:moveTo>
                <a:lnTo>
                  <a:pt x="8294823" y="0"/>
                </a:lnTo>
                <a:lnTo>
                  <a:pt x="8294823" y="5529882"/>
                </a:lnTo>
                <a:lnTo>
                  <a:pt x="0" y="55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-11430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¿Quién comete explotación infantil?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82200" y="2218182"/>
            <a:ext cx="7333656" cy="5850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Cuando pensamos en la explotación infantil, a menudo pensamos en un extraño secuestrando a un menor. Pero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es más probable que la explotación infantil la lleve a cabo alguien que el menor conoce en la vida real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 Esta persona puede ser un padre, familiar, docente, entrenador, pastor, etc.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 menudo, esta persona es alguien de confianza y alguien en quien también confían los padres y la familia de los jóvenes.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2AB9951-5EA3-CDC3-F3A5-D619697B3E79}"/>
              </a:ext>
            </a:extLst>
          </p:cNvPr>
          <p:cNvSpPr txBox="1"/>
          <p:nvPr/>
        </p:nvSpPr>
        <p:spPr>
          <a:xfrm>
            <a:off x="7924800" y="9867900"/>
            <a:ext cx="3636316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Fuente</a:t>
            </a:r>
            <a:r>
              <a:rPr lang="en-US" sz="1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https://theexodusroad.com/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85425"/>
            <a:chOff x="0" y="0"/>
            <a:chExt cx="4816593" cy="20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861"/>
            </a:xfrm>
            <a:custGeom>
              <a:avLst/>
              <a:gdLst/>
              <a:ahLst/>
              <a:cxnLst/>
              <a:rect l="l" t="t" r="r" b="b"/>
              <a:pathLst>
                <a:path w="4816592" h="206861">
                  <a:moveTo>
                    <a:pt x="0" y="0"/>
                  </a:moveTo>
                  <a:lnTo>
                    <a:pt x="4816592" y="0"/>
                  </a:lnTo>
                  <a:lnTo>
                    <a:pt x="4816592" y="206861"/>
                  </a:lnTo>
                  <a:lnTo>
                    <a:pt x="0" y="20686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66569" y="2750148"/>
            <a:ext cx="7191294" cy="4786705"/>
          </a:xfrm>
          <a:custGeom>
            <a:avLst/>
            <a:gdLst/>
            <a:ahLst/>
            <a:cxnLst/>
            <a:rect l="l" t="t" r="r" b="b"/>
            <a:pathLst>
              <a:path w="7191294" h="4786705">
                <a:moveTo>
                  <a:pt x="0" y="0"/>
                </a:moveTo>
                <a:lnTo>
                  <a:pt x="7191294" y="0"/>
                </a:lnTo>
                <a:lnTo>
                  <a:pt x="7191294" y="4786704"/>
                </a:lnTo>
                <a:lnTo>
                  <a:pt x="0" y="4786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-6096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Estadísticas de explotación sexual infantil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85096" y="3988982"/>
            <a:ext cx="10126143" cy="1425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</a:t>
            </a:r>
            <a:r>
              <a:rPr lang="es-US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67 %</a:t>
            </a: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de todas las víctimas infantiles identificadas con material de abuso sexual infantil en circulación en línea son </a:t>
            </a:r>
            <a:r>
              <a:rPr lang="es-US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preadolescentes o más jóvenes</a:t>
            </a: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(lactantes y niños pequeños).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94970" y="7795108"/>
            <a:ext cx="9001881" cy="1425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Los </a:t>
            </a:r>
            <a:r>
              <a:rPr lang="es-US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hombres</a:t>
            </a: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tienen más probabilidades de aparecer en imágenes con </a:t>
            </a:r>
            <a:r>
              <a:rPr lang="es-US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niveles más altos de violencia</a:t>
            </a: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que las víctimas femeninas.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72080" y="6106686"/>
            <a:ext cx="8552176" cy="94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s-US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2 de cada 3 víctimas</a:t>
            </a: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son abusadas por alguien conocido fuera de línea y dentro de su comunidad.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48049" y="5405096"/>
            <a:ext cx="9470323" cy="36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Thorn</a:t>
            </a:r>
            <a:endParaRPr lang="es-US" sz="2100" b="1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 (MS) Bold"/>
              <a:ea typeface="Calibri (MS) Bold"/>
              <a:cs typeface="Calibri (MS)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248050" y="7115218"/>
            <a:ext cx="9470323" cy="36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Thorn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60750" y="9258300"/>
            <a:ext cx="9470323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INTERPOL Y ECPAT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94980" y="1667320"/>
            <a:ext cx="8776460" cy="143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s-US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Material de abuso sexual infantil (CSAM):</a:t>
            </a: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cualquier representación visual de una conducta sexualmente explícita que involucra a un menor.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13005" y="3076848"/>
            <a:ext cx="9470323" cy="36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National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Center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for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Missing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&amp;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Exploited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Children</a:t>
            </a:r>
            <a:endParaRPr lang="es-US" sz="2100" b="1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 (MS) Bold"/>
              <a:ea typeface="Calibri (MS) Bold"/>
              <a:cs typeface="Calibri (MS) Bold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35163"/>
            <a:ext cx="18288000" cy="1768662"/>
            <a:chOff x="0" y="-114611"/>
            <a:chExt cx="4816593" cy="465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84845"/>
            </a:xfrm>
            <a:custGeom>
              <a:avLst/>
              <a:gdLst/>
              <a:ahLst/>
              <a:cxnLst/>
              <a:rect l="l" t="t" r="r" b="b"/>
              <a:pathLst>
                <a:path w="4816592" h="284845">
                  <a:moveTo>
                    <a:pt x="0" y="0"/>
                  </a:moveTo>
                  <a:lnTo>
                    <a:pt x="4816592" y="0"/>
                  </a:lnTo>
                  <a:lnTo>
                    <a:pt x="4816592" y="284845"/>
                  </a:lnTo>
                  <a:lnTo>
                    <a:pt x="0" y="28484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4611"/>
              <a:ext cx="4816593" cy="465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0"/>
                </a:lnSpc>
              </a:pPr>
              <a:r>
                <a:rPr lang="es-US" sz="3500" b="1" i="0" u="none" strike="noStrike" cap="none" baseline="0" dirty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 Bold"/>
                  <a:ea typeface="Calibri (MS) Bold"/>
                  <a:cs typeface="Calibri (MS) Bold"/>
                </a:rPr>
                <a:t>Video “Abuso sexual en la familia” de </a:t>
              </a:r>
              <a:r>
                <a:rPr lang="es-US" sz="3500" b="1" i="0" u="none" strike="noStrike" cap="none" baseline="0" dirty="0" err="1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 Bold"/>
                  <a:ea typeface="Calibri (MS) Bold"/>
                  <a:cs typeface="Calibri (MS) Bold"/>
                </a:rPr>
                <a:t>Fight</a:t>
              </a:r>
              <a:r>
                <a:rPr lang="es-US" sz="3500" b="1" i="0" u="none" strike="noStrike" cap="none" baseline="0" dirty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 Bold"/>
                  <a:ea typeface="Calibri (MS) Bold"/>
                  <a:cs typeface="Calibri (MS) Bold"/>
                </a:rPr>
                <a:t> Child Abuse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14790" y="9715500"/>
            <a:ext cx="5458420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WOyg6IrfuzA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https://www.youtube.com/watch?v=WOyg6IrfuzA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92812" y="9446896"/>
            <a:ext cx="2852187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Duración: 4:46 minutos</a:t>
            </a:r>
          </a:p>
        </p:txBody>
      </p:sp>
      <p:pic>
        <p:nvPicPr>
          <p:cNvPr id="8" name="Online Media 7" title="Sexual Abuse in the Family">
            <a:hlinkClick r:id="" action="ppaction://media"/>
            <a:extLst>
              <a:ext uri="{FF2B5EF4-FFF2-40B4-BE49-F238E27FC236}">
                <a16:creationId xmlns:a16="http://schemas.microsoft.com/office/drawing/2014/main" id="{430B09F6-A851-02BE-5042-7BB8F4EA7B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3598" y="1333499"/>
            <a:ext cx="14020800" cy="79159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0277"/>
            <a:ext cx="18288000" cy="1029200"/>
            <a:chOff x="0" y="0"/>
            <a:chExt cx="4816593" cy="271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1065"/>
            </a:xfrm>
            <a:custGeom>
              <a:avLst/>
              <a:gdLst/>
              <a:ahLst/>
              <a:cxnLst/>
              <a:rect l="l" t="t" r="r" b="b"/>
              <a:pathLst>
                <a:path w="4816592" h="271065">
                  <a:moveTo>
                    <a:pt x="0" y="0"/>
                  </a:moveTo>
                  <a:lnTo>
                    <a:pt x="4816592" y="0"/>
                  </a:lnTo>
                  <a:lnTo>
                    <a:pt x="4816592" y="271065"/>
                  </a:lnTo>
                  <a:lnTo>
                    <a:pt x="0" y="27106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-38100"/>
            <a:ext cx="18287996" cy="610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s-US" sz="2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Preguntas de debate dirigidas por el docente sobre el video “Abuso sexual en la familia” de </a:t>
            </a:r>
            <a:r>
              <a:rPr lang="es-US" sz="28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Fight</a:t>
            </a:r>
            <a:r>
              <a:rPr lang="es-US" sz="2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Child Abuse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34300" y="1954850"/>
            <a:ext cx="12619396" cy="565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La trata de personas puede afectar a cualquier persona, independientemente de su edad, raza, sexo, orientación sexual, situación financiera, etc.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¿Cuáles son algunos factores que pueden hacer que una persona sea más vulnerable para sucumbir a la trata de personas?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¿Qué podemos hacer para detener la trata de personas?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1416</Words>
  <Application>Microsoft Office PowerPoint</Application>
  <PresentationFormat>Custom</PresentationFormat>
  <Paragraphs>113</Paragraphs>
  <Slides>20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 (MS) Bold</vt:lpstr>
      <vt:lpstr>Calibri</vt:lpstr>
      <vt:lpstr>Arial</vt:lpstr>
      <vt:lpstr>Calibri (MS) Italics</vt:lpstr>
      <vt:lpstr>Calibri (MS)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12th Grade Teacher Lesson Exploitation</dc:title>
  <dc:creator>Luiza Auad da Silva Larizzatti</dc:creator>
  <cp:lastModifiedBy>Megan Wilson</cp:lastModifiedBy>
  <cp:revision>6</cp:revision>
  <dcterms:created xsi:type="dcterms:W3CDTF">2006-08-16T00:00:00Z</dcterms:created>
  <dcterms:modified xsi:type="dcterms:W3CDTF">2025-12-02T20:50:54Z</dcterms:modified>
</cp:coreProperties>
</file>