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Calibri (MS)" panose="020B0604020202020204" charset="0"/>
      <p:regular r:id="rId25"/>
    </p:embeddedFont>
    <p:embeddedFont>
      <p:font typeface="Calibri (MS) Bold" panose="020B0604020202020204" charset="0"/>
      <p:regular r:id="rId26"/>
    </p:embeddedFont>
    <p:embeddedFont>
      <p:font typeface="Calibri (MS) Italics" panose="020B0604020202020204" charset="0"/>
      <p:regular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4A0B1-2665-47F4-93E6-29EB23121C6B}" v="2" dt="2025-11-24T21:13:17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7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Wilson" userId="4833c330-bb21-4a51-b524-eef8b134b0b1" providerId="ADAL" clId="{17E34592-B103-4D32-8966-D1DE2E1B8692}"/>
    <pc:docChg chg="undo custSel modSld sldOrd">
      <pc:chgData name="Megan Wilson" userId="4833c330-bb21-4a51-b524-eef8b134b0b1" providerId="ADAL" clId="{17E34592-B103-4D32-8966-D1DE2E1B8692}" dt="2025-12-02T20:50:33.837" v="201" actId="20577"/>
      <pc:docMkLst>
        <pc:docMk/>
      </pc:docMkLst>
      <pc:sldChg chg="modSp mod">
        <pc:chgData name="Megan Wilson" userId="4833c330-bb21-4a51-b524-eef8b134b0b1" providerId="ADAL" clId="{17E34592-B103-4D32-8966-D1DE2E1B8692}" dt="2025-11-24T18:55:35.321" v="123" actId="1076"/>
        <pc:sldMkLst>
          <pc:docMk/>
          <pc:sldMk cId="0" sldId="256"/>
        </pc:sldMkLst>
        <pc:spChg chg="mod">
          <ac:chgData name="Megan Wilson" userId="4833c330-bb21-4a51-b524-eef8b134b0b1" providerId="ADAL" clId="{17E34592-B103-4D32-8966-D1DE2E1B8692}" dt="2025-11-24T18:55:35.321" v="123" actId="1076"/>
          <ac:spMkLst>
            <pc:docMk/>
            <pc:sldMk cId="0" sldId="256"/>
            <ac:spMk id="8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16:45.200" v="70" actId="1076"/>
        <pc:sldMkLst>
          <pc:docMk/>
          <pc:sldMk cId="0" sldId="257"/>
        </pc:sldMkLst>
        <pc:spChg chg="mod">
          <ac:chgData name="Megan Wilson" userId="4833c330-bb21-4a51-b524-eef8b134b0b1" providerId="ADAL" clId="{17E34592-B103-4D32-8966-D1DE2E1B8692}" dt="2025-11-20T13:16:45.200" v="70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16:27.888" v="66" actId="255"/>
          <ac:spMkLst>
            <pc:docMk/>
            <pc:sldMk cId="0" sldId="257"/>
            <ac:spMk id="6" creationId="{00000000-0000-0000-0000-000000000000}"/>
          </ac:spMkLst>
        </pc:spChg>
        <pc:grpChg chg="mod">
          <ac:chgData name="Megan Wilson" userId="4833c330-bb21-4a51-b524-eef8b134b0b1" providerId="ADAL" clId="{17E34592-B103-4D32-8966-D1DE2E1B8692}" dt="2025-11-20T13:16:32.509" v="67" actId="1076"/>
          <ac:grpSpMkLst>
            <pc:docMk/>
            <pc:sldMk cId="0" sldId="257"/>
            <ac:grpSpMk id="2" creationId="{00000000-0000-0000-0000-000000000000}"/>
          </ac:grpSpMkLst>
        </pc:grpChg>
      </pc:sldChg>
      <pc:sldChg chg="modSp mod ord">
        <pc:chgData name="Megan Wilson" userId="4833c330-bb21-4a51-b524-eef8b134b0b1" providerId="ADAL" clId="{17E34592-B103-4D32-8966-D1DE2E1B8692}" dt="2025-11-24T18:55:39.694" v="124" actId="20577"/>
        <pc:sldMkLst>
          <pc:docMk/>
          <pc:sldMk cId="0" sldId="258"/>
        </pc:sldMkLst>
        <pc:spChg chg="mod">
          <ac:chgData name="Megan Wilson" userId="4833c330-bb21-4a51-b524-eef8b134b0b1" providerId="ADAL" clId="{17E34592-B103-4D32-8966-D1DE2E1B8692}" dt="2025-11-24T18:55:39.694" v="124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16:50.320" v="71" actId="255"/>
          <ac:spMkLst>
            <pc:docMk/>
            <pc:sldMk cId="0" sldId="258"/>
            <ac:spMk id="11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17:13.179" v="75" actId="1035"/>
        <pc:sldMkLst>
          <pc:docMk/>
          <pc:sldMk cId="0" sldId="259"/>
        </pc:sldMkLst>
        <pc:spChg chg="mod">
          <ac:chgData name="Megan Wilson" userId="4833c330-bb21-4a51-b524-eef8b134b0b1" providerId="ADAL" clId="{17E34592-B103-4D32-8966-D1DE2E1B8692}" dt="2025-11-20T13:17:13.179" v="75" actId="1035"/>
          <ac:spMkLst>
            <pc:docMk/>
            <pc:sldMk cId="0" sldId="259"/>
            <ac:spMk id="12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2:44:45.212" v="3" actId="207"/>
          <ac:spMkLst>
            <pc:docMk/>
            <pc:sldMk cId="0" sldId="259"/>
            <ac:spMk id="13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17:03.237" v="73" actId="255"/>
          <ac:spMkLst>
            <pc:docMk/>
            <pc:sldMk cId="0" sldId="259"/>
            <ac:spMk id="14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17:18.535" v="76" actId="255"/>
        <pc:sldMkLst>
          <pc:docMk/>
          <pc:sldMk cId="0" sldId="260"/>
        </pc:sldMkLst>
        <pc:spChg chg="mod">
          <ac:chgData name="Megan Wilson" userId="4833c330-bb21-4a51-b524-eef8b134b0b1" providerId="ADAL" clId="{17E34592-B103-4D32-8966-D1DE2E1B8692}" dt="2025-11-20T13:17:18.535" v="76" actId="255"/>
          <ac:spMkLst>
            <pc:docMk/>
            <pc:sldMk cId="0" sldId="260"/>
            <ac:spMk id="9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2:44:49.641" v="4" actId="207"/>
          <ac:spMkLst>
            <pc:docMk/>
            <pc:sldMk cId="0" sldId="260"/>
            <ac:spMk id="10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17:36.305" v="79" actId="1076"/>
        <pc:sldMkLst>
          <pc:docMk/>
          <pc:sldMk cId="0" sldId="261"/>
        </pc:sldMkLst>
        <pc:spChg chg="mod">
          <ac:chgData name="Megan Wilson" userId="4833c330-bb21-4a51-b524-eef8b134b0b1" providerId="ADAL" clId="{17E34592-B103-4D32-8966-D1DE2E1B8692}" dt="2025-11-20T13:17:27.439" v="77" actId="255"/>
          <ac:spMkLst>
            <pc:docMk/>
            <pc:sldMk cId="0" sldId="261"/>
            <ac:spMk id="9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2:45:05.147" v="9" actId="207"/>
          <ac:spMkLst>
            <pc:docMk/>
            <pc:sldMk cId="0" sldId="261"/>
            <ac:spMk id="10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17:31.927" v="78" actId="1076"/>
          <ac:spMkLst>
            <pc:docMk/>
            <pc:sldMk cId="0" sldId="261"/>
            <ac:spMk id="12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17:36.305" v="79" actId="1076"/>
          <ac:spMkLst>
            <pc:docMk/>
            <pc:sldMk cId="0" sldId="261"/>
            <ac:spMk id="14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17:48" v="81" actId="255"/>
        <pc:sldMkLst>
          <pc:docMk/>
          <pc:sldMk cId="0" sldId="262"/>
        </pc:sldMkLst>
        <pc:spChg chg="mod">
          <ac:chgData name="Megan Wilson" userId="4833c330-bb21-4a51-b524-eef8b134b0b1" providerId="ADAL" clId="{17E34592-B103-4D32-8966-D1DE2E1B8692}" dt="2025-11-20T13:17:48" v="81" actId="255"/>
          <ac:spMkLst>
            <pc:docMk/>
            <pc:sldMk cId="0" sldId="262"/>
            <ac:spMk id="11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17:44.329" v="80" actId="255"/>
          <ac:spMkLst>
            <pc:docMk/>
            <pc:sldMk cId="0" sldId="262"/>
            <ac:spMk id="12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2:45:10.756" v="10" actId="207"/>
          <ac:spMkLst>
            <pc:docMk/>
            <pc:sldMk cId="0" sldId="262"/>
            <ac:spMk id="13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18:06.756" v="84" actId="255"/>
        <pc:sldMkLst>
          <pc:docMk/>
          <pc:sldMk cId="0" sldId="263"/>
        </pc:sldMkLst>
        <pc:spChg chg="mod">
          <ac:chgData name="Megan Wilson" userId="4833c330-bb21-4a51-b524-eef8b134b0b1" providerId="ADAL" clId="{17E34592-B103-4D32-8966-D1DE2E1B8692}" dt="2025-11-20T13:17:57.507" v="82" actId="255"/>
          <ac:spMkLst>
            <pc:docMk/>
            <pc:sldMk cId="0" sldId="263"/>
            <ac:spMk id="7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18:03.309" v="83" actId="255"/>
          <ac:spMkLst>
            <pc:docMk/>
            <pc:sldMk cId="0" sldId="263"/>
            <ac:spMk id="8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2:45:21.926" v="15" actId="207"/>
          <ac:spMkLst>
            <pc:docMk/>
            <pc:sldMk cId="0" sldId="263"/>
            <ac:spMk id="9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18:06.756" v="84" actId="255"/>
          <ac:spMkLst>
            <pc:docMk/>
            <pc:sldMk cId="0" sldId="263"/>
            <ac:spMk id="11" creationId="{00000000-0000-0000-0000-000000000000}"/>
          </ac:spMkLst>
        </pc:spChg>
      </pc:sldChg>
      <pc:sldChg chg="addSp delSp modSp mod modAnim">
        <pc:chgData name="Megan Wilson" userId="4833c330-bb21-4a51-b524-eef8b134b0b1" providerId="ADAL" clId="{17E34592-B103-4D32-8966-D1DE2E1B8692}" dt="2025-11-20T13:18:15.542" v="85" actId="255"/>
        <pc:sldMkLst>
          <pc:docMk/>
          <pc:sldMk cId="0" sldId="264"/>
        </pc:sldMkLst>
        <pc:spChg chg="mod">
          <ac:chgData name="Megan Wilson" userId="4833c330-bb21-4a51-b524-eef8b134b0b1" providerId="ADAL" clId="{17E34592-B103-4D32-8966-D1DE2E1B8692}" dt="2025-11-20T13:18:15.542" v="85" actId="255"/>
          <ac:spMkLst>
            <pc:docMk/>
            <pc:sldMk cId="0" sldId="264"/>
            <ac:spMk id="4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2:45:27.202" v="16" actId="207"/>
          <ac:spMkLst>
            <pc:docMk/>
            <pc:sldMk cId="0" sldId="264"/>
            <ac:spMk id="5" creationId="{00000000-0000-0000-0000-000000000000}"/>
          </ac:spMkLst>
        </pc:spChg>
        <pc:picChg chg="add mod">
          <ac:chgData name="Megan Wilson" userId="4833c330-bb21-4a51-b524-eef8b134b0b1" providerId="ADAL" clId="{17E34592-B103-4D32-8966-D1DE2E1B8692}" dt="2025-11-20T12:46:29.769" v="25" actId="1076"/>
          <ac:picMkLst>
            <pc:docMk/>
            <pc:sldMk cId="0" sldId="264"/>
            <ac:picMk id="8" creationId="{F6B0DF11-7FD7-31B1-ACC1-3BF2786A903D}"/>
          </ac:picMkLst>
        </pc:picChg>
      </pc:sldChg>
      <pc:sldChg chg="modSp mod">
        <pc:chgData name="Megan Wilson" userId="4833c330-bb21-4a51-b524-eef8b134b0b1" providerId="ADAL" clId="{17E34592-B103-4D32-8966-D1DE2E1B8692}" dt="2025-11-20T13:18:43.668" v="90" actId="1076"/>
        <pc:sldMkLst>
          <pc:docMk/>
          <pc:sldMk cId="0" sldId="265"/>
        </pc:sldMkLst>
        <pc:spChg chg="mod">
          <ac:chgData name="Megan Wilson" userId="4833c330-bb21-4a51-b524-eef8b134b0b1" providerId="ADAL" clId="{17E34592-B103-4D32-8966-D1DE2E1B8692}" dt="2025-11-20T13:18:34.258" v="88" actId="1036"/>
          <ac:spMkLst>
            <pc:docMk/>
            <pc:sldMk cId="0" sldId="265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18:43.668" v="90" actId="1076"/>
          <ac:spMkLst>
            <pc:docMk/>
            <pc:sldMk cId="0" sldId="265"/>
            <ac:spMk id="6" creationId="{00000000-0000-0000-0000-000000000000}"/>
          </ac:spMkLst>
        </pc:spChg>
        <pc:grpChg chg="mod">
          <ac:chgData name="Megan Wilson" userId="4833c330-bb21-4a51-b524-eef8b134b0b1" providerId="ADAL" clId="{17E34592-B103-4D32-8966-D1DE2E1B8692}" dt="2025-11-20T13:18:30.872" v="87" actId="14100"/>
          <ac:grpSpMkLst>
            <pc:docMk/>
            <pc:sldMk cId="0" sldId="265"/>
            <ac:grpSpMk id="2" creationId="{00000000-0000-0000-0000-000000000000}"/>
          </ac:grpSpMkLst>
        </pc:grpChg>
      </pc:sldChg>
      <pc:sldChg chg="modSp mod">
        <pc:chgData name="Megan Wilson" userId="4833c330-bb21-4a51-b524-eef8b134b0b1" providerId="ADAL" clId="{17E34592-B103-4D32-8966-D1DE2E1B8692}" dt="2025-11-20T13:18:55.323" v="94" actId="1036"/>
        <pc:sldMkLst>
          <pc:docMk/>
          <pc:sldMk cId="0" sldId="266"/>
        </pc:sldMkLst>
        <pc:spChg chg="mod">
          <ac:chgData name="Megan Wilson" userId="4833c330-bb21-4a51-b524-eef8b134b0b1" providerId="ADAL" clId="{17E34592-B103-4D32-8966-D1DE2E1B8692}" dt="2025-11-20T13:18:55.323" v="94" actId="1036"/>
          <ac:spMkLst>
            <pc:docMk/>
            <pc:sldMk cId="0" sldId="266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2:46:34.985" v="26" actId="207"/>
          <ac:spMkLst>
            <pc:docMk/>
            <pc:sldMk cId="0" sldId="266"/>
            <ac:spMk id="7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19:09.583" v="96" actId="255"/>
        <pc:sldMkLst>
          <pc:docMk/>
          <pc:sldMk cId="0" sldId="267"/>
        </pc:sldMkLst>
        <pc:spChg chg="mod">
          <ac:chgData name="Megan Wilson" userId="4833c330-bb21-4a51-b524-eef8b134b0b1" providerId="ADAL" clId="{17E34592-B103-4D32-8966-D1DE2E1B8692}" dt="2025-11-20T13:19:00.013" v="95" actId="255"/>
          <ac:spMkLst>
            <pc:docMk/>
            <pc:sldMk cId="0" sldId="267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19:09.583" v="96" actId="255"/>
          <ac:spMkLst>
            <pc:docMk/>
            <pc:sldMk cId="0" sldId="267"/>
            <ac:spMk id="6" creationId="{00000000-0000-0000-0000-000000000000}"/>
          </ac:spMkLst>
        </pc:spChg>
      </pc:sldChg>
      <pc:sldChg chg="addSp modSp mod">
        <pc:chgData name="Megan Wilson" userId="4833c330-bb21-4a51-b524-eef8b134b0b1" providerId="ADAL" clId="{17E34592-B103-4D32-8966-D1DE2E1B8692}" dt="2025-11-24T21:13:21.480" v="137" actId="20577"/>
        <pc:sldMkLst>
          <pc:docMk/>
          <pc:sldMk cId="0" sldId="268"/>
        </pc:sldMkLst>
        <pc:spChg chg="mod">
          <ac:chgData name="Megan Wilson" userId="4833c330-bb21-4a51-b524-eef8b134b0b1" providerId="ADAL" clId="{17E34592-B103-4D32-8966-D1DE2E1B8692}" dt="2025-11-20T13:19:22.771" v="98" actId="255"/>
          <ac:spMkLst>
            <pc:docMk/>
            <pc:sldMk cId="0" sldId="268"/>
            <ac:spMk id="6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19:18.499" v="97" actId="255"/>
          <ac:spMkLst>
            <pc:docMk/>
            <pc:sldMk cId="0" sldId="268"/>
            <ac:spMk id="7" creationId="{00000000-0000-0000-0000-000000000000}"/>
          </ac:spMkLst>
        </pc:spChg>
        <pc:spChg chg="add mod">
          <ac:chgData name="Megan Wilson" userId="4833c330-bb21-4a51-b524-eef8b134b0b1" providerId="ADAL" clId="{17E34592-B103-4D32-8966-D1DE2E1B8692}" dt="2025-11-24T21:13:21.480" v="137" actId="20577"/>
          <ac:spMkLst>
            <pc:docMk/>
            <pc:sldMk cId="0" sldId="268"/>
            <ac:spMk id="10" creationId="{6C6B9378-911C-7FBB-A005-BE2E845AB2C8}"/>
          </ac:spMkLst>
        </pc:spChg>
      </pc:sldChg>
      <pc:sldChg chg="modSp mod">
        <pc:chgData name="Megan Wilson" userId="4833c330-bb21-4a51-b524-eef8b134b0b1" providerId="ADAL" clId="{17E34592-B103-4D32-8966-D1DE2E1B8692}" dt="2025-11-20T13:19:27.639" v="99" actId="255"/>
        <pc:sldMkLst>
          <pc:docMk/>
          <pc:sldMk cId="0" sldId="269"/>
        </pc:sldMkLst>
        <pc:spChg chg="mod">
          <ac:chgData name="Megan Wilson" userId="4833c330-bb21-4a51-b524-eef8b134b0b1" providerId="ADAL" clId="{17E34592-B103-4D32-8966-D1DE2E1B8692}" dt="2025-11-20T13:19:27.639" v="99" actId="255"/>
          <ac:spMkLst>
            <pc:docMk/>
            <pc:sldMk cId="0" sldId="269"/>
            <ac:spMk id="6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2:46:53.607" v="30" actId="207"/>
          <ac:spMkLst>
            <pc:docMk/>
            <pc:sldMk cId="0" sldId="269"/>
            <ac:spMk id="8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19:43.993" v="101" actId="255"/>
        <pc:sldMkLst>
          <pc:docMk/>
          <pc:sldMk cId="0" sldId="270"/>
        </pc:sldMkLst>
        <pc:spChg chg="mod">
          <ac:chgData name="Megan Wilson" userId="4833c330-bb21-4a51-b524-eef8b134b0b1" providerId="ADAL" clId="{17E34592-B103-4D32-8966-D1DE2E1B8692}" dt="2025-11-20T13:19:36.362" v="100" actId="255"/>
          <ac:spMkLst>
            <pc:docMk/>
            <pc:sldMk cId="0" sldId="270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2:47:04.300" v="33" actId="207"/>
          <ac:spMkLst>
            <pc:docMk/>
            <pc:sldMk cId="0" sldId="270"/>
            <ac:spMk id="6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19:43.993" v="101" actId="255"/>
          <ac:spMkLst>
            <pc:docMk/>
            <pc:sldMk cId="0" sldId="270"/>
            <ac:spMk id="7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19:58.002" v="103" actId="255"/>
        <pc:sldMkLst>
          <pc:docMk/>
          <pc:sldMk cId="0" sldId="271"/>
        </pc:sldMkLst>
        <pc:spChg chg="mod">
          <ac:chgData name="Megan Wilson" userId="4833c330-bb21-4a51-b524-eef8b134b0b1" providerId="ADAL" clId="{17E34592-B103-4D32-8966-D1DE2E1B8692}" dt="2025-11-20T13:19:51.543" v="102" actId="255"/>
          <ac:spMkLst>
            <pc:docMk/>
            <pc:sldMk cId="0" sldId="271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2:47:10.247" v="34" actId="207"/>
          <ac:spMkLst>
            <pc:docMk/>
            <pc:sldMk cId="0" sldId="271"/>
            <ac:spMk id="6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19:58.002" v="103" actId="255"/>
          <ac:spMkLst>
            <pc:docMk/>
            <pc:sldMk cId="0" sldId="271"/>
            <ac:spMk id="7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20:04.564" v="104" actId="255"/>
        <pc:sldMkLst>
          <pc:docMk/>
          <pc:sldMk cId="0" sldId="272"/>
        </pc:sldMkLst>
        <pc:spChg chg="mod">
          <ac:chgData name="Megan Wilson" userId="4833c330-bb21-4a51-b524-eef8b134b0b1" providerId="ADAL" clId="{17E34592-B103-4D32-8966-D1DE2E1B8692}" dt="2025-11-20T13:20:04.564" v="104" actId="255"/>
          <ac:spMkLst>
            <pc:docMk/>
            <pc:sldMk cId="0" sldId="272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2-02T20:50:29.096" v="181" actId="20577"/>
        <pc:sldMkLst>
          <pc:docMk/>
          <pc:sldMk cId="0" sldId="273"/>
        </pc:sldMkLst>
        <pc:spChg chg="mod">
          <ac:chgData name="Megan Wilson" userId="4833c330-bb21-4a51-b524-eef8b134b0b1" providerId="ADAL" clId="{17E34592-B103-4D32-8966-D1DE2E1B8692}" dt="2025-11-20T13:20:09.477" v="105" actId="255"/>
          <ac:spMkLst>
            <pc:docMk/>
            <pc:sldMk cId="0" sldId="273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2-02T20:50:29.096" v="181" actId="20577"/>
          <ac:spMkLst>
            <pc:docMk/>
            <pc:sldMk cId="0" sldId="273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20:30.298" v="109" actId="255"/>
        <pc:sldMkLst>
          <pc:docMk/>
          <pc:sldMk cId="0" sldId="275"/>
        </pc:sldMkLst>
        <pc:spChg chg="mod">
          <ac:chgData name="Megan Wilson" userId="4833c330-bb21-4a51-b524-eef8b134b0b1" providerId="ADAL" clId="{17E34592-B103-4D32-8966-D1DE2E1B8692}" dt="2025-11-20T13:20:30.298" v="109" actId="255"/>
          <ac:spMkLst>
            <pc:docMk/>
            <pc:sldMk cId="0" sldId="275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2-02T20:50:33.837" v="201" actId="20577"/>
        <pc:sldMkLst>
          <pc:docMk/>
          <pc:sldMk cId="0" sldId="276"/>
        </pc:sldMkLst>
        <pc:spChg chg="mod">
          <ac:chgData name="Megan Wilson" userId="4833c330-bb21-4a51-b524-eef8b134b0b1" providerId="ADAL" clId="{17E34592-B103-4D32-8966-D1DE2E1B8692}" dt="2025-11-20T13:20:35.084" v="110" actId="255"/>
          <ac:spMkLst>
            <pc:docMk/>
            <pc:sldMk cId="0" sldId="276"/>
            <ac:spMk id="2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21:04.714" v="118" actId="255"/>
          <ac:spMkLst>
            <pc:docMk/>
            <pc:sldMk cId="0" sldId="276"/>
            <ac:spMk id="3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20:43.798" v="112" actId="255"/>
          <ac:spMkLst>
            <pc:docMk/>
            <pc:sldMk cId="0" sldId="276"/>
            <ac:spMk id="4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2-02T20:50:33.837" v="201" actId="20577"/>
          <ac:spMkLst>
            <pc:docMk/>
            <pc:sldMk cId="0" sldId="276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20:40.486" v="111" actId="255"/>
          <ac:spMkLst>
            <pc:docMk/>
            <pc:sldMk cId="0" sldId="276"/>
            <ac:spMk id="6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20:47.203" v="113" actId="255"/>
          <ac:spMkLst>
            <pc:docMk/>
            <pc:sldMk cId="0" sldId="276"/>
            <ac:spMk id="7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20:50.900" v="114" actId="255"/>
          <ac:spMkLst>
            <pc:docMk/>
            <pc:sldMk cId="0" sldId="276"/>
            <ac:spMk id="8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20:54.425" v="115" actId="255"/>
          <ac:spMkLst>
            <pc:docMk/>
            <pc:sldMk cId="0" sldId="276"/>
            <ac:spMk id="9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20:57.849" v="116" actId="255"/>
          <ac:spMkLst>
            <pc:docMk/>
            <pc:sldMk cId="0" sldId="276"/>
            <ac:spMk id="10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21:01.570" v="117" actId="255"/>
          <ac:spMkLst>
            <pc:docMk/>
            <pc:sldMk cId="0" sldId="276"/>
            <ac:spMk id="11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21:16.346" v="120" actId="255"/>
        <pc:sldMkLst>
          <pc:docMk/>
          <pc:sldMk cId="0" sldId="277"/>
        </pc:sldMkLst>
        <pc:spChg chg="mod">
          <ac:chgData name="Megan Wilson" userId="4833c330-bb21-4a51-b524-eef8b134b0b1" providerId="ADAL" clId="{17E34592-B103-4D32-8966-D1DE2E1B8692}" dt="2025-11-20T13:21:16.346" v="120" actId="255"/>
          <ac:spMkLst>
            <pc:docMk/>
            <pc:sldMk cId="0" sldId="277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U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U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ople.com/crime/brandon-guffey-son-sextortion-victim-died-by-suicide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singkids.org/netsmartz/hom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sites/default/files/2025-09/25_0916_k2p_p2p_peer-crimes-TEENS_spanish.pdf" TargetMode="External"/><Relationship Id="rId2" Type="http://schemas.openxmlformats.org/officeDocument/2006/relationships/hyperlink" Target="https://www.dhs.gov/know2protect/p2p/teen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hs.gov/sites/default/files/2025-09/25_0916_k2p_p2p_support-directory_spanish_0.pdf" TargetMode="External"/><Relationship Id="rId5" Type="http://schemas.openxmlformats.org/officeDocument/2006/relationships/hyperlink" Target="https://www.dhs.gov/know2protect/how-to-report" TargetMode="External"/><Relationship Id="rId4" Type="http://schemas.openxmlformats.org/officeDocument/2006/relationships/hyperlink" Target="https://www.dhs.gov/sites/default/files/2025-09/25_0916_k2p_p2p_exit-strategy-checklist_spanish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dhs.gov/know2protect/p2p/teens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yfactile.com/lv5nudggh2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hs.gov/sites/default/files/2025-09/25_0916_k2p_p2p_peer-crimes-TEENS_spanish.pdf" TargetMode="External"/><Relationship Id="rId13" Type="http://schemas.openxmlformats.org/officeDocument/2006/relationships/hyperlink" Target="https://www.dhs.gov/sites/default/files/2025-09/25_0916_k2p_p2p_support-directory_spanish_0.pdf" TargetMode="External"/><Relationship Id="rId3" Type="http://schemas.openxmlformats.org/officeDocument/2006/relationships/hyperlink" Target="https://www.dhs.gov/sites/default/files/2024-09/24_09_20_K2P_Tips2Identify-Fake-Profiles.pdf" TargetMode="External"/><Relationship Id="rId7" Type="http://schemas.openxmlformats.org/officeDocument/2006/relationships/hyperlink" Target="https://www.dhs.gov/know2protect/p2p/teens" TargetMode="External"/><Relationship Id="rId12" Type="http://schemas.openxmlformats.org/officeDocument/2006/relationships/hyperlink" Target="https://www.dhs.gov/know2protect/how-to-report" TargetMode="External"/><Relationship Id="rId2" Type="http://schemas.openxmlformats.org/officeDocument/2006/relationships/hyperlink" Target="https://www.dhs.gov/sites/default/files/2024-11/24_10_31_K2P_Identify-Fake-Profiles_Spanish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ELLaMPiPqPM" TargetMode="External"/><Relationship Id="rId11" Type="http://schemas.openxmlformats.org/officeDocument/2006/relationships/hyperlink" Target="https://www.dhs.gov/sites/default/files/2025-07/25_0801_k2p_p2p-Exit-Checklist-Kids-Teens.pdf" TargetMode="External"/><Relationship Id="rId5" Type="http://schemas.openxmlformats.org/officeDocument/2006/relationships/hyperlink" Target="https://www.playfactile.com/lv5nudggh2" TargetMode="External"/><Relationship Id="rId10" Type="http://schemas.openxmlformats.org/officeDocument/2006/relationships/hyperlink" Target="https://www.dhs.gov/sites/default/files/2025-09/25_0916_k2p_p2p_exit-strategy-checklist_spanish.pdf" TargetMode="External"/><Relationship Id="rId4" Type="http://schemas.openxmlformats.org/officeDocument/2006/relationships/hyperlink" Target="https://www.youtube.com/watch?v=XhbfGo7voB8" TargetMode="External"/><Relationship Id="rId9" Type="http://schemas.openxmlformats.org/officeDocument/2006/relationships/hyperlink" Target="https://www.dhs.gov/know2protect/publication/how2spot-peer-peer-risks-guide-teens" TargetMode="External"/><Relationship Id="rId14" Type="http://schemas.openxmlformats.org/officeDocument/2006/relationships/hyperlink" Target="https://www.dhs.gov/sites/default/files/2025-07/25_0801_k2p_p2p_support-directory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singkids.org/netsmartz/topics/sextortio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singkids.org/netsmartz/topics/sextortio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singkids.org/netsmartz/topics/onlineenticemen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issingkids.org/theissues/onlineenticement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llianceforchildren.org/blog/2018/06/what-grooming" TargetMode="Externa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mH93tQ4n8M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mH93tQ4n8M?feature=oembed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3879" y="9315457"/>
            <a:ext cx="1021887" cy="811934"/>
            <a:chOff x="0" y="0"/>
            <a:chExt cx="269139" cy="2138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9139" cy="213843"/>
            </a:xfrm>
            <a:custGeom>
              <a:avLst/>
              <a:gdLst/>
              <a:ahLst/>
              <a:cxnLst/>
              <a:rect l="l" t="t" r="r" b="b"/>
              <a:pathLst>
                <a:path w="269139" h="213843">
                  <a:moveTo>
                    <a:pt x="0" y="0"/>
                  </a:moveTo>
                  <a:lnTo>
                    <a:pt x="269139" y="0"/>
                  </a:lnTo>
                  <a:lnTo>
                    <a:pt x="269139" y="213843"/>
                  </a:lnTo>
                  <a:lnTo>
                    <a:pt x="0" y="213843"/>
                  </a:lnTo>
                  <a:close/>
                </a:path>
              </a:pathLst>
            </a:custGeom>
            <a:solidFill>
              <a:srgbClr val="F6F8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69139" cy="290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5688051"/>
            <a:ext cx="18288000" cy="4598949"/>
            <a:chOff x="0" y="0"/>
            <a:chExt cx="4816593" cy="12112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1211246"/>
            </a:xfrm>
            <a:custGeom>
              <a:avLst/>
              <a:gdLst/>
              <a:ahLst/>
              <a:cxnLst/>
              <a:rect l="l" t="t" r="r" b="b"/>
              <a:pathLst>
                <a:path w="4816592" h="1211246">
                  <a:moveTo>
                    <a:pt x="0" y="0"/>
                  </a:moveTo>
                  <a:lnTo>
                    <a:pt x="4816592" y="0"/>
                  </a:lnTo>
                  <a:lnTo>
                    <a:pt x="4816592" y="1211246"/>
                  </a:lnTo>
                  <a:lnTo>
                    <a:pt x="0" y="1211246"/>
                  </a:lnTo>
                  <a:close/>
                </a:path>
              </a:pathLst>
            </a:custGeom>
            <a:solidFill>
              <a:srgbClr val="3B79A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1287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458989" y="9146233"/>
            <a:ext cx="13370018" cy="86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5000" b="1" i="0" u="none" strike="noStrike" cap="none" baseline="0" dirty="0">
                <a:solidFill>
                  <a:srgbClr val="FEFEFE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Concienciación digital y seguridad en línea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69964" y="4888271"/>
            <a:ext cx="13370018" cy="690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s-US" sz="4200" b="1" i="0" u="none" strike="noStrike" cap="none" baseline="0" dirty="0">
                <a:solidFill>
                  <a:srgbClr val="159E9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Participación de escuelas secundarias - 12.º grado</a:t>
            </a:r>
          </a:p>
        </p:txBody>
      </p:sp>
      <p:sp>
        <p:nvSpPr>
          <p:cNvPr id="10" name="Freeform 10"/>
          <p:cNvSpPr/>
          <p:nvPr/>
        </p:nvSpPr>
        <p:spPr>
          <a:xfrm>
            <a:off x="3808846" y="0"/>
            <a:ext cx="11092254" cy="4263958"/>
          </a:xfrm>
          <a:custGeom>
            <a:avLst/>
            <a:gdLst/>
            <a:ahLst/>
            <a:cxnLst/>
            <a:rect l="l" t="t" r="r" b="b"/>
            <a:pathLst>
              <a:path w="11092254" h="4263958">
                <a:moveTo>
                  <a:pt x="0" y="0"/>
                </a:moveTo>
                <a:lnTo>
                  <a:pt x="11092254" y="0"/>
                </a:lnTo>
                <a:lnTo>
                  <a:pt x="11092254" y="4263958"/>
                </a:lnTo>
                <a:lnTo>
                  <a:pt x="0" y="4263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70278"/>
            <a:ext cx="18288000" cy="1275177"/>
            <a:chOff x="0" y="0"/>
            <a:chExt cx="4816593" cy="2710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1065"/>
            </a:xfrm>
            <a:custGeom>
              <a:avLst/>
              <a:gdLst/>
              <a:ahLst/>
              <a:cxnLst/>
              <a:rect l="l" t="t" r="r" b="b"/>
              <a:pathLst>
                <a:path w="4816592" h="271065">
                  <a:moveTo>
                    <a:pt x="0" y="0"/>
                  </a:moveTo>
                  <a:lnTo>
                    <a:pt x="4816592" y="0"/>
                  </a:lnTo>
                  <a:lnTo>
                    <a:pt x="4816592" y="271065"/>
                  </a:lnTo>
                  <a:lnTo>
                    <a:pt x="0" y="271065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37635" y="-124718"/>
            <a:ext cx="1741272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Preguntas de debate dirigidas por el docente sobre el video “Esto es trata de personas: reclutamiento en redes sociales” de </a:t>
            </a:r>
            <a:r>
              <a:rPr lang="es-US" sz="3500" b="1" i="0" u="none" strike="noStrike" cap="none" baseline="0" dirty="0" err="1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Youth</a:t>
            </a: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</a:t>
            </a:r>
            <a:r>
              <a:rPr lang="es-US" sz="3500" b="1" i="0" u="none" strike="noStrike" cap="none" baseline="0" dirty="0" err="1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Activist</a:t>
            </a: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Inc.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34006" y="2476500"/>
            <a:ext cx="13219988" cy="5653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En el café, Jessica se da cuenta de inmediato de que Brian tiene un aspecto diferente al de sus fotos de perfil. Esta fue una señal de alerta inmediata, y su reacción instintiva probablemente fue la de marcharse. Sin embargo, cuando Brian se lo pidió, lo siguió hasta la sesión fotográfica.</a:t>
            </a:r>
          </a:p>
          <a:p>
            <a:pPr algn="ctr">
              <a:lnSpc>
                <a:spcPts val="5599"/>
              </a:lnSpc>
            </a:pPr>
            <a:endParaRPr lang="en-US" sz="3000" i="1" dirty="0">
              <a:solidFill>
                <a:srgbClr val="000000"/>
              </a:solidFill>
              <a:latin typeface="Calibri (MS) Italics"/>
              <a:ea typeface="Calibri (MS) Italics"/>
              <a:cs typeface="Calibri (MS) Italics"/>
              <a:sym typeface="Calibri (MS) Italics"/>
            </a:endParaRPr>
          </a:p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¿Qué otras señales de alerta notaste?</a:t>
            </a:r>
          </a:p>
          <a:p>
            <a:pPr algn="ctr">
              <a:lnSpc>
                <a:spcPts val="5599"/>
              </a:lnSpc>
            </a:pPr>
            <a:endParaRPr lang="en-US" sz="3000" i="1" dirty="0">
              <a:solidFill>
                <a:srgbClr val="000000"/>
              </a:solidFill>
              <a:latin typeface="Calibri (MS) Italics"/>
              <a:ea typeface="Calibri (MS) Italics"/>
              <a:cs typeface="Calibri (MS) Italics"/>
              <a:sym typeface="Calibri (MS) Italics"/>
            </a:endParaRPr>
          </a:p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¿Por qué crees que Jessica no se fue antes?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785425"/>
            <a:chOff x="0" y="0"/>
            <a:chExt cx="4816593" cy="2068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6861"/>
            </a:xfrm>
            <a:custGeom>
              <a:avLst/>
              <a:gdLst/>
              <a:ahLst/>
              <a:cxnLst/>
              <a:rect l="l" t="t" r="r" b="b"/>
              <a:pathLst>
                <a:path w="4816592" h="206861">
                  <a:moveTo>
                    <a:pt x="0" y="0"/>
                  </a:moveTo>
                  <a:lnTo>
                    <a:pt x="4816592" y="0"/>
                  </a:lnTo>
                  <a:lnTo>
                    <a:pt x="4816592" y="206861"/>
                  </a:lnTo>
                  <a:lnTo>
                    <a:pt x="0" y="206861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283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-127705"/>
            <a:ext cx="18288000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Historia de la vida real - Gavin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50964" y="1070969"/>
            <a:ext cx="13586068" cy="8449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Gavin, de 17 años, acababa de graduarse de la escuela secundaria y se estaba preparando para la universidad. Quería ser profesor de arte. Gavin era conocido por ser amable con los demás, siempre pendiente de todos.</a:t>
            </a:r>
          </a:p>
          <a:p>
            <a:pPr algn="ctr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920"/>
              </a:lnSpc>
            </a:pP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Recibió una solicitud de amistad de una bella estudiante universitaria que vivía en un estado cercano y comenzó a enviarle mensajes. La conversación se volvió sugerente y la chica le envió una foto desnuda a Gavin y le pidió una suya a cambio.</a:t>
            </a:r>
          </a:p>
          <a:p>
            <a:pPr algn="ctr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920"/>
              </a:lnSpc>
            </a:pP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Gavin le envió una foto suya desnudo y luego ella lo amenazó con mostrársela a todo el mundo, a menos que le enviara dinero a una aplicación de pago en línea. Rápidamente se dio cuenta de que no estaba hablando con la chica que él pensaba que era.</a:t>
            </a:r>
          </a:p>
          <a:p>
            <a:pPr algn="ctr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920"/>
              </a:lnSpc>
            </a:pP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La persona que le enviaba el mensaje era un estafador que se hacía pasar por la chica para extorsionarlo por dinero. Gavin se puso nervioso, avergonzado y apenado de que sus amigos y familiares pudieran ver fotos de él desnudo, así que fue a buscar el arma de fuego de su padre.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74059" y="9806305"/>
            <a:ext cx="8339882" cy="30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people.com/crime/brandon-guffey-son-sextortion-victim-died-by-suicide/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https://people.com/crime/brandon-guffey-son-sextortion-victim-died-by-suicide/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70277"/>
            <a:ext cx="18288000" cy="1029200"/>
            <a:chOff x="0" y="0"/>
            <a:chExt cx="4816593" cy="2710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1065"/>
            </a:xfrm>
            <a:custGeom>
              <a:avLst/>
              <a:gdLst/>
              <a:ahLst/>
              <a:cxnLst/>
              <a:rect l="l" t="t" r="r" b="b"/>
              <a:pathLst>
                <a:path w="4816592" h="271065">
                  <a:moveTo>
                    <a:pt x="0" y="0"/>
                  </a:moveTo>
                  <a:lnTo>
                    <a:pt x="4816592" y="0"/>
                  </a:lnTo>
                  <a:lnTo>
                    <a:pt x="4816592" y="271065"/>
                  </a:lnTo>
                  <a:lnTo>
                    <a:pt x="0" y="271065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37638" y="-76432"/>
            <a:ext cx="17412725" cy="74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Preguntas de debate sobre la Historia de la vida real-Gavin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34004" y="3730992"/>
            <a:ext cx="13219988" cy="2062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¿Cómo crees que Gavin debería haber manejado esta situación?</a:t>
            </a:r>
          </a:p>
          <a:p>
            <a:pPr algn="ctr">
              <a:lnSpc>
                <a:spcPts val="5599"/>
              </a:lnSpc>
            </a:pPr>
            <a:endParaRPr lang="en-US" sz="3000" i="1" dirty="0">
              <a:solidFill>
                <a:srgbClr val="000000"/>
              </a:solidFill>
              <a:latin typeface="Calibri (MS) Italics"/>
              <a:ea typeface="Calibri (MS) Italics"/>
              <a:cs typeface="Calibri (MS) Italics"/>
              <a:sym typeface="Calibri (MS) Italics"/>
            </a:endParaRPr>
          </a:p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¿Qué le dirías a un amigo si estuviera en su posición?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28664" y="2976667"/>
            <a:ext cx="7288591" cy="4956231"/>
          </a:xfrm>
          <a:custGeom>
            <a:avLst/>
            <a:gdLst/>
            <a:ahLst/>
            <a:cxnLst/>
            <a:rect l="l" t="t" r="r" b="b"/>
            <a:pathLst>
              <a:path w="7288591" h="4956231">
                <a:moveTo>
                  <a:pt x="0" y="0"/>
                </a:moveTo>
                <a:lnTo>
                  <a:pt x="7288591" y="0"/>
                </a:lnTo>
                <a:lnTo>
                  <a:pt x="7288591" y="4956231"/>
                </a:lnTo>
                <a:lnTo>
                  <a:pt x="0" y="49562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0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879500" y="14939"/>
            <a:ext cx="11115377" cy="77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Sugerencias de privacidad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37189" y="1679453"/>
            <a:ext cx="9025413" cy="7478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6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Elige una contraseña diferente para cada cuenta.</a:t>
            </a:r>
          </a:p>
          <a:p>
            <a:pPr algn="ctr">
              <a:lnSpc>
                <a:spcPts val="3936"/>
              </a:lnSpc>
            </a:pP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936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Utiliza los parámetros de privacidad.</a:t>
            </a:r>
          </a:p>
          <a:p>
            <a:pPr algn="ctr">
              <a:lnSpc>
                <a:spcPts val="3936"/>
              </a:lnSpc>
            </a:pP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936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Elige cuidadosamente a tus amigos.</a:t>
            </a:r>
          </a:p>
          <a:p>
            <a:pPr algn="ctr">
              <a:lnSpc>
                <a:spcPts val="3936"/>
              </a:lnSpc>
            </a:pP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936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Limita el acceso a tu ubicación.</a:t>
            </a:r>
          </a:p>
          <a:p>
            <a:pPr algn="ctr">
              <a:lnSpc>
                <a:spcPts val="3936"/>
              </a:lnSpc>
            </a:pP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936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Busca el símbolo de candado o “https”.</a:t>
            </a:r>
          </a:p>
          <a:p>
            <a:pPr algn="ctr">
              <a:lnSpc>
                <a:spcPts val="3936"/>
              </a:lnSpc>
            </a:pP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936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No compartas ninguna información personal en línea.</a:t>
            </a:r>
          </a:p>
          <a:p>
            <a:pPr algn="ctr">
              <a:lnSpc>
                <a:spcPts val="3936"/>
              </a:lnSpc>
            </a:pP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936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No compartas las contraseñas.</a:t>
            </a:r>
          </a:p>
          <a:p>
            <a:pPr algn="ctr">
              <a:lnSpc>
                <a:spcPts val="3936"/>
              </a:lnSpc>
            </a:pP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936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No compartas ni reenvíes contenido explícito.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95F50FA5-FE09-DA26-A000-F3DA5D0C5785}"/>
              </a:ext>
            </a:extLst>
          </p:cNvPr>
          <p:cNvSpPr txBox="1"/>
          <p:nvPr/>
        </p:nvSpPr>
        <p:spPr>
          <a:xfrm rot="944330">
            <a:off x="3632892" y="4019877"/>
            <a:ext cx="1371869" cy="762000"/>
          </a:xfrm>
          <a:prstGeom prst="rect">
            <a:avLst/>
          </a:prstGeom>
          <a:solidFill>
            <a:srgbClr val="064AC5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US" sz="25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PRIVACIDAD</a:t>
            </a:r>
            <a:endParaRPr lang="en-US" sz="2500" u="sng">
              <a:solidFill>
                <a:schemeClr val="bg1"/>
              </a:solidFill>
              <a:latin typeface="+mj-lt"/>
              <a:ea typeface="Calibri (MS)"/>
              <a:cs typeface="Calibri (MS)"/>
              <a:sym typeface="Calibri (MS)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EE370320-36CD-FCC2-B1A0-02A6EF722772}"/>
              </a:ext>
            </a:extLst>
          </p:cNvPr>
          <p:cNvSpPr txBox="1"/>
          <p:nvPr/>
        </p:nvSpPr>
        <p:spPr>
          <a:xfrm rot="944330">
            <a:off x="3290587" y="6363008"/>
            <a:ext cx="827690" cy="2133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US" sz="1400" b="1" i="0" u="none" strike="noStrike" cap="none" baseline="0">
                <a:solidFill>
                  <a:srgbClr val="064AC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ACCEDER</a:t>
            </a:r>
            <a:endParaRPr lang="en-US" sz="1400" b="1" u="sng">
              <a:solidFill>
                <a:srgbClr val="064AC5"/>
              </a:solidFill>
              <a:latin typeface="+mj-lt"/>
              <a:ea typeface="Calibri (MS)"/>
              <a:cs typeface="Calibri (MS)"/>
              <a:sym typeface="Calibri (MS)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6C6B9378-911C-7FBB-A005-BE2E845AB2C8}"/>
              </a:ext>
            </a:extLst>
          </p:cNvPr>
          <p:cNvSpPr txBox="1"/>
          <p:nvPr/>
        </p:nvSpPr>
        <p:spPr>
          <a:xfrm>
            <a:off x="6486822" y="9814189"/>
            <a:ext cx="5705177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Fuente</a:t>
            </a:r>
            <a:r>
              <a:rPr lang="en-US" sz="18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 Kent Place &amp; Connect for Freedom Workshop 2023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3314666"/>
            <a:ext cx="6287322" cy="3540159"/>
          </a:xfrm>
          <a:custGeom>
            <a:avLst/>
            <a:gdLst/>
            <a:ahLst/>
            <a:cxnLst/>
            <a:rect l="l" t="t" r="r" b="b"/>
            <a:pathLst>
              <a:path w="6287322" h="3540159">
                <a:moveTo>
                  <a:pt x="0" y="0"/>
                </a:moveTo>
                <a:lnTo>
                  <a:pt x="6287322" y="0"/>
                </a:lnTo>
                <a:lnTo>
                  <a:pt x="6287322" y="3540159"/>
                </a:lnTo>
                <a:lnTo>
                  <a:pt x="0" y="35401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653359" y="16388"/>
            <a:ext cx="4981277" cy="77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Tomar medidas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00820" y="2221563"/>
            <a:ext cx="8729068" cy="265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Toma capturas de pantalla 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de cualquier cosa que parezca o se sienta peligrosa.</a:t>
            </a: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Bloquea a las personas 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que muestren un comportamiento inapropiado o depredador.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19225" y="9743503"/>
            <a:ext cx="11449551" cy="31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www.missingkids.org/netsmartz/home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https://www.missingkids.org/netsmartz/home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062185" y="5509930"/>
            <a:ext cx="9206338" cy="3717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Presenta una denuncia ante la policía, 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ofreciendo la mayor cantidad de información posible sobre quién está involucrado y de qué maneras. 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Llama a </a:t>
            </a:r>
            <a:r>
              <a:rPr lang="es-US" sz="3000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Cybertipline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para denunciar posibles abusos o explotación, y recibir recomendaciones adicionales sobre los pasos a seguir.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1CD3D82-4970-4B18-8644-A60D0D998669}"/>
              </a:ext>
            </a:extLst>
          </p:cNvPr>
          <p:cNvSpPr txBox="1"/>
          <p:nvPr/>
        </p:nvSpPr>
        <p:spPr>
          <a:xfrm>
            <a:off x="2209800" y="4715413"/>
            <a:ext cx="2790371" cy="738664"/>
          </a:xfrm>
          <a:prstGeom prst="rect">
            <a:avLst/>
          </a:prstGeom>
          <a:solidFill>
            <a:srgbClr val="FF2B37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US" sz="48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Bloquear</a:t>
            </a:r>
            <a:endParaRPr lang="en-US" sz="4800" b="1" u="sng" dirty="0">
              <a:solidFill>
                <a:schemeClr val="bg1"/>
              </a:solidFill>
              <a:latin typeface="+mj-lt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58923"/>
            <a:chOff x="0" y="0"/>
            <a:chExt cx="4816593" cy="2262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6218"/>
            </a:xfrm>
            <a:custGeom>
              <a:avLst/>
              <a:gdLst/>
              <a:ahLst/>
              <a:cxnLst/>
              <a:rect l="l" t="t" r="r" b="b"/>
              <a:pathLst>
                <a:path w="4816592" h="226218">
                  <a:moveTo>
                    <a:pt x="0" y="0"/>
                  </a:moveTo>
                  <a:lnTo>
                    <a:pt x="4816592" y="0"/>
                  </a:lnTo>
                  <a:lnTo>
                    <a:pt x="4816592" y="226218"/>
                  </a:lnTo>
                  <a:lnTo>
                    <a:pt x="0" y="22621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0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893708" y="-39410"/>
            <a:ext cx="10500584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Comprométete con la campaña Pledge2Protect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54926" y="9764305"/>
            <a:ext cx="5178147" cy="30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www.dhs.gov/know2protect/p2p/teens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https://www.dhs.gov/know2protect/p2p/teens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3400" y="1623217"/>
            <a:ext cx="17297399" cy="8043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Me comprometo a no crear ni compartir imágenes sexualmente explícitas reales o generadas por IA de mí mismo o de mis compañeros. A continuación, repasa el documento </a:t>
            </a:r>
            <a:r>
              <a:rPr lang="es-US" sz="3000" b="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www.dhs.gov/sites/default/files/2025-07/25_0801_k2p_p2p_peer-crimes-teens.pdf" history="0"/>
              </a:rPr>
              <a:t>Cómo identificar los riesgos entre iguales: una guía para adolescentes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.</a:t>
            </a:r>
          </a:p>
          <a:p>
            <a:pPr marL="690881" lvl="1" indent="-345440" algn="l">
              <a:lnSpc>
                <a:spcPts val="448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Me comprometo a revisar la </a:t>
            </a:r>
            <a:r>
              <a:rPr lang="es-US" sz="3000" b="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4" tooltip="https://www.dhs.gov/sites/default/files/2025-07/25_0801_k2p_p2p-Exit-Checklist-Kids-Teens.pdf" history="0"/>
              </a:rPr>
              <a:t>lista de verificación de la estrategia de salida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, crear mi propia estrategia de salida y hablar de esto con mis amigos para estar preparados por si algo sale mal en línea o no parece correcto.</a:t>
            </a:r>
          </a:p>
          <a:p>
            <a:pPr marL="690881" lvl="1" indent="-345440" algn="l">
              <a:lnSpc>
                <a:spcPts val="448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Me comprometo a añadir a favoritos la página </a:t>
            </a:r>
            <a:r>
              <a:rPr lang="es-US" sz="3000" b="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5" tooltip="https://www.dhs.gov/know2protect/how-to-report" history="0"/>
              </a:rPr>
              <a:t>How2Report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y revisar el </a:t>
            </a:r>
            <a:r>
              <a:rPr lang="es-US" sz="3000" b="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6" tooltip="https://www.dhs.gov/sites/default/files/2025-07/25_0801_k2p_p2p_support-directory.pdf" history="0"/>
              </a:rPr>
              <a:t>directorio de soporte “</a:t>
            </a:r>
            <a:r>
              <a:rPr lang="es-US" sz="3000" b="0" i="0" u="sng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6" tooltip="https://www.dhs.gov/sites/default/files/2025-07/25_0801_k2p_p2p_support-directory.pdf" history="0"/>
              </a:rPr>
              <a:t>You’re</a:t>
            </a:r>
            <a:r>
              <a:rPr lang="es-US" sz="3000" b="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6" tooltip="https://www.dhs.gov/sites/default/files/2025-07/25_0801_k2p_p2p_support-directory.pdf" history="0"/>
              </a:rPr>
              <a:t> </a:t>
            </a:r>
            <a:r>
              <a:rPr lang="es-US" sz="3000" b="0" i="0" u="sng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6" tooltip="https://www.dhs.gov/sites/default/files/2025-07/25_0801_k2p_p2p_support-directory.pdf" history="0"/>
              </a:rPr>
              <a:t>Never</a:t>
            </a:r>
            <a:r>
              <a:rPr lang="es-US" sz="3000" b="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6" tooltip="https://www.dhs.gov/sites/default/files/2025-07/25_0801_k2p_p2p_support-directory.pdf" history="0"/>
              </a:rPr>
              <a:t> Alone”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en caso de que yo o un amigo seamos víctima de explotación en línea.</a:t>
            </a:r>
          </a:p>
          <a:p>
            <a:pPr marL="690881" lvl="1" indent="-345440" algn="l">
              <a:lnSpc>
                <a:spcPts val="448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Me comprometo a configurar todas mis aplicaciones, juegos, cuentas de redes sociales y dispositivos en privado y desactivar los servicios de datos de ubicación en las redes sociales y todas las aplicaciones, excepto las que mi familia y yo necesitemos.</a:t>
            </a:r>
          </a:p>
          <a:p>
            <a:pPr marL="690881" lvl="1" indent="-345440" algn="l">
              <a:lnSpc>
                <a:spcPts val="448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Me comprometo a saber quién está en mis listas de amigos y seguidores, eliminar a extraños y solo aceptar a personas que conozco en la vida real, y bloquear o eliminar a cualquier persona que me haga sentir incómodo.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58923"/>
            <a:chOff x="0" y="0"/>
            <a:chExt cx="4816593" cy="2262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6218"/>
            </a:xfrm>
            <a:custGeom>
              <a:avLst/>
              <a:gdLst/>
              <a:ahLst/>
              <a:cxnLst/>
              <a:rect l="l" t="t" r="r" b="b"/>
              <a:pathLst>
                <a:path w="4816592" h="226218">
                  <a:moveTo>
                    <a:pt x="0" y="0"/>
                  </a:moveTo>
                  <a:lnTo>
                    <a:pt x="4816592" y="0"/>
                  </a:lnTo>
                  <a:lnTo>
                    <a:pt x="4816592" y="226218"/>
                  </a:lnTo>
                  <a:lnTo>
                    <a:pt x="0" y="22621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0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632652" y="-75009"/>
            <a:ext cx="13022692" cy="77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Comprométete con la campaña Pledge2Protect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54926" y="9764305"/>
            <a:ext cx="5178147" cy="30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www.dhs.gov/know2protect/p2p/teens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https://www.dhs.gov/know2protect/p2p/teens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01455" y="1965719"/>
            <a:ext cx="12085089" cy="626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Para obtener más información, escanee el código QR a continuación.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048" y="3089951"/>
            <a:ext cx="6021904" cy="602190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846" y="1907954"/>
            <a:ext cx="9130865" cy="735034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0" y="11390"/>
            <a:ext cx="18288000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Actividad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4FC519-024E-4619-580A-27B51DDF73C6}"/>
              </a:ext>
            </a:extLst>
          </p:cNvPr>
          <p:cNvSpPr txBox="1"/>
          <p:nvPr/>
        </p:nvSpPr>
        <p:spPr>
          <a:xfrm>
            <a:off x="7772400" y="9563100"/>
            <a:ext cx="2386438" cy="2743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US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JUGUEMOS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11390"/>
            <a:ext cx="18288000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Actividad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57214" y="3771900"/>
            <a:ext cx="7973567" cy="1672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0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Recomendamos jugar a </a:t>
            </a:r>
          </a:p>
          <a:p>
            <a:pPr algn="ctr">
              <a:lnSpc>
                <a:spcPts val="7000"/>
              </a:lnSpc>
            </a:pPr>
            <a:r>
              <a:rPr lang="es-US" sz="30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www.playfactile.com/lv5nudggh2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Safety </a:t>
            </a:r>
            <a:r>
              <a:rPr lang="es-US" sz="30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www.playfactile.com/lv5nudggh2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Jeopardy</a:t>
            </a:r>
            <a:r>
              <a:rPr lang="es-US" sz="30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78951" y="1028700"/>
            <a:ext cx="6802784" cy="8196125"/>
          </a:xfrm>
          <a:custGeom>
            <a:avLst/>
            <a:gdLst/>
            <a:ahLst/>
            <a:cxnLst/>
            <a:rect l="l" t="t" r="r" b="b"/>
            <a:pathLst>
              <a:path w="6802784" h="8196125">
                <a:moveTo>
                  <a:pt x="0" y="0"/>
                </a:moveTo>
                <a:lnTo>
                  <a:pt x="6802784" y="0"/>
                </a:lnTo>
                <a:lnTo>
                  <a:pt x="6802784" y="8196125"/>
                </a:lnTo>
                <a:lnTo>
                  <a:pt x="0" y="8196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226B6-74ED-EAA7-45C5-90F2ED101EE1}"/>
              </a:ext>
            </a:extLst>
          </p:cNvPr>
          <p:cNvSpPr txBox="1"/>
          <p:nvPr/>
        </p:nvSpPr>
        <p:spPr>
          <a:xfrm>
            <a:off x="7543800" y="9639300"/>
            <a:ext cx="2386438" cy="2743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FIN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0"/>
            <a:ext cx="18288000" cy="1123971"/>
            <a:chOff x="0" y="0"/>
            <a:chExt cx="4816593" cy="2960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96025"/>
            </a:xfrm>
            <a:custGeom>
              <a:avLst/>
              <a:gdLst/>
              <a:ahLst/>
              <a:cxnLst/>
              <a:rect l="l" t="t" r="r" b="b"/>
              <a:pathLst>
                <a:path w="4816592" h="296025">
                  <a:moveTo>
                    <a:pt x="0" y="0"/>
                  </a:moveTo>
                  <a:lnTo>
                    <a:pt x="4816592" y="0"/>
                  </a:lnTo>
                  <a:lnTo>
                    <a:pt x="4816592" y="296025"/>
                  </a:lnTo>
                  <a:lnTo>
                    <a:pt x="0" y="296025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4816593" cy="381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6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209800" y="3086100"/>
            <a:ext cx="14312818" cy="2320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Connect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for </a:t>
            </a: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Freedom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es una organización 501(c)(3) sin fines de lucro comprometida a proporcionar materiales gratuitos sobre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seguridad en línea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y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concientización sobre la trata de personas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a aquellas partes que estén interesadas dentro del entorno educativo.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63996" y="38100"/>
            <a:ext cx="16057790" cy="790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LA PREVENCIÓN A TRAVÉS DE LA EDUCACIÓN ES LA SOLUCIÓN</a:t>
            </a:r>
          </a:p>
        </p:txBody>
      </p:sp>
      <p:sp>
        <p:nvSpPr>
          <p:cNvPr id="7" name="Freeform 7"/>
          <p:cNvSpPr/>
          <p:nvPr/>
        </p:nvSpPr>
        <p:spPr>
          <a:xfrm>
            <a:off x="5383103" y="7014298"/>
            <a:ext cx="7521793" cy="2633258"/>
          </a:xfrm>
          <a:custGeom>
            <a:avLst/>
            <a:gdLst/>
            <a:ahLst/>
            <a:cxnLst/>
            <a:rect l="l" t="t" r="r" b="b"/>
            <a:pathLst>
              <a:path w="7521793" h="2633258">
                <a:moveTo>
                  <a:pt x="0" y="0"/>
                </a:moveTo>
                <a:lnTo>
                  <a:pt x="7521794" y="0"/>
                </a:lnTo>
                <a:lnTo>
                  <a:pt x="7521794" y="2633257"/>
                </a:lnTo>
                <a:lnTo>
                  <a:pt x="0" y="26332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58923"/>
            <a:chOff x="0" y="0"/>
            <a:chExt cx="4816593" cy="2262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6218"/>
            </a:xfrm>
            <a:custGeom>
              <a:avLst/>
              <a:gdLst/>
              <a:ahLst/>
              <a:cxnLst/>
              <a:rect l="l" t="t" r="r" b="b"/>
              <a:pathLst>
                <a:path w="4816592" h="226218">
                  <a:moveTo>
                    <a:pt x="0" y="0"/>
                  </a:moveTo>
                  <a:lnTo>
                    <a:pt x="4816592" y="0"/>
                  </a:lnTo>
                  <a:lnTo>
                    <a:pt x="4816592" y="226218"/>
                  </a:lnTo>
                  <a:lnTo>
                    <a:pt x="0" y="22621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0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56277"/>
            <a:ext cx="18288000" cy="67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Folleto de la lección de know2protect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819E32-2B28-FFD2-5537-BA1F0A042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970847"/>
            <a:ext cx="7010400" cy="91514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54090" y="75097"/>
            <a:ext cx="9979819" cy="79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s-US" sz="35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Enlaces a los materiales de la lección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02791" y="8071493"/>
            <a:ext cx="15392399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www.dhs.gov/sites/default/files/2024-09/24_09_20_K2P_Tips2Identify-Fake-Profiles.pdf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Folleto “Consejos para identificar perfiles falsos” de know2protect</a:t>
            </a:r>
            <a:endParaRPr lang="en-US" sz="2800" u="sng" dirty="0">
              <a:latin typeface="Calibri (MS)"/>
              <a:ea typeface="Calibri (MS)"/>
              <a:cs typeface="Calibri (MS)"/>
              <a:sym typeface="Calibri (MS)"/>
              <a:hlinkClick r:id="rId3" tooltip="https://www.dhs.gov/sites/default/files/2024-09/24_09_20_K2P_Tips2Identify-Fake-Profiles.pdf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899" y="2202807"/>
            <a:ext cx="16840200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4" tooltip="https://www.youtube.com/watch?v=XhbfGo7voB8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“Conceptos básicos sobre la trata de personas” de Alliance to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4" tooltip="https://www.youtube.com/watch?v=XhbfGo7voB8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</a:t>
            </a: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4" tooltip="https://www.youtube.com/watch?v=XhbfGo7voB8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Human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4" tooltip="https://www.youtube.com/watch?v=XhbfGo7voB8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Trafficking</a:t>
            </a:r>
            <a:endParaRPr lang="es-US" sz="2800" b="0" i="0" u="sng" strike="noStrike" cap="none" baseline="0" dirty="0">
              <a:effectLst/>
              <a:uFill>
                <a:solidFill>
                  <a:srgbClr val="000000"/>
                </a:solidFill>
              </a:uFill>
              <a:latin typeface="Calibri (MS)"/>
              <a:ea typeface="Calibri (MS)"/>
              <a:cs typeface="Calibri (MS)"/>
              <a:hlinkClick r:id="rId4" tooltip="https://www.youtube.com/watch?v=XhbfGo7voB8" history="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91548" y="8940661"/>
            <a:ext cx="8323898" cy="57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5" tooltip="https://www.playfactile.com/lv5nudggh2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</a:t>
            </a: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5" tooltip="https://www.playfactile.com/lv5nudggh2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Safety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5" tooltip="https://www.playfactile.com/lv5nudggh2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Jeopardy</a:t>
            </a:r>
            <a:endParaRPr lang="es-US" sz="2800" b="0" i="0" u="sng" strike="noStrike" cap="none" baseline="0" dirty="0">
              <a:effectLst/>
              <a:uFill>
                <a:solidFill>
                  <a:srgbClr val="000000"/>
                </a:solidFill>
              </a:uFill>
              <a:latin typeface="Calibri (MS)"/>
              <a:ea typeface="Calibri (MS)"/>
              <a:cs typeface="Calibri (MS)"/>
              <a:hlinkClick r:id="rId5" tooltip="https://www.playfactile.com/lv5nudggh2" history="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45441" y="1156392"/>
            <a:ext cx="14907101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6" tooltip="https://www.youtube.com/watch?v=ELLaMPiPqP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“Construir relaciones saludables” de Oasis Mental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6" tooltip="https://www.youtube.com/watch?v=ELLaMPiPqP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</a:t>
            </a: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6" tooltip="https://www.youtube.com/watch?v=ELLaMPiPqP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6" tooltip="https://www.youtube.com/watch?v=ELLaMPiPqP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Applications</a:t>
            </a:r>
            <a:endParaRPr lang="es-US" sz="2800" b="0" i="0" u="sng" strike="noStrike" cap="none" baseline="0" dirty="0">
              <a:effectLst/>
              <a:uFill>
                <a:solidFill>
                  <a:srgbClr val="000000"/>
                </a:solidFill>
              </a:uFill>
              <a:latin typeface="Calibri (MS)"/>
              <a:ea typeface="Calibri (MS)"/>
              <a:cs typeface="Calibri (MS)"/>
              <a:hlinkClick r:id="rId6" tooltip="https://www.youtube.com/watch?v=ELLaMPiPqPM" history="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545791" y="3249222"/>
            <a:ext cx="13106400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7" tooltip="https://www.dhs.gov/know2protect/p2p/teens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Campaña Pledge2Protect para adolescentes de know2protect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3400" y="4210677"/>
            <a:ext cx="16840199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8" tooltip="https://www.dhs.gov/know2protect/publication/how2spot-peer-peer-risks-guide-teens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Cómo identificar los riesgos entre iguales de know2protect: una guía para adolescentes</a:t>
            </a:r>
            <a:endParaRPr lang="en-US" sz="2800" u="sng" dirty="0">
              <a:latin typeface="Calibri (MS)"/>
              <a:ea typeface="Calibri (MS)"/>
              <a:cs typeface="Calibri (MS)"/>
              <a:sym typeface="Calibri (MS)"/>
              <a:hlinkClick r:id="rId9" tooltip="https://www.dhs.gov/know2protect/publication/how2spot-peer-peer-risks-guide-teens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321004" y="5231692"/>
            <a:ext cx="13264989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10" tooltip="https://www.dhs.gov/sites/default/files/2025-07/25_0801_k2p_p2p-Exit-Checklist-Kids-Teens.pdf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Lista de verificación de la estrategia de salida de know2protect</a:t>
            </a:r>
            <a:endParaRPr lang="en-US" sz="2800" u="sng" dirty="0">
              <a:latin typeface="Calibri (MS)"/>
              <a:ea typeface="Calibri (MS)"/>
              <a:cs typeface="Calibri (MS)"/>
              <a:sym typeface="Calibri (MS)"/>
              <a:hlinkClick r:id="rId11" tooltip="https://www.dhs.gov/sites/default/files/2025-07/25_0801_k2p_p2p-Exit-Checklist-Kids-Teens.pdf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084345" y="6126260"/>
            <a:ext cx="11738306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12" tooltip="https://www.dhs.gov/know2protect/how-to-report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How2Report de know2protect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72888" y="7134356"/>
            <a:ext cx="12161219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13" tooltip="https://www.dhs.gov/sites/default/files/2025-07/25_0801_k2p_p2p_support-directory.pdf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Directorio de soporte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13" tooltip="https://www.dhs.gov/sites/default/files/2025-07/25_0801_k2p_p2p_support-directory.pdf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You’re</a:t>
            </a: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13" tooltip="https://www.dhs.gov/sites/default/files/2025-07/25_0801_k2p_p2p_support-directory.pdf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13" tooltip="https://www.dhs.gov/sites/default/files/2025-07/25_0801_k2p_p2p_support-directory.pdf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Never</a:t>
            </a: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13" tooltip="https://www.dhs.gov/sites/default/files/2025-07/25_0801_k2p_p2p_support-directory.pdf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Alone de know2protect</a:t>
            </a:r>
            <a:endParaRPr lang="en-US" sz="2800" u="sng" dirty="0">
              <a:latin typeface="Calibri (MS)"/>
              <a:ea typeface="Calibri (MS)"/>
              <a:cs typeface="Calibri (MS)"/>
              <a:sym typeface="Calibri (MS)"/>
              <a:hlinkClick r:id="rId14" tooltip="https://www.dhs.gov/sites/default/files/2025-07/25_0801_k2p_p2p_support-directory.pdf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2500" y="1325648"/>
            <a:ext cx="4686609" cy="712161"/>
            <a:chOff x="0" y="0"/>
            <a:chExt cx="1234333" cy="18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4333" cy="187565"/>
            </a:xfrm>
            <a:custGeom>
              <a:avLst/>
              <a:gdLst/>
              <a:ahLst/>
              <a:cxnLst/>
              <a:rect l="l" t="t" r="r" b="b"/>
              <a:pathLst>
                <a:path w="1234333" h="187565">
                  <a:moveTo>
                    <a:pt x="0" y="0"/>
                  </a:moveTo>
                  <a:lnTo>
                    <a:pt x="1234333" y="0"/>
                  </a:lnTo>
                  <a:lnTo>
                    <a:pt x="1234333" y="187565"/>
                  </a:lnTo>
                  <a:lnTo>
                    <a:pt x="0" y="18756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234333" cy="263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824865"/>
            <a:chOff x="0" y="0"/>
            <a:chExt cx="4816593" cy="217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17248"/>
            </a:xfrm>
            <a:custGeom>
              <a:avLst/>
              <a:gdLst/>
              <a:ahLst/>
              <a:cxnLst/>
              <a:rect l="l" t="t" r="r" b="b"/>
              <a:pathLst>
                <a:path w="4816592" h="217248">
                  <a:moveTo>
                    <a:pt x="0" y="0"/>
                  </a:moveTo>
                  <a:lnTo>
                    <a:pt x="4816592" y="0"/>
                  </a:lnTo>
                  <a:lnTo>
                    <a:pt x="4816592" y="217248"/>
                  </a:lnTo>
                  <a:lnTo>
                    <a:pt x="0" y="21724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293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0427" y="-64810"/>
            <a:ext cx="18288000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Resumen de la lección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73583" y="1554984"/>
            <a:ext cx="10140834" cy="1479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s-US" sz="2799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Engaño de menores en línea:</a:t>
            </a: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es cuando una persona se comunica con un menor a través de Internet con la intención de cometer un delito sexual o secuestro.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60235" y="3684139"/>
            <a:ext cx="11668387" cy="1977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s-U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Sextorsión:</a:t>
            </a: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es una forma de explotación sexual infantil en la que un menor es </a:t>
            </a:r>
            <a:r>
              <a:rPr lang="es-US" sz="2800" b="1" i="0" u="none" strike="noStrike" cap="none" baseline="0">
                <a:solidFill>
                  <a:srgbClr val="3979A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amenazado o chantajeado</a:t>
            </a:r>
            <a:r>
              <a:rPr lang="es-U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,</a:t>
            </a: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más a menudo con la posibilidad de distribuir en público una imagen suya sexual o desnudo a cambio de contenido sexual adicional, actividad sexual o dinero.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47778" y="6356219"/>
            <a:ext cx="10392445" cy="116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1"/>
              </a:lnSpc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Los depredadores en línea captan a sus víctimas en plataformas de redes sociales, aplicaciones de juegos, aplicaciones de chat anónimo y aplicaciones de citas.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95066" y="8073851"/>
            <a:ext cx="13798721" cy="1300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El </a:t>
            </a:r>
            <a:r>
              <a:rPr lang="es-U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grooming</a:t>
            </a: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es el proceso en el que un delincuente abusa sexualmente de un menor. </a:t>
            </a: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Este suele ser el primer paso para fomentar una relación con un menor y crear confianza.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148337" cy="10287000"/>
            <a:chOff x="0" y="0"/>
            <a:chExt cx="135594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5941" cy="2709333"/>
            </a:xfrm>
            <a:custGeom>
              <a:avLst/>
              <a:gdLst/>
              <a:ahLst/>
              <a:cxnLst/>
              <a:rect l="l" t="t" r="r" b="b"/>
              <a:pathLst>
                <a:path w="1355941" h="2709333">
                  <a:moveTo>
                    <a:pt x="0" y="0"/>
                  </a:moveTo>
                  <a:lnTo>
                    <a:pt x="1355941" y="0"/>
                  </a:lnTo>
                  <a:lnTo>
                    <a:pt x="13559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355941" cy="2785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019800" y="1100278"/>
            <a:ext cx="10774013" cy="7408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Introducción a la seguridad en línea</a:t>
            </a:r>
          </a:p>
          <a:p>
            <a:pPr marL="1640841" lvl="2" indent="-546947" algn="l">
              <a:lnSpc>
                <a:spcPts val="5320"/>
              </a:lnSpc>
              <a:buFont typeface="Arial"/>
              <a:buChar char="⚬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Engaño de menores en línea</a:t>
            </a:r>
          </a:p>
          <a:p>
            <a:pPr marL="1640841" lvl="2" indent="-546947" algn="l">
              <a:lnSpc>
                <a:spcPts val="5320"/>
              </a:lnSpc>
              <a:buFont typeface="Arial"/>
              <a:buChar char="⚬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Sextorsión</a:t>
            </a:r>
          </a:p>
          <a:p>
            <a:pPr marL="1640841" lvl="2" indent="-546947" algn="l">
              <a:lnSpc>
                <a:spcPts val="5320"/>
              </a:lnSpc>
              <a:buFont typeface="Arial"/>
              <a:buChar char="⚬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Estadísticas</a:t>
            </a:r>
          </a:p>
          <a:p>
            <a:pPr marL="1640841" lvl="2" indent="-546947" algn="l">
              <a:lnSpc>
                <a:spcPts val="5320"/>
              </a:lnSpc>
              <a:buFont typeface="Arial"/>
              <a:buChar char="⚬"/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Grooming</a:t>
            </a:r>
          </a:p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Video “Esto es trata de personas: reclutamiento en redes sociales” de </a:t>
            </a: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Youth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</a:t>
            </a: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Activist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Inc. (</a:t>
            </a: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2.5 min.) </a:t>
            </a:r>
            <a:endParaRPr lang="es-US" sz="3000" b="0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 (MS)"/>
              <a:ea typeface="Calibri (MS)"/>
              <a:cs typeface="Calibri (MS)"/>
            </a:endParaRPr>
          </a:p>
          <a:p>
            <a:pPr marL="1640841" lvl="2" indent="-546947" algn="l">
              <a:lnSpc>
                <a:spcPts val="5320"/>
              </a:lnSpc>
              <a:buFont typeface="Arial"/>
              <a:buChar char="⚬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Preguntas de debate</a:t>
            </a:r>
          </a:p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Comprométete con la campaña Pledge2Protect</a:t>
            </a:r>
          </a:p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Folleto know2protect: consejos para identificar perfiles falsos</a:t>
            </a:r>
          </a:p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Actividad</a:t>
            </a:r>
          </a:p>
        </p:txBody>
      </p:sp>
      <p:sp>
        <p:nvSpPr>
          <p:cNvPr id="6" name="Freeform 6"/>
          <p:cNvSpPr/>
          <p:nvPr/>
        </p:nvSpPr>
        <p:spPr>
          <a:xfrm>
            <a:off x="291970" y="4214708"/>
            <a:ext cx="4564398" cy="489545"/>
          </a:xfrm>
          <a:custGeom>
            <a:avLst/>
            <a:gdLst/>
            <a:ahLst/>
            <a:cxnLst/>
            <a:rect l="l" t="t" r="r" b="b"/>
            <a:pathLst>
              <a:path w="4564398" h="489545">
                <a:moveTo>
                  <a:pt x="0" y="0"/>
                </a:moveTo>
                <a:lnTo>
                  <a:pt x="4564397" y="0"/>
                </a:lnTo>
                <a:lnTo>
                  <a:pt x="4564397" y="489546"/>
                </a:lnTo>
                <a:lnTo>
                  <a:pt x="0" y="4895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01860" r="-2906" b="-39003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91970" y="4586183"/>
            <a:ext cx="4564398" cy="1797099"/>
            <a:chOff x="0" y="0"/>
            <a:chExt cx="1202146" cy="4733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02146" cy="473310"/>
            </a:xfrm>
            <a:custGeom>
              <a:avLst/>
              <a:gdLst/>
              <a:ahLst/>
              <a:cxnLst/>
              <a:rect l="l" t="t" r="r" b="b"/>
              <a:pathLst>
                <a:path w="1202146" h="473309">
                  <a:moveTo>
                    <a:pt x="0" y="0"/>
                  </a:moveTo>
                  <a:lnTo>
                    <a:pt x="1202146" y="0"/>
                  </a:lnTo>
                  <a:lnTo>
                    <a:pt x="1202146" y="473310"/>
                  </a:lnTo>
                  <a:lnTo>
                    <a:pt x="0" y="473310"/>
                  </a:lnTo>
                  <a:close/>
                </a:path>
              </a:pathLst>
            </a:custGeom>
            <a:solidFill>
              <a:srgbClr val="9FBE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202146" cy="549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1283" y="494796"/>
            <a:ext cx="2045769" cy="52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s-US" sz="32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Lección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17950" y="44224"/>
            <a:ext cx="8108685" cy="842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s-US" sz="35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Resumen de la lección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7406" y="4912361"/>
            <a:ext cx="4313525" cy="980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s-US" sz="2800" b="1" i="0" u="none" strike="noStrike" cap="none" baseline="0">
                <a:solidFill>
                  <a:srgbClr val="FCFCF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Concienciación digital y </a:t>
            </a:r>
          </a:p>
          <a:p>
            <a:pPr algn="ctr">
              <a:lnSpc>
                <a:spcPts val="3920"/>
              </a:lnSpc>
            </a:pPr>
            <a:r>
              <a:rPr lang="es-US" sz="2800" b="1" i="0" u="none" strike="noStrike" cap="none" baseline="0">
                <a:solidFill>
                  <a:srgbClr val="FCFCF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seguridad en línea</a:t>
            </a:r>
          </a:p>
        </p:txBody>
      </p:sp>
      <p:sp>
        <p:nvSpPr>
          <p:cNvPr id="13" name="Freeform 13"/>
          <p:cNvSpPr/>
          <p:nvPr/>
        </p:nvSpPr>
        <p:spPr>
          <a:xfrm>
            <a:off x="291970" y="1165691"/>
            <a:ext cx="4564398" cy="3049018"/>
          </a:xfrm>
          <a:custGeom>
            <a:avLst/>
            <a:gdLst/>
            <a:ahLst/>
            <a:cxnLst/>
            <a:rect l="l" t="t" r="r" b="b"/>
            <a:pathLst>
              <a:path w="4564398" h="3049018">
                <a:moveTo>
                  <a:pt x="0" y="0"/>
                </a:moveTo>
                <a:lnTo>
                  <a:pt x="4564397" y="0"/>
                </a:lnTo>
                <a:lnTo>
                  <a:pt x="4564397" y="3049017"/>
                </a:lnTo>
                <a:lnTo>
                  <a:pt x="0" y="30490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2500" y="1325648"/>
            <a:ext cx="4686609" cy="712161"/>
            <a:chOff x="0" y="0"/>
            <a:chExt cx="1234333" cy="18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4333" cy="187565"/>
            </a:xfrm>
            <a:custGeom>
              <a:avLst/>
              <a:gdLst/>
              <a:ahLst/>
              <a:cxnLst/>
              <a:rect l="l" t="t" r="r" b="b"/>
              <a:pathLst>
                <a:path w="1234333" h="187565">
                  <a:moveTo>
                    <a:pt x="0" y="0"/>
                  </a:moveTo>
                  <a:lnTo>
                    <a:pt x="1234333" y="0"/>
                  </a:lnTo>
                  <a:lnTo>
                    <a:pt x="1234333" y="187565"/>
                  </a:lnTo>
                  <a:lnTo>
                    <a:pt x="0" y="18756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234333" cy="263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824865"/>
            <a:chOff x="0" y="0"/>
            <a:chExt cx="4816593" cy="217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17248"/>
            </a:xfrm>
            <a:custGeom>
              <a:avLst/>
              <a:gdLst/>
              <a:ahLst/>
              <a:cxnLst/>
              <a:rect l="l" t="t" r="r" b="b"/>
              <a:pathLst>
                <a:path w="4816592" h="217248">
                  <a:moveTo>
                    <a:pt x="0" y="0"/>
                  </a:moveTo>
                  <a:lnTo>
                    <a:pt x="4816592" y="0"/>
                  </a:lnTo>
                  <a:lnTo>
                    <a:pt x="4816592" y="217248"/>
                  </a:lnTo>
                  <a:lnTo>
                    <a:pt x="0" y="21724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293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388173" y="4246618"/>
            <a:ext cx="7511655" cy="5011682"/>
          </a:xfrm>
          <a:custGeom>
            <a:avLst/>
            <a:gdLst/>
            <a:ahLst/>
            <a:cxnLst/>
            <a:rect l="l" t="t" r="r" b="b"/>
            <a:pathLst>
              <a:path w="7511655" h="5011682">
                <a:moveTo>
                  <a:pt x="0" y="0"/>
                </a:moveTo>
                <a:lnTo>
                  <a:pt x="7511654" y="0"/>
                </a:lnTo>
                <a:lnTo>
                  <a:pt x="7511654" y="5011682"/>
                </a:lnTo>
                <a:lnTo>
                  <a:pt x="0" y="5011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6206443" y="5439582"/>
            <a:ext cx="1954326" cy="1085286"/>
            <a:chOff x="0" y="0"/>
            <a:chExt cx="514720" cy="2858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4720" cy="285837"/>
            </a:xfrm>
            <a:custGeom>
              <a:avLst/>
              <a:gdLst/>
              <a:ahLst/>
              <a:cxnLst/>
              <a:rect l="l" t="t" r="r" b="b"/>
              <a:pathLst>
                <a:path w="514720" h="285837">
                  <a:moveTo>
                    <a:pt x="0" y="0"/>
                  </a:moveTo>
                  <a:lnTo>
                    <a:pt x="514720" y="0"/>
                  </a:lnTo>
                  <a:lnTo>
                    <a:pt x="514720" y="285837"/>
                  </a:lnTo>
                  <a:lnTo>
                    <a:pt x="0" y="285837"/>
                  </a:lnTo>
                  <a:close/>
                </a:path>
              </a:pathLst>
            </a:custGeom>
            <a:solidFill>
              <a:srgbClr val="545454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514720" cy="3620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4767" y="-114300"/>
            <a:ext cx="18288000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Engaño de menores en línea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549101" y="9686925"/>
            <a:ext cx="7189798" cy="309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https://www.missingkids.org/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www.missingkids.org/netsmartz/topics/sextortion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netsmartz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/topics/onlineenticement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73583" y="1545459"/>
            <a:ext cx="10140834" cy="1794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Engaño de menores en línea: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es cuando una persona se comunica con un menor a través de Internet con la intención de cometer un delito sexual o secuestro.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2500" y="1325648"/>
            <a:ext cx="4686609" cy="712161"/>
            <a:chOff x="0" y="0"/>
            <a:chExt cx="1234333" cy="18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4333" cy="187565"/>
            </a:xfrm>
            <a:custGeom>
              <a:avLst/>
              <a:gdLst/>
              <a:ahLst/>
              <a:cxnLst/>
              <a:rect l="l" t="t" r="r" b="b"/>
              <a:pathLst>
                <a:path w="1234333" h="187565">
                  <a:moveTo>
                    <a:pt x="0" y="0"/>
                  </a:moveTo>
                  <a:lnTo>
                    <a:pt x="1234333" y="0"/>
                  </a:lnTo>
                  <a:lnTo>
                    <a:pt x="1234333" y="187565"/>
                  </a:lnTo>
                  <a:lnTo>
                    <a:pt x="0" y="18756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234333" cy="263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824865"/>
            <a:chOff x="0" y="0"/>
            <a:chExt cx="4816593" cy="217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17248"/>
            </a:xfrm>
            <a:custGeom>
              <a:avLst/>
              <a:gdLst/>
              <a:ahLst/>
              <a:cxnLst/>
              <a:rect l="l" t="t" r="r" b="b"/>
              <a:pathLst>
                <a:path w="4816592" h="217248">
                  <a:moveTo>
                    <a:pt x="0" y="0"/>
                  </a:moveTo>
                  <a:lnTo>
                    <a:pt x="4816592" y="0"/>
                  </a:lnTo>
                  <a:lnTo>
                    <a:pt x="4816592" y="217248"/>
                  </a:lnTo>
                  <a:lnTo>
                    <a:pt x="0" y="21724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293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788693" y="4303664"/>
            <a:ext cx="8710615" cy="4899721"/>
          </a:xfrm>
          <a:custGeom>
            <a:avLst/>
            <a:gdLst/>
            <a:ahLst/>
            <a:cxnLst/>
            <a:rect l="l" t="t" r="r" b="b"/>
            <a:pathLst>
              <a:path w="8710615" h="4899721">
                <a:moveTo>
                  <a:pt x="0" y="0"/>
                </a:moveTo>
                <a:lnTo>
                  <a:pt x="8710614" y="0"/>
                </a:lnTo>
                <a:lnTo>
                  <a:pt x="8710614" y="4899721"/>
                </a:lnTo>
                <a:lnTo>
                  <a:pt x="0" y="48997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0" y="-114300"/>
            <a:ext cx="18288000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Sextorsión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49101" y="9686925"/>
            <a:ext cx="7189798" cy="309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https://www.missingkids.org/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www.missingkids.org/netsmartz/topics/sextortion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netsmartz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/topics/onlineenticement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09708" y="1560465"/>
            <a:ext cx="11868584" cy="2116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Sextorsión: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es una forma de explotación sexual infantil en la que un menor es</a:t>
            </a:r>
            <a:r>
              <a:rPr lang="es-US" sz="3000" b="0" i="0" u="none" strike="noStrike" cap="none" baseline="0" dirty="0">
                <a:solidFill>
                  <a:srgbClr val="54545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</a:t>
            </a:r>
            <a:r>
              <a:rPr lang="es-US" sz="3000" b="1" i="0" u="none" strike="noStrike" cap="none" baseline="0" dirty="0">
                <a:solidFill>
                  <a:srgbClr val="3979A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amenazado o chantajeado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,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más a menudo con la posibilidad de distribuir en público una imagen suya sexual o desnudo a cambio de contenido sexual adicional, actividad sexual o dinero. 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C64B023C-8571-D0B8-73EC-79DB4F08F767}"/>
              </a:ext>
            </a:extLst>
          </p:cNvPr>
          <p:cNvSpPr txBox="1"/>
          <p:nvPr/>
        </p:nvSpPr>
        <p:spPr>
          <a:xfrm>
            <a:off x="9726602" y="5383768"/>
            <a:ext cx="2770198" cy="3657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US" sz="2400" b="1" i="0" u="none" strike="noStrike" cap="none" baseline="0">
                <a:solidFill>
                  <a:srgbClr val="10121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Te doy 30 horas…</a:t>
            </a:r>
            <a:endParaRPr lang="en-US" sz="2400" b="1" u="sng">
              <a:solidFill>
                <a:srgbClr val="000000"/>
              </a:solidFill>
              <a:latin typeface="+mj-lt"/>
              <a:ea typeface="Calibri (MS)"/>
              <a:cs typeface="Calibri (MS)"/>
              <a:sym typeface="Calibri (MS)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5E2C8445-C366-4E3C-C682-97C869930D58}"/>
              </a:ext>
            </a:extLst>
          </p:cNvPr>
          <p:cNvSpPr txBox="1"/>
          <p:nvPr/>
        </p:nvSpPr>
        <p:spPr>
          <a:xfrm>
            <a:off x="10210800" y="6069568"/>
            <a:ext cx="2971799" cy="3657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US" sz="2400" b="1" i="0" u="none" strike="noStrike" cap="none" baseline="0">
                <a:solidFill>
                  <a:srgbClr val="10121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Tu vida se arruinará.</a:t>
            </a:r>
            <a:endParaRPr lang="en-US" sz="2400" b="1" u="sng">
              <a:solidFill>
                <a:srgbClr val="000000"/>
              </a:solidFill>
              <a:latin typeface="+mj-lt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2500" y="1325648"/>
            <a:ext cx="4686609" cy="712161"/>
            <a:chOff x="0" y="0"/>
            <a:chExt cx="1234333" cy="18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4333" cy="187565"/>
            </a:xfrm>
            <a:custGeom>
              <a:avLst/>
              <a:gdLst/>
              <a:ahLst/>
              <a:cxnLst/>
              <a:rect l="l" t="t" r="r" b="b"/>
              <a:pathLst>
                <a:path w="1234333" h="187565">
                  <a:moveTo>
                    <a:pt x="0" y="0"/>
                  </a:moveTo>
                  <a:lnTo>
                    <a:pt x="1234333" y="0"/>
                  </a:lnTo>
                  <a:lnTo>
                    <a:pt x="1234333" y="187565"/>
                  </a:lnTo>
                  <a:lnTo>
                    <a:pt x="0" y="18756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234333" cy="263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824865"/>
            <a:chOff x="0" y="0"/>
            <a:chExt cx="4816593" cy="217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17248"/>
            </a:xfrm>
            <a:custGeom>
              <a:avLst/>
              <a:gdLst/>
              <a:ahLst/>
              <a:cxnLst/>
              <a:rect l="l" t="t" r="r" b="b"/>
              <a:pathLst>
                <a:path w="4816592" h="217248">
                  <a:moveTo>
                    <a:pt x="0" y="0"/>
                  </a:moveTo>
                  <a:lnTo>
                    <a:pt x="4816592" y="0"/>
                  </a:lnTo>
                  <a:lnTo>
                    <a:pt x="4816592" y="217248"/>
                  </a:lnTo>
                  <a:lnTo>
                    <a:pt x="0" y="21724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293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260496"/>
            <a:ext cx="8717156" cy="6160597"/>
          </a:xfrm>
          <a:custGeom>
            <a:avLst/>
            <a:gdLst/>
            <a:ahLst/>
            <a:cxnLst/>
            <a:rect l="l" t="t" r="r" b="b"/>
            <a:pathLst>
              <a:path w="8717156" h="6160597">
                <a:moveTo>
                  <a:pt x="0" y="0"/>
                </a:moveTo>
                <a:lnTo>
                  <a:pt x="8717156" y="0"/>
                </a:lnTo>
                <a:lnTo>
                  <a:pt x="8717156" y="6160597"/>
                </a:lnTo>
                <a:lnTo>
                  <a:pt x="0" y="61605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0" y="-60960"/>
            <a:ext cx="18288000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Estadísticas de engaño de menores en línea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72246" y="9780525"/>
            <a:ext cx="7943509" cy="309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www.missingkids.org/theissues/sextortion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https://www.missingkids.org/netsmartz/topics/onlineenticement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07317" y="1755895"/>
            <a:ext cx="6952928" cy="139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0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En 2023, </a:t>
            </a: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CyberTipline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recibió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186,819 informes de engaño de menores en línea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, la categoría que incluye la sextorsión.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60933" y="3670183"/>
            <a:ext cx="7245696" cy="139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0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Entre 2021 y 2023, el número de informes de engaño de menores en línea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aumentó en más del 300 %.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07315" y="5584472"/>
            <a:ext cx="7253718" cy="139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0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El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98 % de los delincuentes denunciados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eran, al parecer,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desconocidos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para los niños fuera de línea.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87791" y="7407885"/>
            <a:ext cx="6772454" cy="1857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0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En un análisis del NCMEC, el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78 % de las víctimas reportadas eran niñas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, el 13 % eran niños y, para el 9 % de los informes, el sexo fue desconocido.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2500" y="1325648"/>
            <a:ext cx="4686609" cy="712161"/>
            <a:chOff x="0" y="0"/>
            <a:chExt cx="1234333" cy="18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4333" cy="187565"/>
            </a:xfrm>
            <a:custGeom>
              <a:avLst/>
              <a:gdLst/>
              <a:ahLst/>
              <a:cxnLst/>
              <a:rect l="l" t="t" r="r" b="b"/>
              <a:pathLst>
                <a:path w="1234333" h="187565">
                  <a:moveTo>
                    <a:pt x="0" y="0"/>
                  </a:moveTo>
                  <a:lnTo>
                    <a:pt x="1234333" y="0"/>
                  </a:lnTo>
                  <a:lnTo>
                    <a:pt x="1234333" y="187565"/>
                  </a:lnTo>
                  <a:lnTo>
                    <a:pt x="0" y="18756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234333" cy="263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824865"/>
            <a:chOff x="0" y="0"/>
            <a:chExt cx="4816593" cy="217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17248"/>
            </a:xfrm>
            <a:custGeom>
              <a:avLst/>
              <a:gdLst/>
              <a:ahLst/>
              <a:cxnLst/>
              <a:rect l="l" t="t" r="r" b="b"/>
              <a:pathLst>
                <a:path w="4816592" h="217248">
                  <a:moveTo>
                    <a:pt x="0" y="0"/>
                  </a:moveTo>
                  <a:lnTo>
                    <a:pt x="4816592" y="0"/>
                  </a:lnTo>
                  <a:lnTo>
                    <a:pt x="4816592" y="217248"/>
                  </a:lnTo>
                  <a:lnTo>
                    <a:pt x="0" y="21724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293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076377" y="6116487"/>
            <a:ext cx="4772579" cy="3185696"/>
          </a:xfrm>
          <a:custGeom>
            <a:avLst/>
            <a:gdLst/>
            <a:ahLst/>
            <a:cxnLst/>
            <a:rect l="l" t="t" r="r" b="b"/>
            <a:pathLst>
              <a:path w="4772579" h="3185696">
                <a:moveTo>
                  <a:pt x="0" y="0"/>
                </a:moveTo>
                <a:lnTo>
                  <a:pt x="4772579" y="0"/>
                </a:lnTo>
                <a:lnTo>
                  <a:pt x="4772579" y="3185696"/>
                </a:lnTo>
                <a:lnTo>
                  <a:pt x="0" y="31856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127987" y="1681728"/>
            <a:ext cx="5826349" cy="3889088"/>
          </a:xfrm>
          <a:custGeom>
            <a:avLst/>
            <a:gdLst/>
            <a:ahLst/>
            <a:cxnLst/>
            <a:rect l="l" t="t" r="r" b="b"/>
            <a:pathLst>
              <a:path w="5826349" h="3889088">
                <a:moveTo>
                  <a:pt x="0" y="0"/>
                </a:moveTo>
                <a:lnTo>
                  <a:pt x="5826349" y="0"/>
                </a:lnTo>
                <a:lnTo>
                  <a:pt x="5826349" y="3889088"/>
                </a:lnTo>
                <a:lnTo>
                  <a:pt x="0" y="3889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15297" y="6075641"/>
            <a:ext cx="4953189" cy="3226542"/>
          </a:xfrm>
          <a:custGeom>
            <a:avLst/>
            <a:gdLst/>
            <a:ahLst/>
            <a:cxnLst/>
            <a:rect l="l" t="t" r="r" b="b"/>
            <a:pathLst>
              <a:path w="4953189" h="3226542">
                <a:moveTo>
                  <a:pt x="0" y="0"/>
                </a:moveTo>
                <a:lnTo>
                  <a:pt x="4953189" y="0"/>
                </a:lnTo>
                <a:lnTo>
                  <a:pt x="4953189" y="3226542"/>
                </a:lnTo>
                <a:lnTo>
                  <a:pt x="0" y="32265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538" r="-19459" b="-255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0" y="-60960"/>
            <a:ext cx="18288000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¿Dónde captan a las víctimas los depredadores en línea?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621323" y="3153410"/>
            <a:ext cx="7666678" cy="3888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Plataformas de redes sociales</a:t>
            </a:r>
          </a:p>
          <a:p>
            <a:pPr algn="ctr">
              <a:lnSpc>
                <a:spcPts val="4360"/>
              </a:lnSpc>
            </a:pPr>
            <a:endParaRPr lang="en-US" sz="3000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436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Aplicaciones de juegos</a:t>
            </a:r>
          </a:p>
          <a:p>
            <a:pPr algn="ctr">
              <a:lnSpc>
                <a:spcPts val="4360"/>
              </a:lnSpc>
            </a:pPr>
            <a:endParaRPr lang="en-US" sz="3000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436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Aplicaciones de chat anónimo</a:t>
            </a:r>
          </a:p>
          <a:p>
            <a:pPr algn="ctr">
              <a:lnSpc>
                <a:spcPts val="4360"/>
              </a:lnSpc>
            </a:pPr>
            <a:endParaRPr lang="en-US" sz="3000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436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Aplicaciones de citas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78959" y="9790444"/>
            <a:ext cx="6130082" cy="309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5" tooltip="https://www.missingkids.org/theissues/onlineenticement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https://www.missingkids.org/theissues/onlineenticement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58923"/>
            <a:chOff x="0" y="0"/>
            <a:chExt cx="4816593" cy="2262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6218"/>
            </a:xfrm>
            <a:custGeom>
              <a:avLst/>
              <a:gdLst/>
              <a:ahLst/>
              <a:cxnLst/>
              <a:rect l="l" t="t" r="r" b="b"/>
              <a:pathLst>
                <a:path w="4816592" h="226218">
                  <a:moveTo>
                    <a:pt x="0" y="0"/>
                  </a:moveTo>
                  <a:lnTo>
                    <a:pt x="4816592" y="0"/>
                  </a:lnTo>
                  <a:lnTo>
                    <a:pt x="4816592" y="226218"/>
                  </a:lnTo>
                  <a:lnTo>
                    <a:pt x="0" y="22621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0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119602" y="5295808"/>
            <a:ext cx="1295177" cy="1522109"/>
          </a:xfrm>
          <a:custGeom>
            <a:avLst/>
            <a:gdLst/>
            <a:ahLst/>
            <a:cxnLst/>
            <a:rect l="l" t="t" r="r" b="b"/>
            <a:pathLst>
              <a:path w="1295177" h="1522109">
                <a:moveTo>
                  <a:pt x="0" y="0"/>
                </a:moveTo>
                <a:lnTo>
                  <a:pt x="1295177" y="0"/>
                </a:lnTo>
                <a:lnTo>
                  <a:pt x="1295177" y="1522110"/>
                </a:lnTo>
                <a:lnTo>
                  <a:pt x="0" y="1522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402840" y="6449058"/>
            <a:ext cx="1476583" cy="1824990"/>
          </a:xfrm>
          <a:custGeom>
            <a:avLst/>
            <a:gdLst/>
            <a:ahLst/>
            <a:cxnLst/>
            <a:rect l="l" t="t" r="r" b="b"/>
            <a:pathLst>
              <a:path w="1476583" h="1824989">
                <a:moveTo>
                  <a:pt x="0" y="0"/>
                </a:moveTo>
                <a:lnTo>
                  <a:pt x="1476583" y="0"/>
                </a:lnTo>
                <a:lnTo>
                  <a:pt x="1476583" y="1824990"/>
                </a:lnTo>
                <a:lnTo>
                  <a:pt x="0" y="1824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0" y="-64810"/>
            <a:ext cx="18288000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Tácticas de </a:t>
            </a:r>
            <a:r>
              <a:rPr lang="es-US" sz="3500" b="1" i="1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grooming</a:t>
            </a: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y el engaño de menores en línea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44639" y="1591625"/>
            <a:ext cx="13798721" cy="976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3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El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grooming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es el proceso en el que un delincuente abusa sexualmente de un menor. Este suele ser el primer paso para fomentar una relación con un menor y crear confianza.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20703" y="9642983"/>
            <a:ext cx="7046595" cy="30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6" tooltip="https://www.allianceforchildren.org/blog/2018/06/what-grooming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https://www.allianceforchildren.org/blog/2018/06/what-grooming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04220" y="4803646"/>
            <a:ext cx="9479560" cy="3716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Las tácticas comunes del </a:t>
            </a:r>
            <a:r>
              <a:rPr lang="es-US" sz="3000" b="1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grooming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incluyen:</a:t>
            </a:r>
          </a:p>
          <a:p>
            <a:pPr algn="ctr">
              <a:lnSpc>
                <a:spcPts val="3660"/>
              </a:lnSpc>
            </a:pPr>
            <a:endParaRPr lang="en-US" sz="3000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marL="647700" lvl="1" indent="-323850" algn="l">
              <a:lnSpc>
                <a:spcPts val="3660"/>
              </a:lnSpc>
              <a:buFont typeface="Arial"/>
              <a:buChar char="•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Enviar mensajes de texto con cumplidos</a:t>
            </a:r>
          </a:p>
          <a:p>
            <a:pPr marL="647700" lvl="1" indent="-323850" algn="l">
              <a:lnSpc>
                <a:spcPts val="3660"/>
              </a:lnSpc>
              <a:buFont typeface="Arial"/>
              <a:buChar char="•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Hablar sobre temas personales e íntimos (es decir, sexo)</a:t>
            </a:r>
          </a:p>
          <a:p>
            <a:pPr marL="647700" lvl="1" indent="-323850" algn="l">
              <a:lnSpc>
                <a:spcPts val="3660"/>
              </a:lnSpc>
              <a:buFont typeface="Arial"/>
              <a:buChar char="•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Enviar regalos</a:t>
            </a:r>
          </a:p>
          <a:p>
            <a:pPr marL="647700" lvl="1" indent="-323850" algn="l">
              <a:lnSpc>
                <a:spcPts val="3660"/>
              </a:lnSpc>
              <a:buFont typeface="Arial"/>
              <a:buChar char="•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Pedirte que mantengas la relación en secreto</a:t>
            </a:r>
          </a:p>
          <a:p>
            <a:pPr marL="647700" lvl="1" indent="-323850" algn="l">
              <a:lnSpc>
                <a:spcPts val="3660"/>
              </a:lnSpc>
              <a:buFont typeface="Arial"/>
              <a:buChar char="•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Hablar mal sobre otras personas en tu vida</a:t>
            </a:r>
          </a:p>
          <a:p>
            <a:pPr marL="647700" lvl="1" indent="-323850" algn="l">
              <a:lnSpc>
                <a:spcPts val="3660"/>
              </a:lnSpc>
              <a:buFont typeface="Arial"/>
              <a:buChar char="•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Pedirte imágenes sexuales de ti mismo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44639" y="3188110"/>
            <a:ext cx="13798721" cy="976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3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 menudo, el engaño de menores en línea comienza con el </a:t>
            </a: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grooming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porque el delincuente es un extraño y tratará de hacer que el menor se sienta bien y seguro.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15230"/>
            <a:ext cx="18288000" cy="1696332"/>
            <a:chOff x="0" y="-106967"/>
            <a:chExt cx="4816593" cy="446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84845"/>
            </a:xfrm>
            <a:custGeom>
              <a:avLst/>
              <a:gdLst/>
              <a:ahLst/>
              <a:cxnLst/>
              <a:rect l="l" t="t" r="r" b="b"/>
              <a:pathLst>
                <a:path w="4816592" h="284845">
                  <a:moveTo>
                    <a:pt x="0" y="0"/>
                  </a:moveTo>
                  <a:lnTo>
                    <a:pt x="4816592" y="0"/>
                  </a:lnTo>
                  <a:lnTo>
                    <a:pt x="4816592" y="284845"/>
                  </a:lnTo>
                  <a:lnTo>
                    <a:pt x="0" y="284845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6967"/>
              <a:ext cx="4816593" cy="446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80"/>
                </a:lnSpc>
              </a:pPr>
              <a:r>
                <a:rPr lang="es-US" sz="3500" b="1" i="0" u="none" strike="noStrike" cap="none" baseline="0" dirty="0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Calibri (MS) Bold"/>
                  <a:ea typeface="Calibri (MS) Bold"/>
                  <a:cs typeface="Calibri (MS) Bold"/>
                </a:rPr>
                <a:t>Video “Esto es trata de personas: reclutamiento en redes sociales” de </a:t>
              </a:r>
              <a:r>
                <a:rPr lang="es-US" sz="3500" b="1" i="0" u="none" strike="noStrike" cap="none" baseline="0" dirty="0" err="1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Calibri (MS) Bold"/>
                  <a:ea typeface="Calibri (MS) Bold"/>
                  <a:cs typeface="Calibri (MS) Bold"/>
                </a:rPr>
                <a:t>Youth</a:t>
              </a:r>
              <a:r>
                <a:rPr lang="es-US" sz="3500" b="1" i="0" u="none" strike="noStrike" cap="none" baseline="0" dirty="0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Calibri (MS) Bold"/>
                  <a:ea typeface="Calibri (MS) Bold"/>
                  <a:cs typeface="Calibri (MS) Bold"/>
                </a:rPr>
                <a:t> </a:t>
              </a:r>
              <a:r>
                <a:rPr lang="es-US" sz="3500" b="1" i="0" u="none" strike="noStrike" cap="none" baseline="0" dirty="0" err="1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Calibri (MS) Bold"/>
                  <a:ea typeface="Calibri (MS) Bold"/>
                  <a:cs typeface="Calibri (MS) Bold"/>
                </a:rPr>
                <a:t>Activist</a:t>
              </a:r>
              <a:r>
                <a:rPr lang="es-US" sz="3500" b="1" i="0" u="none" strike="noStrike" cap="none" baseline="0" dirty="0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Calibri (MS) Bold"/>
                  <a:ea typeface="Calibri (MS) Bold"/>
                  <a:cs typeface="Calibri (MS) Bold"/>
                </a:rPr>
                <a:t> Inc.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305327" y="9715500"/>
            <a:ext cx="5677346" cy="30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www.youtube.com/watch?v=7mH93tQ4n8M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https://www.youtube.com/watch?v=7mH93tQ4n8M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292812" y="9446896"/>
            <a:ext cx="3080787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Duración: 2:29 minutos</a:t>
            </a:r>
          </a:p>
        </p:txBody>
      </p:sp>
      <p:pic>
        <p:nvPicPr>
          <p:cNvPr id="8" name="Online Media 7" title="This is Human Trafficking - Social Media Recruitment | Awareness Campaign">
            <a:hlinkClick r:id="" action="ppaction://media"/>
            <a:extLst>
              <a:ext uri="{FF2B5EF4-FFF2-40B4-BE49-F238E27FC236}">
                <a16:creationId xmlns:a16="http://schemas.microsoft.com/office/drawing/2014/main" id="{F6B0DF11-7FD7-31B1-ACC1-3BF2786A90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6104" y="1262678"/>
            <a:ext cx="13875788" cy="78340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1160"/>
  <p:tag name="AS_RELEASE_DATE" val="2024.03.31"/>
  <p:tag name="AS_TITLE" val="Aspose.Slides for Java"/>
  <p:tag name="AS_VERSION" val="2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1604</Words>
  <Application>Microsoft Office PowerPoint</Application>
  <PresentationFormat>Custom</PresentationFormat>
  <Paragraphs>139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 (MS)</vt:lpstr>
      <vt:lpstr>Calibri</vt:lpstr>
      <vt:lpstr>Arial</vt:lpstr>
      <vt:lpstr>Calibri (MS) Bold</vt:lpstr>
      <vt:lpstr>Calibri (MS)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12th Grade Teacher Lesson Digital Awareness</dc:title>
  <dc:creator>Luiza Auad da Silva Larizzatti</dc:creator>
  <cp:lastModifiedBy>Megan Wilson</cp:lastModifiedBy>
  <cp:revision>7</cp:revision>
  <dcterms:created xsi:type="dcterms:W3CDTF">2006-08-16T00:00:00Z</dcterms:created>
  <dcterms:modified xsi:type="dcterms:W3CDTF">2025-12-02T20:50:35Z</dcterms:modified>
</cp:coreProperties>
</file>