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FF6BB-7046-4ED8-8929-7505C668CD1D}" v="5" dt="2025-10-07T14:43:46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0-07T14:43:52.075" v="80" actId="14100"/>
      <pc:docMkLst>
        <pc:docMk/>
      </pc:docMkLst>
      <pc:sldChg chg="modSp mod">
        <pc:chgData name="Megan Wilson" userId="4833c330-bb21-4a51-b524-eef8b134b0b1" providerId="ADAL" clId="{17E34592-B103-4D32-8966-D1DE2E1B8692}" dt="2025-10-07T14:38:20.065" v="4" actId="103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0-07T14:38:20.065" v="4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8:15.198" v="3" actId="1035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0-07T14:38:15.198" v="3" actId="1035"/>
          <ac:spMkLst>
            <pc:docMk/>
            <pc:sldMk cId="0" sldId="25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8:11.710" v="0" actId="207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8:27.865" v="6" actId="207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0-07T14:38:24.140" v="5" actId="10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8:27.865" v="6" actId="207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8:33.788" v="8" actId="1036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0-07T14:38:33.788" v="8" actId="1036"/>
          <ac:spMkLst>
            <pc:docMk/>
            <pc:sldMk cId="0" sldId="26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8:31.271" v="7" actId="207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8:42.301" v="10" actId="207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0-07T14:38:38.975" v="9" actId="1036"/>
          <ac:spMkLst>
            <pc:docMk/>
            <pc:sldMk cId="0" sldId="262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8:42.301" v="10" actId="207"/>
          <ac:spMkLst>
            <pc:docMk/>
            <pc:sldMk cId="0" sldId="262"/>
            <ac:spMk id="9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0-07T14:42:33.236" v="66" actId="1076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0-07T14:38:48.380" v="12" actId="103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8:46.183" v="11" actId="207"/>
          <ac:spMkLst>
            <pc:docMk/>
            <pc:sldMk cId="0" sldId="263"/>
            <ac:spMk id="7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7T14:42:16.983" v="62" actId="478"/>
          <ac:picMkLst>
            <pc:docMk/>
            <pc:sldMk cId="0" sldId="263"/>
            <ac:picMk id="8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7T14:42:33.236" v="66" actId="1076"/>
          <ac:picMkLst>
            <pc:docMk/>
            <pc:sldMk cId="0" sldId="263"/>
            <ac:picMk id="9" creationId="{9F30F2BC-B58D-9B82-EB8A-A1854B9E4F2B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0-07T14:42:59.485" v="71" actId="107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0-07T14:38:53.446" v="15" actId="1035"/>
          <ac:spMkLst>
            <pc:docMk/>
            <pc:sldMk cId="0" sldId="264"/>
            <ac:spMk id="5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7T14:42:44.789" v="67" actId="478"/>
          <ac:picMkLst>
            <pc:docMk/>
            <pc:sldMk cId="0" sldId="264"/>
            <ac:picMk id="8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7T14:42:59.485" v="71" actId="1076"/>
          <ac:picMkLst>
            <pc:docMk/>
            <pc:sldMk cId="0" sldId="264"/>
            <ac:picMk id="9" creationId="{78345788-637D-1028-96B4-EC251510D4E4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0-07T14:43:24.888" v="76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0-07T14:38:58.680" v="18" actId="1035"/>
          <ac:spMkLst>
            <pc:docMk/>
            <pc:sldMk cId="0" sldId="265"/>
            <ac:spMk id="5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7T14:43:09.937" v="72" actId="478"/>
          <ac:picMkLst>
            <pc:docMk/>
            <pc:sldMk cId="0" sldId="265"/>
            <ac:picMk id="8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7T14:43:24.888" v="76" actId="1076"/>
          <ac:picMkLst>
            <pc:docMk/>
            <pc:sldMk cId="0" sldId="265"/>
            <ac:picMk id="9" creationId="{FDC2D4CB-F872-0CFE-E7D6-946A3F452419}"/>
          </ac:picMkLst>
        </pc:picChg>
      </pc:sldChg>
      <pc:sldChg chg="addSp delSp modSp mod modAnim">
        <pc:chgData name="Megan Wilson" userId="4833c330-bb21-4a51-b524-eef8b134b0b1" providerId="ADAL" clId="{17E34592-B103-4D32-8966-D1DE2E1B8692}" dt="2025-10-07T14:43:52.075" v="80" actId="14100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0-07T14:39:03.700" v="21" actId="1035"/>
          <ac:spMkLst>
            <pc:docMk/>
            <pc:sldMk cId="0" sldId="266"/>
            <ac:spMk id="5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7T14:43:38.019" v="77" actId="478"/>
          <ac:picMkLst>
            <pc:docMk/>
            <pc:sldMk cId="0" sldId="266"/>
            <ac:picMk id="8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7T14:43:52.075" v="80" actId="14100"/>
          <ac:picMkLst>
            <pc:docMk/>
            <pc:sldMk cId="0" sldId="266"/>
            <ac:picMk id="9" creationId="{48C3BFCC-9D55-9F72-2F8C-83A886975913}"/>
          </ac:picMkLst>
        </pc:picChg>
      </pc:sldChg>
      <pc:sldChg chg="modSp mod">
        <pc:chgData name="Megan Wilson" userId="4833c330-bb21-4a51-b524-eef8b134b0b1" providerId="ADAL" clId="{17E34592-B103-4D32-8966-D1DE2E1B8692}" dt="2025-10-07T14:39:12.721" v="25" actId="207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0-07T14:39:09.915" v="24" actId="1035"/>
          <ac:spMkLst>
            <pc:docMk/>
            <pc:sldMk cId="0" sldId="268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12.721" v="25" actId="207"/>
          <ac:spMkLst>
            <pc:docMk/>
            <pc:sldMk cId="0" sldId="268"/>
            <ac:spMk id="8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0-07T14:41:55.794" v="61" actId="1076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0-07T14:39:21.987" v="29" actId="1035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41:53.447" v="60" actId="1076"/>
          <ac:spMkLst>
            <pc:docMk/>
            <pc:sldMk cId="0" sldId="269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0-07T14:41:55.794" v="61" actId="1076"/>
          <ac:spMkLst>
            <pc:docMk/>
            <pc:sldMk cId="0" sldId="269"/>
            <ac:spMk id="8" creationId="{48C45515-EF7A-EDF8-B64C-4B9134EF7117}"/>
          </ac:spMkLst>
        </pc:spChg>
      </pc:sldChg>
      <pc:sldChg chg="modSp mod">
        <pc:chgData name="Megan Wilson" userId="4833c330-bb21-4a51-b524-eef8b134b0b1" providerId="ADAL" clId="{17E34592-B103-4D32-8966-D1DE2E1B8692}" dt="2025-10-07T14:39:32.234" v="33" actId="1035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0-07T14:39:32.234" v="33" actId="1035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9:41.524" v="38" actId="20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0-07T14:39:37.241" v="37" actId="103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41.524" v="38" actId="20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39:59.741" v="44" actId="20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0-07T14:39:47.978" v="39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57.268" v="43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59.741" v="44" actId="20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50.378" v="40" actId="207"/>
          <ac:spMkLst>
            <pc:docMk/>
            <pc:sldMk cId="0" sldId="27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52.429" v="41" actId="207"/>
          <ac:spMkLst>
            <pc:docMk/>
            <pc:sldMk cId="0" sldId="274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7T14:39:54.530" v="42" actId="207"/>
          <ac:spMkLst>
            <pc:docMk/>
            <pc:sldMk cId="0" sldId="27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7T14:40:05.534" v="47" actId="1035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0-07T14:40:05.534" v="47" actId="1035"/>
          <ac:spMkLst>
            <pc:docMk/>
            <pc:sldMk cId="0" sldId="275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m1BXGBPwM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rTJNLSmNIw?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general/topic/hiring/workersunder18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ol.gov/agencies/whd/state/child-labor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5/07/CFF-Labor-Trafficking-Word-Search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dvocacy.org/traffickingsigns.html" TargetMode="External"/><Relationship Id="rId7" Type="http://schemas.openxmlformats.org/officeDocument/2006/relationships/hyperlink" Target="https://www.youtube.com/watch?v=GrTJNLSmNIw&amp;t=2s" TargetMode="External"/><Relationship Id="rId2" Type="http://schemas.openxmlformats.org/officeDocument/2006/relationships/hyperlink" Target="https://www.youtube.com/watch?v=3jKG_cbBA3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m1BXGBPwMg&amp;t=3s" TargetMode="External"/><Relationship Id="rId5" Type="http://schemas.openxmlformats.org/officeDocument/2006/relationships/hyperlink" Target="https://www.youtube.com/watch?v=4umJqEip1Gw&amp;t=1s" TargetMode="External"/><Relationship Id="rId4" Type="http://schemas.openxmlformats.org/officeDocument/2006/relationships/hyperlink" Target="https://connectforfreedom.org/wp-content/uploads/2025/07/CFF-Labor-Trafficking-Word-Search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isproject.org/wp-content/uploads/2020/07/Polaris-Analysis-of-2021-Data-from-the-National-Human-Trafficking-Hotline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polarisproject.org/wp-content/uploads/2020/07/Polaris-Analysis-of-2021-Data-from-the-National-Human-Trafficking-Hotline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larisproject.org/wp-content/uploads/2020/07/Polaris-Analysis-of-2021-Data-from-the-National-Human-Trafficking-Hotline.pdf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KG_cbBA3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jKG_cbBA3Q?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umJqEip1G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837400" y="9048750"/>
            <a:ext cx="1258654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 &amp; the Legal System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2429" y="4889856"/>
            <a:ext cx="805648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38100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3”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2:30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99411" y="9757481"/>
            <a:ext cx="6289179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https://www.youtube.com/watch?v=3m1BXGBPwMg&amp;t=2s</a:t>
            </a:r>
          </a:p>
        </p:txBody>
      </p:sp>
      <p:pic>
        <p:nvPicPr>
          <p:cNvPr id="9" name="Online Media 8" title="Sergio’s Story: Part 3 - Sergio’s Coach Offers to Help">
            <a:hlinkClick r:id="" action="ppaction://media"/>
            <a:extLst>
              <a:ext uri="{FF2B5EF4-FFF2-40B4-BE49-F238E27FC236}">
                <a16:creationId xmlns:a16="http://schemas.microsoft.com/office/drawing/2014/main" id="{FDC2D4CB-F872-0CFE-E7D6-946A3F4524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3100" y="1144984"/>
            <a:ext cx="14401800" cy="813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38100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4”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1:25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6467" y="9757481"/>
            <a:ext cx="553506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https://www.youtube.com/watch?v=GrTJNLSmNIw</a:t>
            </a:r>
          </a:p>
        </p:txBody>
      </p:sp>
      <p:pic>
        <p:nvPicPr>
          <p:cNvPr id="9" name="Online Media 8" title="Sergio’s Story: Part 4 - Sergio Meets With His Victim Advocate">
            <a:hlinkClick r:id="" action="ppaction://media"/>
            <a:extLst>
              <a:ext uri="{FF2B5EF4-FFF2-40B4-BE49-F238E27FC236}">
                <a16:creationId xmlns:a16="http://schemas.microsoft.com/office/drawing/2014/main" id="{48C3BFCC-9D55-9F72-2F8C-83A8869759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1144984"/>
            <a:ext cx="14478000" cy="817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9052" y="-109452"/>
            <a:ext cx="1706989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Story”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482" y="1312004"/>
            <a:ext cx="16441036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class should get into 2 groups and the teacher will designate each group a number. Each group will answer the questions correlated with their group number and then present the answers to the class.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5635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1 Questions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0500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2 Questions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29200"/>
            <a:ext cx="7146660" cy="396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was the biggest red flag that Sergio was being labor trafficked?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 you think this happens or could happen in your neighborhood? Why or why not?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54491" y="5010150"/>
            <a:ext cx="7404809" cy="342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do you think Sergio was feeling during this process? Give examples of why.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would you do if you or a friend was in a similar situation?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0210" y="2782242"/>
            <a:ext cx="7074931" cy="4722516"/>
          </a:xfrm>
          <a:custGeom>
            <a:avLst/>
            <a:gdLst/>
            <a:ahLst/>
            <a:cxnLst/>
            <a:rect l="l" t="t" r="r" b="b"/>
            <a:pathLst>
              <a:path w="7074931" h="4722516">
                <a:moveTo>
                  <a:pt x="0" y="0"/>
                </a:moveTo>
                <a:lnTo>
                  <a:pt x="7074931" y="0"/>
                </a:lnTo>
                <a:lnTo>
                  <a:pt x="7074931" y="4722516"/>
                </a:lnTo>
                <a:lnTo>
                  <a:pt x="0" y="4722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47479" y="-38100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Labor Laws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10997" y="2447983"/>
            <a:ext cx="7757107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There are special labor laws for anyone under the age of 18 in the United States.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labor laws are designed to protect the educational opportunities of youth, as well as prohibit employment in jobs that could detrimentally impact their health and safety.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are restrictions on the number of hours you can work, the amount of money you should be paid, and your right to stop working whenever you want.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01866" y="9634913"/>
            <a:ext cx="62842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dol.gov/general/topic/hiring/workersunder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https://www.dol.gov/general/topic/hiring/workersunder18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7479" y="-38100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Check Your State’s Child Labor Laws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4542" y="1328704"/>
            <a:ext cx="1199891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Visit the U.S. Department of Labor’s website below and check your State’s various restrictions for each age group.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68325" y="3284059"/>
            <a:ext cx="11775132" cy="375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40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dol.gov/agencies/whd/state/child-lab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https://www.dol.gov/agencies/whd/state/child-labor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8C45515-EF7A-EDF8-B64C-4B9134EF7117}"/>
              </a:ext>
            </a:extLst>
          </p:cNvPr>
          <p:cNvSpPr/>
          <p:nvPr/>
        </p:nvSpPr>
        <p:spPr>
          <a:xfrm>
            <a:off x="5606532" y="4484351"/>
            <a:ext cx="7074931" cy="4722516"/>
          </a:xfrm>
          <a:custGeom>
            <a:avLst/>
            <a:gdLst/>
            <a:ahLst/>
            <a:cxnLst/>
            <a:rect l="l" t="t" r="r" b="b"/>
            <a:pathLst>
              <a:path w="7074931" h="4722516">
                <a:moveTo>
                  <a:pt x="0" y="0"/>
                </a:moveTo>
                <a:lnTo>
                  <a:pt x="7074931" y="0"/>
                </a:lnTo>
                <a:lnTo>
                  <a:pt x="7074931" y="4722516"/>
                </a:lnTo>
                <a:lnTo>
                  <a:pt x="0" y="4722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43043" y="3668713"/>
            <a:ext cx="7401914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5/07/CFF-Labor-Trafficking-Word-Searc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Labor Trafficking Word Search.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6943" y="1436202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02405" y="858923"/>
            <a:ext cx="7283190" cy="9428077"/>
          </a:xfrm>
          <a:custGeom>
            <a:avLst/>
            <a:gdLst/>
            <a:ahLst/>
            <a:cxnLst/>
            <a:rect l="l" t="t" r="r" b="b"/>
            <a:pathLst>
              <a:path w="7283190" h="9428077">
                <a:moveTo>
                  <a:pt x="0" y="0"/>
                </a:moveTo>
                <a:lnTo>
                  <a:pt x="7283190" y="0"/>
                </a:lnTo>
                <a:lnTo>
                  <a:pt x="7283190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82265" y="-109452"/>
            <a:ext cx="1252347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U.S. Department of Labor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7085" y="608825"/>
            <a:ext cx="659383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96035" y="2474414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youtube.com/watch?v=3jKG_cbBA3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1” 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50840" y="7175954"/>
            <a:ext cx="1198632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gsadvocacy.org/traffickingsign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Department of Labor “Child Labor &amp; Forced Labor” Handout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1015" y="8351162"/>
            <a:ext cx="966597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connectforfreedom.org/wp-content/uploads/2025/07/CFF-Labor-Trafficking-Word-Searc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Labor Trafficking Word 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96035" y="3649799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4umJqEip1Gw&amp;t=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2”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96035" y="4825184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3m1BXGBPwMg&amp;t=3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3” Video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6035" y="6000569"/>
            <a:ext cx="1029593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youtube.com/watch?v=GrTJNLSmNIw&amp;t=2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for Victims of Crime “Sergio’s Story Part 4” 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143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21120" y="1482766"/>
            <a:ext cx="10445759" cy="123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is the crime of using force, fraud, or coercion to induce another individual to work or provide service. Common types include agriculture, domestic work, restaurants, cleaning services, and carnivals.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21120" y="3236874"/>
            <a:ext cx="10445759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Methods of control and abuse in labor trafficking situations: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93073" y="3891386"/>
            <a:ext cx="5101855" cy="36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abuse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Threats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Denying needs or wants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Destruction of important documents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Excessive working hours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Emotional abuse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Fraud/misrepresentation of job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Isolation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Physical abuse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5309" y="7852763"/>
            <a:ext cx="7757107" cy="20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location: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(Facebook &amp; dating websites/apps)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Institutional shelter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Detention Facility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7361" y="7852763"/>
            <a:ext cx="7757107" cy="163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methods: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Job offer/advertisement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False promises/fraud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Smuggling-related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116129"/>
            <a:ext cx="10161541" cy="805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Labor Trafficking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Definition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Statistics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Risk Factors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Recruitment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Office for Victims of Crime “Sergio’s Story” Videos (7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Labor Laws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U.S. Department of Labor Handout: Child Labor &amp; Forced Labor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4168244"/>
            <a:ext cx="4796386" cy="440304"/>
          </a:xfrm>
          <a:custGeom>
            <a:avLst/>
            <a:gdLst/>
            <a:ahLst/>
            <a:cxnLst/>
            <a:rect l="l" t="t" r="r" b="b"/>
            <a:pathLst>
              <a:path w="4796386" h="440304">
                <a:moveTo>
                  <a:pt x="0" y="0"/>
                </a:moveTo>
                <a:lnTo>
                  <a:pt x="4796387" y="0"/>
                </a:lnTo>
                <a:lnTo>
                  <a:pt x="4796387" y="440304"/>
                </a:lnTo>
                <a:lnTo>
                  <a:pt x="0" y="440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740116" r="-2130" b="-430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5975" y="988172"/>
            <a:ext cx="4770108" cy="3180072"/>
          </a:xfrm>
          <a:custGeom>
            <a:avLst/>
            <a:gdLst/>
            <a:ahLst/>
            <a:cxnLst/>
            <a:rect l="l" t="t" r="r" b="b"/>
            <a:pathLst>
              <a:path w="4770108" h="3180072">
                <a:moveTo>
                  <a:pt x="0" y="0"/>
                </a:moveTo>
                <a:lnTo>
                  <a:pt x="4770108" y="0"/>
                </a:lnTo>
                <a:lnTo>
                  <a:pt x="4770108" y="3180072"/>
                </a:lnTo>
                <a:lnTo>
                  <a:pt x="0" y="3180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05526" y="258127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41346" y="-22225"/>
            <a:ext cx="427124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Outline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2254" y="4608548"/>
            <a:ext cx="4770108" cy="2035391"/>
            <a:chOff x="0" y="0"/>
            <a:chExt cx="1256325" cy="536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6325" cy="536070"/>
            </a:xfrm>
            <a:custGeom>
              <a:avLst/>
              <a:gdLst/>
              <a:ahLst/>
              <a:cxnLst/>
              <a:rect l="l" t="t" r="r" b="b"/>
              <a:pathLst>
                <a:path w="1256325" h="536070">
                  <a:moveTo>
                    <a:pt x="0" y="0"/>
                  </a:moveTo>
                  <a:lnTo>
                    <a:pt x="1256325" y="0"/>
                  </a:lnTo>
                  <a:lnTo>
                    <a:pt x="1256325" y="536070"/>
                  </a:lnTo>
                  <a:lnTo>
                    <a:pt x="0" y="53607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256325" cy="612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3360" y="4802015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 &amp;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Legal 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5396" y="4955745"/>
            <a:ext cx="6457868" cy="4302555"/>
          </a:xfrm>
          <a:custGeom>
            <a:avLst/>
            <a:gdLst/>
            <a:ahLst/>
            <a:cxnLst/>
            <a:rect l="l" t="t" r="r" b="b"/>
            <a:pathLst>
              <a:path w="6457868" h="4302555">
                <a:moveTo>
                  <a:pt x="0" y="0"/>
                </a:moveTo>
                <a:lnTo>
                  <a:pt x="6457868" y="0"/>
                </a:lnTo>
                <a:lnTo>
                  <a:pt x="6457868" y="4302555"/>
                </a:lnTo>
                <a:lnTo>
                  <a:pt x="0" y="4302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38100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17418" y="1660558"/>
            <a:ext cx="10445759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is the crime of using force, fraud, or coercion to induce another individual to work or provide service. Common types include agriculture, domestic work, restaurants, cleaning services, and carnivals.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1120" y="3733165"/>
            <a:ext cx="10445759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Methods of control and abuse in labor trafficking situations: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41982" y="4630997"/>
            <a:ext cx="6204035" cy="451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abuse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Threats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Denying needs or wants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Destruction of important documents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Excessive working hours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Emotional abuse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Fraud/misrepresentation of job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Physical abuse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7488" y="2959136"/>
            <a:ext cx="7945661" cy="5293797"/>
          </a:xfrm>
          <a:custGeom>
            <a:avLst/>
            <a:gdLst/>
            <a:ahLst/>
            <a:cxnLst/>
            <a:rect l="l" t="t" r="r" b="b"/>
            <a:pathLst>
              <a:path w="7945661" h="5293797">
                <a:moveTo>
                  <a:pt x="0" y="0"/>
                </a:moveTo>
                <a:lnTo>
                  <a:pt x="7945661" y="0"/>
                </a:lnTo>
                <a:lnTo>
                  <a:pt x="7945661" y="5293797"/>
                </a:lnTo>
                <a:lnTo>
                  <a:pt x="0" y="5293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50396" y="-15875"/>
            <a:ext cx="838720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Labor Trafficking Statistics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4747286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was a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30% increase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labor trafficking incidents involving minors from 2020 to 2021.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8018" y="3002306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2021,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310 minors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were labor trafficked.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7025666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54%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labor trafficking incidents began through online recruitment.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Risk Factors of Being Labor Trafficked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672" y="2331085"/>
            <a:ext cx="6761007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Recent migration/relocation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Unaccompanied refugee minor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Unstable housing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Mental or physical health concern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Economic hardship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Experienced abuse or violence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Intellectual or developmental disability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Criminal record/history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Recent financial debt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Runaway/homeless youth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Substance use concern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2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8" name="Freeform 8"/>
          <p:cNvSpPr/>
          <p:nvPr/>
        </p:nvSpPr>
        <p:spPr>
          <a:xfrm>
            <a:off x="2124814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90083" y="4616764"/>
            <a:ext cx="1657105" cy="1729426"/>
          </a:xfrm>
          <a:custGeom>
            <a:avLst/>
            <a:gdLst/>
            <a:ahLst/>
            <a:cxnLst/>
            <a:rect l="l" t="t" r="r" b="b"/>
            <a:pathLst>
              <a:path w="1657105" h="1729426">
                <a:moveTo>
                  <a:pt x="0" y="0"/>
                </a:moveTo>
                <a:lnTo>
                  <a:pt x="1657105" y="0"/>
                </a:lnTo>
                <a:lnTo>
                  <a:pt x="1657105" y="1729426"/>
                </a:lnTo>
                <a:lnTo>
                  <a:pt x="0" y="1729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3812" y="5522489"/>
            <a:ext cx="2422004" cy="1814301"/>
          </a:xfrm>
          <a:custGeom>
            <a:avLst/>
            <a:gdLst/>
            <a:ahLst/>
            <a:cxnLst/>
            <a:rect l="l" t="t" r="r" b="b"/>
            <a:pathLst>
              <a:path w="2422004" h="1814301">
                <a:moveTo>
                  <a:pt x="0" y="0"/>
                </a:moveTo>
                <a:lnTo>
                  <a:pt x="2422004" y="0"/>
                </a:lnTo>
                <a:lnTo>
                  <a:pt x="2422004" y="1814301"/>
                </a:lnTo>
                <a:lnTo>
                  <a:pt x="0" y="1814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28104" y="5143500"/>
            <a:ext cx="2204849" cy="1972337"/>
          </a:xfrm>
          <a:custGeom>
            <a:avLst/>
            <a:gdLst/>
            <a:ahLst/>
            <a:cxnLst/>
            <a:rect l="l" t="t" r="r" b="b"/>
            <a:pathLst>
              <a:path w="2204849" h="1972337">
                <a:moveTo>
                  <a:pt x="0" y="0"/>
                </a:moveTo>
                <a:lnTo>
                  <a:pt x="2204849" y="0"/>
                </a:lnTo>
                <a:lnTo>
                  <a:pt x="2204849" y="1972337"/>
                </a:lnTo>
                <a:lnTo>
                  <a:pt x="0" y="1972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 &amp; Methods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4814" y="9775190"/>
            <a:ext cx="1403096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polarisproject.org/wp-content/uploads/2020/07/Polaris-Analysis-of-2021-Data-from-the-National-Human-Trafficking-Hotlin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https://polarisproject.org/wp-content/uploads/2020/07/Polaris-Analysis-of-2021-Data-from-the-National-Human-Trafficking-Hotline.pdf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9233" y="2835910"/>
            <a:ext cx="7757107" cy="475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location: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(Facebook &amp; dating websites/apps)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Institutional shelter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Detention Facility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7295" y="2835910"/>
            <a:ext cx="7757107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Recruitment methods: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Job offer/advertisement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False promises/fraud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Smuggling-related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94837" y="5790565"/>
            <a:ext cx="1139130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n-US" sz="35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Great </a:t>
            </a:r>
          </a:p>
          <a:p>
            <a:pPr algn="ctr">
              <a:lnSpc>
                <a:spcPts val="3255"/>
              </a:lnSpc>
            </a:pPr>
            <a:r>
              <a:rPr lang="en-US" sz="35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Job!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92075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1”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1:19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85247" y="9757481"/>
            <a:ext cx="551750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3jKG_cbBA3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https://www.youtube.com/watch?v=3jKG_cbBA3Q</a:t>
            </a:r>
          </a:p>
        </p:txBody>
      </p:sp>
      <p:pic>
        <p:nvPicPr>
          <p:cNvPr id="9" name="Online Media 8" title="Sergio's Story: Part 1 – Teachers and Friends Ask Questions">
            <a:hlinkClick r:id="" action="ppaction://media"/>
            <a:extLst>
              <a:ext uri="{FF2B5EF4-FFF2-40B4-BE49-F238E27FC236}">
                <a16:creationId xmlns:a16="http://schemas.microsoft.com/office/drawing/2014/main" id="{9F30F2BC-B58D-9B82-EB8A-A1854B9E4F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165622"/>
            <a:ext cx="14325600" cy="808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8312" y="-38100"/>
            <a:ext cx="158313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Office for Victims of Crime “Sergio’s Story Part 2”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1:42 minutes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0886" y="9757481"/>
            <a:ext cx="5546229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https://www.youtube.com/watch?v=4umJqEip1Gw</a:t>
            </a:r>
          </a:p>
        </p:txBody>
      </p:sp>
      <p:pic>
        <p:nvPicPr>
          <p:cNvPr id="9" name="Online Media 8" title="Sergio’s Story: Part 2 - Sergio’s Coach Checks In">
            <a:hlinkClick r:id="" action="ppaction://media"/>
            <a:extLst>
              <a:ext uri="{FF2B5EF4-FFF2-40B4-BE49-F238E27FC236}">
                <a16:creationId xmlns:a16="http://schemas.microsoft.com/office/drawing/2014/main" id="{78345788-637D-1028-96B4-EC251510D4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1200" y="1132284"/>
            <a:ext cx="14325600" cy="808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959</Words>
  <Application>Microsoft Office PowerPoint</Application>
  <PresentationFormat>Custom</PresentationFormat>
  <Paragraphs>139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 (MS) Bold</vt:lpstr>
      <vt:lpstr>Calibri (MS)</vt:lpstr>
      <vt:lpstr>Arial</vt:lpstr>
      <vt:lpstr>Calibri (MS)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Teacher Lesson Labor Trafficking</dc:title>
  <cp:lastModifiedBy>Megan Wilson</cp:lastModifiedBy>
  <cp:revision>1</cp:revision>
  <dcterms:created xsi:type="dcterms:W3CDTF">2006-08-16T00:00:00Z</dcterms:created>
  <dcterms:modified xsi:type="dcterms:W3CDTF">2025-10-07T14:43:58Z</dcterms:modified>
  <dc:identifier>DAGY6JAx6M8</dc:identifier>
</cp:coreProperties>
</file>