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Calibri (MS)" panose="020B0604020202020204" charset="0"/>
      <p:regular r:id="rId25"/>
    </p:embeddedFont>
    <p:embeddedFont>
      <p:font typeface="Calibri (MS) Bold" panose="020B0604020202020204" charset="0"/>
      <p:regular r:id="rId26"/>
    </p:embeddedFont>
    <p:embeddedFont>
      <p:font typeface="Calibri (MS) Italics"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64BDC8-F556-4AB0-9421-15B24EDAD326}" v="3" dt="2025-10-08T19:53:17.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0" d="100"/>
          <a:sy n="60" d="100"/>
        </p:scale>
        <p:origin x="370" y="10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Wilson" userId="4833c330-bb21-4a51-b524-eef8b134b0b1" providerId="ADAL" clId="{17E34592-B103-4D32-8966-D1DE2E1B8692}"/>
    <pc:docChg chg="custSel modSld">
      <pc:chgData name="Megan Wilson" userId="4833c330-bb21-4a51-b524-eef8b134b0b1" providerId="ADAL" clId="{17E34592-B103-4D32-8966-D1DE2E1B8692}" dt="2025-10-08T19:53:23.437" v="65" actId="1076"/>
      <pc:docMkLst>
        <pc:docMk/>
      </pc:docMkLst>
      <pc:sldChg chg="modSp mod">
        <pc:chgData name="Megan Wilson" userId="4833c330-bb21-4a51-b524-eef8b134b0b1" providerId="ADAL" clId="{17E34592-B103-4D32-8966-D1DE2E1B8692}" dt="2025-10-08T19:50:24.508" v="2" actId="1035"/>
        <pc:sldMkLst>
          <pc:docMk/>
          <pc:sldMk cId="0" sldId="257"/>
        </pc:sldMkLst>
        <pc:spChg chg="mod">
          <ac:chgData name="Megan Wilson" userId="4833c330-bb21-4a51-b524-eef8b134b0b1" providerId="ADAL" clId="{17E34592-B103-4D32-8966-D1DE2E1B8692}" dt="2025-10-08T19:50:24.508" v="2" actId="1035"/>
          <ac:spMkLst>
            <pc:docMk/>
            <pc:sldMk cId="0" sldId="257"/>
            <ac:spMk id="6" creationId="{00000000-0000-0000-0000-000000000000}"/>
          </ac:spMkLst>
        </pc:spChg>
      </pc:sldChg>
      <pc:sldChg chg="modSp mod">
        <pc:chgData name="Megan Wilson" userId="4833c330-bb21-4a51-b524-eef8b134b0b1" providerId="ADAL" clId="{17E34592-B103-4D32-8966-D1DE2E1B8692}" dt="2025-10-08T19:50:28.421" v="4" actId="1036"/>
        <pc:sldMkLst>
          <pc:docMk/>
          <pc:sldMk cId="0" sldId="259"/>
        </pc:sldMkLst>
        <pc:spChg chg="mod">
          <ac:chgData name="Megan Wilson" userId="4833c330-bb21-4a51-b524-eef8b134b0b1" providerId="ADAL" clId="{17E34592-B103-4D32-8966-D1DE2E1B8692}" dt="2025-10-08T19:50:28.421" v="4" actId="1036"/>
          <ac:spMkLst>
            <pc:docMk/>
            <pc:sldMk cId="0" sldId="259"/>
            <ac:spMk id="6" creationId="{00000000-0000-0000-0000-000000000000}"/>
          </ac:spMkLst>
        </pc:spChg>
      </pc:sldChg>
      <pc:sldChg chg="modSp mod">
        <pc:chgData name="Megan Wilson" userId="4833c330-bb21-4a51-b524-eef8b134b0b1" providerId="ADAL" clId="{17E34592-B103-4D32-8966-D1DE2E1B8692}" dt="2025-10-08T19:50:32.687" v="6" actId="1036"/>
        <pc:sldMkLst>
          <pc:docMk/>
          <pc:sldMk cId="0" sldId="260"/>
        </pc:sldMkLst>
        <pc:spChg chg="mod">
          <ac:chgData name="Megan Wilson" userId="4833c330-bb21-4a51-b524-eef8b134b0b1" providerId="ADAL" clId="{17E34592-B103-4D32-8966-D1DE2E1B8692}" dt="2025-10-08T19:50:32.687" v="6" actId="1036"/>
          <ac:spMkLst>
            <pc:docMk/>
            <pc:sldMk cId="0" sldId="260"/>
            <ac:spMk id="6" creationId="{00000000-0000-0000-0000-000000000000}"/>
          </ac:spMkLst>
        </pc:spChg>
      </pc:sldChg>
      <pc:sldChg chg="modSp mod">
        <pc:chgData name="Megan Wilson" userId="4833c330-bb21-4a51-b524-eef8b134b0b1" providerId="ADAL" clId="{17E34592-B103-4D32-8966-D1DE2E1B8692}" dt="2025-10-08T19:50:38.954" v="8" actId="1036"/>
        <pc:sldMkLst>
          <pc:docMk/>
          <pc:sldMk cId="0" sldId="261"/>
        </pc:sldMkLst>
        <pc:spChg chg="mod">
          <ac:chgData name="Megan Wilson" userId="4833c330-bb21-4a51-b524-eef8b134b0b1" providerId="ADAL" clId="{17E34592-B103-4D32-8966-D1DE2E1B8692}" dt="2025-10-08T19:50:38.954" v="8" actId="1036"/>
          <ac:spMkLst>
            <pc:docMk/>
            <pc:sldMk cId="0" sldId="261"/>
            <ac:spMk id="8" creationId="{00000000-0000-0000-0000-000000000000}"/>
          </ac:spMkLst>
        </pc:spChg>
      </pc:sldChg>
      <pc:sldChg chg="modSp mod">
        <pc:chgData name="Megan Wilson" userId="4833c330-bb21-4a51-b524-eef8b134b0b1" providerId="ADAL" clId="{17E34592-B103-4D32-8966-D1DE2E1B8692}" dt="2025-10-08T19:50:44.139" v="10" actId="1036"/>
        <pc:sldMkLst>
          <pc:docMk/>
          <pc:sldMk cId="0" sldId="262"/>
        </pc:sldMkLst>
        <pc:spChg chg="mod">
          <ac:chgData name="Megan Wilson" userId="4833c330-bb21-4a51-b524-eef8b134b0b1" providerId="ADAL" clId="{17E34592-B103-4D32-8966-D1DE2E1B8692}" dt="2025-10-08T19:50:44.139" v="10" actId="1036"/>
          <ac:spMkLst>
            <pc:docMk/>
            <pc:sldMk cId="0" sldId="262"/>
            <ac:spMk id="6" creationId="{00000000-0000-0000-0000-000000000000}"/>
          </ac:spMkLst>
        </pc:spChg>
      </pc:sldChg>
      <pc:sldChg chg="addSp delSp modSp mod modAnim">
        <pc:chgData name="Megan Wilson" userId="4833c330-bb21-4a51-b524-eef8b134b0b1" providerId="ADAL" clId="{17E34592-B103-4D32-8966-D1DE2E1B8692}" dt="2025-10-08T19:52:29.084" v="55" actId="1076"/>
        <pc:sldMkLst>
          <pc:docMk/>
          <pc:sldMk cId="0" sldId="263"/>
        </pc:sldMkLst>
        <pc:spChg chg="mod">
          <ac:chgData name="Megan Wilson" userId="4833c330-bb21-4a51-b524-eef8b134b0b1" providerId="ADAL" clId="{17E34592-B103-4D32-8966-D1DE2E1B8692}" dt="2025-10-08T19:50:48.633" v="15" actId="1035"/>
          <ac:spMkLst>
            <pc:docMk/>
            <pc:sldMk cId="0" sldId="263"/>
            <ac:spMk id="4" creationId="{00000000-0000-0000-0000-000000000000}"/>
          </ac:spMkLst>
        </pc:spChg>
        <pc:picChg chg="del">
          <ac:chgData name="Megan Wilson" userId="4833c330-bb21-4a51-b524-eef8b134b0b1" providerId="ADAL" clId="{17E34592-B103-4D32-8966-D1DE2E1B8692}" dt="2025-10-08T19:52:12.422" v="51" actId="478"/>
          <ac:picMkLst>
            <pc:docMk/>
            <pc:sldMk cId="0" sldId="263"/>
            <ac:picMk id="7" creationId="{00000000-0000-0000-0000-000000000000}"/>
          </ac:picMkLst>
        </pc:picChg>
        <pc:picChg chg="add mod">
          <ac:chgData name="Megan Wilson" userId="4833c330-bb21-4a51-b524-eef8b134b0b1" providerId="ADAL" clId="{17E34592-B103-4D32-8966-D1DE2E1B8692}" dt="2025-10-08T19:52:29.084" v="55" actId="1076"/>
          <ac:picMkLst>
            <pc:docMk/>
            <pc:sldMk cId="0" sldId="263"/>
            <ac:picMk id="8" creationId="{A372BF33-DD19-DC7A-8A99-75B096B0E93B}"/>
          </ac:picMkLst>
        </pc:picChg>
      </pc:sldChg>
      <pc:sldChg chg="modSp mod">
        <pc:chgData name="Megan Wilson" userId="4833c330-bb21-4a51-b524-eef8b134b0b1" providerId="ADAL" clId="{17E34592-B103-4D32-8966-D1DE2E1B8692}" dt="2025-10-08T19:50:54.796" v="18" actId="1036"/>
        <pc:sldMkLst>
          <pc:docMk/>
          <pc:sldMk cId="0" sldId="264"/>
        </pc:sldMkLst>
        <pc:spChg chg="mod">
          <ac:chgData name="Megan Wilson" userId="4833c330-bb21-4a51-b524-eef8b134b0b1" providerId="ADAL" clId="{17E34592-B103-4D32-8966-D1DE2E1B8692}" dt="2025-10-08T19:50:54.796" v="18" actId="1036"/>
          <ac:spMkLst>
            <pc:docMk/>
            <pc:sldMk cId="0" sldId="264"/>
            <ac:spMk id="5" creationId="{00000000-0000-0000-0000-000000000000}"/>
          </ac:spMkLst>
        </pc:spChg>
      </pc:sldChg>
      <pc:sldChg chg="modSp mod">
        <pc:chgData name="Megan Wilson" userId="4833c330-bb21-4a51-b524-eef8b134b0b1" providerId="ADAL" clId="{17E34592-B103-4D32-8966-D1DE2E1B8692}" dt="2025-10-08T19:51:00.247" v="20" actId="1036"/>
        <pc:sldMkLst>
          <pc:docMk/>
          <pc:sldMk cId="0" sldId="265"/>
        </pc:sldMkLst>
        <pc:spChg chg="mod">
          <ac:chgData name="Megan Wilson" userId="4833c330-bb21-4a51-b524-eef8b134b0b1" providerId="ADAL" clId="{17E34592-B103-4D32-8966-D1DE2E1B8692}" dt="2025-10-08T19:51:00.247" v="20" actId="1036"/>
          <ac:spMkLst>
            <pc:docMk/>
            <pc:sldMk cId="0" sldId="265"/>
            <ac:spMk id="6" creationId="{00000000-0000-0000-0000-000000000000}"/>
          </ac:spMkLst>
        </pc:spChg>
      </pc:sldChg>
      <pc:sldChg chg="modSp mod">
        <pc:chgData name="Megan Wilson" userId="4833c330-bb21-4a51-b524-eef8b134b0b1" providerId="ADAL" clId="{17E34592-B103-4D32-8966-D1DE2E1B8692}" dt="2025-10-08T19:51:05.977" v="24" actId="1035"/>
        <pc:sldMkLst>
          <pc:docMk/>
          <pc:sldMk cId="0" sldId="266"/>
        </pc:sldMkLst>
        <pc:spChg chg="mod">
          <ac:chgData name="Megan Wilson" userId="4833c330-bb21-4a51-b524-eef8b134b0b1" providerId="ADAL" clId="{17E34592-B103-4D32-8966-D1DE2E1B8692}" dt="2025-10-08T19:51:05.977" v="24" actId="1035"/>
          <ac:spMkLst>
            <pc:docMk/>
            <pc:sldMk cId="0" sldId="266"/>
            <ac:spMk id="10" creationId="{00000000-0000-0000-0000-000000000000}"/>
          </ac:spMkLst>
        </pc:spChg>
      </pc:sldChg>
      <pc:sldChg chg="addSp delSp modSp mod modAnim">
        <pc:chgData name="Megan Wilson" userId="4833c330-bb21-4a51-b524-eef8b134b0b1" providerId="ADAL" clId="{17E34592-B103-4D32-8966-D1DE2E1B8692}" dt="2025-10-08T19:52:56.828" v="60" actId="1076"/>
        <pc:sldMkLst>
          <pc:docMk/>
          <pc:sldMk cId="0" sldId="267"/>
        </pc:sldMkLst>
        <pc:spChg chg="mod">
          <ac:chgData name="Megan Wilson" userId="4833c330-bb21-4a51-b524-eef8b134b0b1" providerId="ADAL" clId="{17E34592-B103-4D32-8966-D1DE2E1B8692}" dt="2025-10-08T19:51:09.921" v="25" actId="1036"/>
          <ac:spMkLst>
            <pc:docMk/>
            <pc:sldMk cId="0" sldId="267"/>
            <ac:spMk id="5" creationId="{00000000-0000-0000-0000-000000000000}"/>
          </ac:spMkLst>
        </pc:spChg>
        <pc:picChg chg="del">
          <ac:chgData name="Megan Wilson" userId="4833c330-bb21-4a51-b524-eef8b134b0b1" providerId="ADAL" clId="{17E34592-B103-4D32-8966-D1DE2E1B8692}" dt="2025-10-08T19:52:41.013" v="56" actId="478"/>
          <ac:picMkLst>
            <pc:docMk/>
            <pc:sldMk cId="0" sldId="267"/>
            <ac:picMk id="8" creationId="{00000000-0000-0000-0000-000000000000}"/>
          </ac:picMkLst>
        </pc:picChg>
        <pc:picChg chg="add mod">
          <ac:chgData name="Megan Wilson" userId="4833c330-bb21-4a51-b524-eef8b134b0b1" providerId="ADAL" clId="{17E34592-B103-4D32-8966-D1DE2E1B8692}" dt="2025-10-08T19:52:56.828" v="60" actId="1076"/>
          <ac:picMkLst>
            <pc:docMk/>
            <pc:sldMk cId="0" sldId="267"/>
            <ac:picMk id="9" creationId="{3D6E3D1E-E7A8-75F4-0846-828F8708D7EE}"/>
          </ac:picMkLst>
        </pc:picChg>
      </pc:sldChg>
      <pc:sldChg chg="addSp delSp modSp mod modAnim">
        <pc:chgData name="Megan Wilson" userId="4833c330-bb21-4a51-b524-eef8b134b0b1" providerId="ADAL" clId="{17E34592-B103-4D32-8966-D1DE2E1B8692}" dt="2025-10-08T19:53:23.437" v="65" actId="1076"/>
        <pc:sldMkLst>
          <pc:docMk/>
          <pc:sldMk cId="0" sldId="269"/>
        </pc:sldMkLst>
        <pc:spChg chg="mod">
          <ac:chgData name="Megan Wilson" userId="4833c330-bb21-4a51-b524-eef8b134b0b1" providerId="ADAL" clId="{17E34592-B103-4D32-8966-D1DE2E1B8692}" dt="2025-10-08T19:51:17.301" v="29" actId="1036"/>
          <ac:spMkLst>
            <pc:docMk/>
            <pc:sldMk cId="0" sldId="269"/>
            <ac:spMk id="4" creationId="{00000000-0000-0000-0000-000000000000}"/>
          </ac:spMkLst>
        </pc:spChg>
        <pc:picChg chg="del">
          <ac:chgData name="Megan Wilson" userId="4833c330-bb21-4a51-b524-eef8b134b0b1" providerId="ADAL" clId="{17E34592-B103-4D32-8966-D1DE2E1B8692}" dt="2025-10-08T19:53:09.163" v="61" actId="478"/>
          <ac:picMkLst>
            <pc:docMk/>
            <pc:sldMk cId="0" sldId="269"/>
            <ac:picMk id="7" creationId="{00000000-0000-0000-0000-000000000000}"/>
          </ac:picMkLst>
        </pc:picChg>
        <pc:picChg chg="add mod">
          <ac:chgData name="Megan Wilson" userId="4833c330-bb21-4a51-b524-eef8b134b0b1" providerId="ADAL" clId="{17E34592-B103-4D32-8966-D1DE2E1B8692}" dt="2025-10-08T19:53:23.437" v="65" actId="1076"/>
          <ac:picMkLst>
            <pc:docMk/>
            <pc:sldMk cId="0" sldId="269"/>
            <ac:picMk id="8" creationId="{94B5AA41-293A-1617-EEC2-4D629D3C0265}"/>
          </ac:picMkLst>
        </pc:picChg>
      </pc:sldChg>
      <pc:sldChg chg="modSp mod">
        <pc:chgData name="Megan Wilson" userId="4833c330-bb21-4a51-b524-eef8b134b0b1" providerId="ADAL" clId="{17E34592-B103-4D32-8966-D1DE2E1B8692}" dt="2025-10-08T19:51:32.300" v="42" actId="1036"/>
        <pc:sldMkLst>
          <pc:docMk/>
          <pc:sldMk cId="0" sldId="270"/>
        </pc:sldMkLst>
        <pc:spChg chg="mod">
          <ac:chgData name="Megan Wilson" userId="4833c330-bb21-4a51-b524-eef8b134b0b1" providerId="ADAL" clId="{17E34592-B103-4D32-8966-D1DE2E1B8692}" dt="2025-10-08T19:51:32.300" v="42" actId="1036"/>
          <ac:spMkLst>
            <pc:docMk/>
            <pc:sldMk cId="0" sldId="270"/>
            <ac:spMk id="9" creationId="{00000000-0000-0000-0000-000000000000}"/>
          </ac:spMkLst>
        </pc:spChg>
        <pc:grpChg chg="mod">
          <ac:chgData name="Megan Wilson" userId="4833c330-bb21-4a51-b524-eef8b134b0b1" providerId="ADAL" clId="{17E34592-B103-4D32-8966-D1DE2E1B8692}" dt="2025-10-08T19:51:22.616" v="35" actId="1035"/>
          <ac:grpSpMkLst>
            <pc:docMk/>
            <pc:sldMk cId="0" sldId="270"/>
            <ac:grpSpMk id="7" creationId="{00000000-0000-0000-0000-000000000000}"/>
          </ac:grpSpMkLst>
        </pc:grpChg>
      </pc:sldChg>
      <pc:sldChg chg="modSp mod">
        <pc:chgData name="Megan Wilson" userId="4833c330-bb21-4a51-b524-eef8b134b0b1" providerId="ADAL" clId="{17E34592-B103-4D32-8966-D1DE2E1B8692}" dt="2025-10-08T19:51:36.624" v="44" actId="1036"/>
        <pc:sldMkLst>
          <pc:docMk/>
          <pc:sldMk cId="0" sldId="271"/>
        </pc:sldMkLst>
        <pc:spChg chg="mod">
          <ac:chgData name="Megan Wilson" userId="4833c330-bb21-4a51-b524-eef8b134b0b1" providerId="ADAL" clId="{17E34592-B103-4D32-8966-D1DE2E1B8692}" dt="2025-10-08T19:51:36.624" v="44" actId="1036"/>
          <ac:spMkLst>
            <pc:docMk/>
            <pc:sldMk cId="0" sldId="271"/>
            <ac:spMk id="5" creationId="{00000000-0000-0000-0000-000000000000}"/>
          </ac:spMkLst>
        </pc:spChg>
      </pc:sldChg>
      <pc:sldChg chg="modSp mod">
        <pc:chgData name="Megan Wilson" userId="4833c330-bb21-4a51-b524-eef8b134b0b1" providerId="ADAL" clId="{17E34592-B103-4D32-8966-D1DE2E1B8692}" dt="2025-10-08T19:51:41.815" v="46" actId="1036"/>
        <pc:sldMkLst>
          <pc:docMk/>
          <pc:sldMk cId="0" sldId="272"/>
        </pc:sldMkLst>
        <pc:spChg chg="mod">
          <ac:chgData name="Megan Wilson" userId="4833c330-bb21-4a51-b524-eef8b134b0b1" providerId="ADAL" clId="{17E34592-B103-4D32-8966-D1DE2E1B8692}" dt="2025-10-08T19:51:41.815" v="46" actId="1036"/>
          <ac:spMkLst>
            <pc:docMk/>
            <pc:sldMk cId="0" sldId="272"/>
            <ac:spMk id="6" creationId="{00000000-0000-0000-0000-000000000000}"/>
          </ac:spMkLst>
        </pc:spChg>
      </pc:sldChg>
      <pc:sldChg chg="modSp mod">
        <pc:chgData name="Megan Wilson" userId="4833c330-bb21-4a51-b524-eef8b134b0b1" providerId="ADAL" clId="{17E34592-B103-4D32-8966-D1DE2E1B8692}" dt="2025-10-08T19:51:51.074" v="50" actId="1035"/>
        <pc:sldMkLst>
          <pc:docMk/>
          <pc:sldMk cId="0" sldId="273"/>
        </pc:sldMkLst>
        <pc:spChg chg="mod">
          <ac:chgData name="Megan Wilson" userId="4833c330-bb21-4a51-b524-eef8b134b0b1" providerId="ADAL" clId="{17E34592-B103-4D32-8966-D1DE2E1B8692}" dt="2025-10-08T19:51:51.074" v="50" actId="1035"/>
          <ac:spMkLst>
            <pc:docMk/>
            <pc:sldMk cId="0" sldId="273"/>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https://www.youtube.com/embed/raxPKklDF2k?feature=oembed"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video" Target="https://www.youtube.com/embed/F9lCVyLSHvc?feature=oembed"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www.playfactile.com/jeopardy-game/m5fhrlq25q"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raxPKklDF2k" TargetMode="External"/><Relationship Id="rId2" Type="http://schemas.openxmlformats.org/officeDocument/2006/relationships/hyperlink" Target="https://www.therapistaid.com/worksheets/attachment-styles-romantic-relationships" TargetMode="External"/><Relationship Id="rId1" Type="http://schemas.openxmlformats.org/officeDocument/2006/relationships/slideLayout" Target="../slideLayouts/slideLayout7.xml"/><Relationship Id="rId6" Type="http://schemas.openxmlformats.org/officeDocument/2006/relationships/hyperlink" Target="https://www.youtube.com/watch?v=F9lCVyLSHvc" TargetMode="External"/><Relationship Id="rId5" Type="http://schemas.openxmlformats.org/officeDocument/2006/relationships/hyperlink" Target="https://www.youtube.com/watch?v=Xvb-v83qJ8U" TargetMode="External"/><Relationship Id="rId4" Type="http://schemas.openxmlformats.org/officeDocument/2006/relationships/hyperlink" Target="https://www.playfactile.com/jeopardy-game/m5fhrlq25q"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video" Target="https://www.youtube.com/embed/Xvb-v83qJ8U?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3880" y="9315457"/>
            <a:ext cx="1021887" cy="811934"/>
            <a:chOff x="0" y="0"/>
            <a:chExt cx="269139" cy="213843"/>
          </a:xfrm>
        </p:grpSpPr>
        <p:sp>
          <p:nvSpPr>
            <p:cNvPr id="3" name="Freeform 3"/>
            <p:cNvSpPr/>
            <p:nvPr/>
          </p:nvSpPr>
          <p:spPr>
            <a:xfrm>
              <a:off x="0" y="0"/>
              <a:ext cx="269139" cy="213843"/>
            </a:xfrm>
            <a:custGeom>
              <a:avLst/>
              <a:gdLst/>
              <a:ahLst/>
              <a:cxnLst/>
              <a:rect l="l" t="t" r="r" b="b"/>
              <a:pathLst>
                <a:path w="269139" h="213843">
                  <a:moveTo>
                    <a:pt x="0" y="0"/>
                  </a:moveTo>
                  <a:lnTo>
                    <a:pt x="269139" y="0"/>
                  </a:lnTo>
                  <a:lnTo>
                    <a:pt x="269139" y="213843"/>
                  </a:lnTo>
                  <a:lnTo>
                    <a:pt x="0" y="213843"/>
                  </a:lnTo>
                  <a:close/>
                </a:path>
              </a:pathLst>
            </a:custGeom>
            <a:solidFill>
              <a:srgbClr val="F6F8F6"/>
            </a:solidFill>
          </p:spPr>
          <p:txBody>
            <a:bodyPr/>
            <a:lstStyle/>
            <a:p>
              <a:endParaRPr lang="en-US"/>
            </a:p>
          </p:txBody>
        </p:sp>
        <p:sp>
          <p:nvSpPr>
            <p:cNvPr id="4" name="TextBox 4"/>
            <p:cNvSpPr txBox="1"/>
            <p:nvPr/>
          </p:nvSpPr>
          <p:spPr>
            <a:xfrm>
              <a:off x="0" y="-76200"/>
              <a:ext cx="269139" cy="2900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5688051"/>
            <a:ext cx="18288000" cy="4598949"/>
            <a:chOff x="0" y="0"/>
            <a:chExt cx="4816593" cy="1211246"/>
          </a:xfrm>
        </p:grpSpPr>
        <p:sp>
          <p:nvSpPr>
            <p:cNvPr id="6" name="Freeform 6"/>
            <p:cNvSpPr/>
            <p:nvPr/>
          </p:nvSpPr>
          <p:spPr>
            <a:xfrm>
              <a:off x="0" y="0"/>
              <a:ext cx="4816592" cy="1211246"/>
            </a:xfrm>
            <a:custGeom>
              <a:avLst/>
              <a:gdLst/>
              <a:ahLst/>
              <a:cxnLst/>
              <a:rect l="l" t="t" r="r" b="b"/>
              <a:pathLst>
                <a:path w="4816592" h="1211246">
                  <a:moveTo>
                    <a:pt x="0" y="0"/>
                  </a:moveTo>
                  <a:lnTo>
                    <a:pt x="4816592" y="0"/>
                  </a:lnTo>
                  <a:lnTo>
                    <a:pt x="4816592" y="1211246"/>
                  </a:lnTo>
                  <a:lnTo>
                    <a:pt x="0" y="1211246"/>
                  </a:lnTo>
                  <a:close/>
                </a:path>
              </a:pathLst>
            </a:custGeom>
            <a:solidFill>
              <a:srgbClr val="3B79AF"/>
            </a:solidFill>
          </p:spPr>
          <p:txBody>
            <a:bodyPr/>
            <a:lstStyle/>
            <a:p>
              <a:endParaRPr lang="en-US"/>
            </a:p>
          </p:txBody>
        </p:sp>
        <p:sp>
          <p:nvSpPr>
            <p:cNvPr id="7" name="TextBox 7"/>
            <p:cNvSpPr txBox="1"/>
            <p:nvPr/>
          </p:nvSpPr>
          <p:spPr>
            <a:xfrm>
              <a:off x="0" y="-76200"/>
              <a:ext cx="4816593" cy="128744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458991" y="8753050"/>
            <a:ext cx="13370018" cy="968375"/>
          </a:xfrm>
          <a:prstGeom prst="rect">
            <a:avLst/>
          </a:prstGeom>
        </p:spPr>
        <p:txBody>
          <a:bodyPr lIns="0" tIns="0" rIns="0" bIns="0" rtlCol="0" anchor="t">
            <a:spAutoFit/>
          </a:bodyPr>
          <a:lstStyle/>
          <a:p>
            <a:pPr algn="ctr">
              <a:lnSpc>
                <a:spcPts val="7000"/>
              </a:lnSpc>
            </a:pPr>
            <a:r>
              <a:rPr lang="en-US" sz="5000" b="1">
                <a:solidFill>
                  <a:srgbClr val="FEFEFE"/>
                </a:solidFill>
                <a:latin typeface="Calibri (MS) Bold"/>
                <a:ea typeface="Calibri (MS) Bold"/>
                <a:cs typeface="Calibri (MS) Bold"/>
                <a:sym typeface="Calibri (MS) Bold"/>
              </a:rPr>
              <a:t>Healthy Relationships &amp; Lifestyle Choices</a:t>
            </a:r>
          </a:p>
        </p:txBody>
      </p:sp>
      <p:sp>
        <p:nvSpPr>
          <p:cNvPr id="9" name="TextBox 9"/>
          <p:cNvSpPr txBox="1"/>
          <p:nvPr/>
        </p:nvSpPr>
        <p:spPr>
          <a:xfrm>
            <a:off x="5472791" y="4889856"/>
            <a:ext cx="7764363" cy="798195"/>
          </a:xfrm>
          <a:prstGeom prst="rect">
            <a:avLst/>
          </a:prstGeom>
        </p:spPr>
        <p:txBody>
          <a:bodyPr lIns="0" tIns="0" rIns="0" bIns="0" rtlCol="0" anchor="t">
            <a:spAutoFit/>
          </a:bodyPr>
          <a:lstStyle/>
          <a:p>
            <a:pPr algn="ctr">
              <a:lnSpc>
                <a:spcPts val="5880"/>
              </a:lnSpc>
            </a:pPr>
            <a:r>
              <a:rPr lang="en-US" sz="4200" b="1">
                <a:solidFill>
                  <a:srgbClr val="159E99"/>
                </a:solidFill>
                <a:latin typeface="Calibri (MS) Bold"/>
                <a:ea typeface="Calibri (MS) Bold"/>
                <a:cs typeface="Calibri (MS) Bold"/>
                <a:sym typeface="Calibri (MS) Bold"/>
              </a:rPr>
              <a:t>High School Engagement- Grade 12</a:t>
            </a:r>
          </a:p>
        </p:txBody>
      </p:sp>
      <p:sp>
        <p:nvSpPr>
          <p:cNvPr id="10" name="Freeform 10"/>
          <p:cNvSpPr/>
          <p:nvPr/>
        </p:nvSpPr>
        <p:spPr>
          <a:xfrm>
            <a:off x="3808846" y="0"/>
            <a:ext cx="11092254" cy="4263958"/>
          </a:xfrm>
          <a:custGeom>
            <a:avLst/>
            <a:gdLst/>
            <a:ahLst/>
            <a:cxnLst/>
            <a:rect l="l" t="t" r="r" b="b"/>
            <a:pathLst>
              <a:path w="11092254" h="4263958">
                <a:moveTo>
                  <a:pt x="0" y="0"/>
                </a:moveTo>
                <a:lnTo>
                  <a:pt x="11092254" y="0"/>
                </a:lnTo>
                <a:lnTo>
                  <a:pt x="11092254" y="4263958"/>
                </a:lnTo>
                <a:lnTo>
                  <a:pt x="0" y="426395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31182" y="2820963"/>
            <a:ext cx="8743570" cy="5825403"/>
          </a:xfrm>
          <a:custGeom>
            <a:avLst/>
            <a:gdLst/>
            <a:ahLst/>
            <a:cxnLst/>
            <a:rect l="l" t="t" r="r" b="b"/>
            <a:pathLst>
              <a:path w="8743570" h="5825403">
                <a:moveTo>
                  <a:pt x="0" y="0"/>
                </a:moveTo>
                <a:lnTo>
                  <a:pt x="8743570" y="0"/>
                </a:lnTo>
                <a:lnTo>
                  <a:pt x="8743570" y="5825403"/>
                </a:lnTo>
                <a:lnTo>
                  <a:pt x="0" y="5825403"/>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Setting Boundaries for Dating</a:t>
            </a:r>
          </a:p>
        </p:txBody>
      </p:sp>
      <p:sp>
        <p:nvSpPr>
          <p:cNvPr id="7" name="TextBox 7"/>
          <p:cNvSpPr txBox="1"/>
          <p:nvPr/>
        </p:nvSpPr>
        <p:spPr>
          <a:xfrm>
            <a:off x="2629041" y="1449363"/>
            <a:ext cx="13029919" cy="581025"/>
          </a:xfrm>
          <a:prstGeom prst="rect">
            <a:avLst/>
          </a:prstGeom>
        </p:spPr>
        <p:txBody>
          <a:bodyPr lIns="0" tIns="0" rIns="0" bIns="0" rtlCol="0" anchor="t">
            <a:spAutoFit/>
          </a:bodyPr>
          <a:lstStyle/>
          <a:p>
            <a:pPr algn="ctr">
              <a:lnSpc>
                <a:spcPts val="4200"/>
              </a:lnSpc>
            </a:pPr>
            <a:r>
              <a:rPr lang="en-US" sz="3000" i="1">
                <a:solidFill>
                  <a:srgbClr val="000000"/>
                </a:solidFill>
                <a:latin typeface="Calibri (MS) Italics"/>
                <a:ea typeface="Calibri (MS) Italics"/>
                <a:cs typeface="Calibri (MS) Italics"/>
                <a:sym typeface="Calibri (MS) Italics"/>
              </a:rPr>
              <a:t>Setting boundaries for dating is important to having a healthy relationship.</a:t>
            </a:r>
          </a:p>
        </p:txBody>
      </p:sp>
      <p:sp>
        <p:nvSpPr>
          <p:cNvPr id="8" name="TextBox 8"/>
          <p:cNvSpPr txBox="1"/>
          <p:nvPr/>
        </p:nvSpPr>
        <p:spPr>
          <a:xfrm>
            <a:off x="9906906" y="7067164"/>
            <a:ext cx="7352394" cy="21812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Know when to walk away</a:t>
            </a:r>
            <a:r>
              <a:rPr lang="en-US" sz="3000">
                <a:solidFill>
                  <a:srgbClr val="000000"/>
                </a:solidFill>
                <a:latin typeface="Calibri (MS)"/>
                <a:ea typeface="Calibri (MS)"/>
                <a:cs typeface="Calibri (MS)"/>
                <a:sym typeface="Calibri (MS)"/>
              </a:rPr>
              <a:t>. Keeping yourself safe is the most important thing you can do for yourself. Don’t ever stay with someone who makes you feel unsafe or uncomfortable.</a:t>
            </a:r>
          </a:p>
        </p:txBody>
      </p:sp>
      <p:sp>
        <p:nvSpPr>
          <p:cNvPr id="9" name="TextBox 9"/>
          <p:cNvSpPr txBox="1"/>
          <p:nvPr/>
        </p:nvSpPr>
        <p:spPr>
          <a:xfrm>
            <a:off x="10216078" y="4581139"/>
            <a:ext cx="6752787" cy="21812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Know what your expectations are</a:t>
            </a:r>
            <a:r>
              <a:rPr lang="en-US" sz="3000">
                <a:solidFill>
                  <a:srgbClr val="000000"/>
                </a:solidFill>
                <a:latin typeface="Calibri (MS)"/>
                <a:ea typeface="Calibri (MS)"/>
                <a:cs typeface="Calibri (MS)"/>
                <a:sym typeface="Calibri (MS)"/>
              </a:rPr>
              <a:t>. Being aware of what is unacceptable behavior in a relationship will help you walk away from an unhealthy relationship.</a:t>
            </a:r>
          </a:p>
        </p:txBody>
      </p:sp>
      <p:sp>
        <p:nvSpPr>
          <p:cNvPr id="10" name="TextBox 10"/>
          <p:cNvSpPr txBox="1"/>
          <p:nvPr/>
        </p:nvSpPr>
        <p:spPr>
          <a:xfrm>
            <a:off x="9925644" y="2631711"/>
            <a:ext cx="7333656" cy="16478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Know yourself</a:t>
            </a:r>
            <a:r>
              <a:rPr lang="en-US" sz="3000">
                <a:solidFill>
                  <a:srgbClr val="000000"/>
                </a:solidFill>
                <a:latin typeface="Calibri (MS)"/>
                <a:ea typeface="Calibri (MS)"/>
                <a:cs typeface="Calibri (MS)"/>
                <a:sym typeface="Calibri (MS)"/>
              </a:rPr>
              <a:t>. Having self-worth and confidence will help you walk away from any relationship that does not serve you.</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651030" y="3257009"/>
            <a:ext cx="4363112" cy="3424808"/>
          </a:xfrm>
          <a:custGeom>
            <a:avLst/>
            <a:gdLst/>
            <a:ahLst/>
            <a:cxnLst/>
            <a:rect l="l" t="t" r="r" b="b"/>
            <a:pathLst>
              <a:path w="4363112" h="3424808">
                <a:moveTo>
                  <a:pt x="0" y="0"/>
                </a:moveTo>
                <a:lnTo>
                  <a:pt x="4363112" y="0"/>
                </a:lnTo>
                <a:lnTo>
                  <a:pt x="4363112" y="3424808"/>
                </a:lnTo>
                <a:lnTo>
                  <a:pt x="0" y="3424808"/>
                </a:lnTo>
                <a:lnTo>
                  <a:pt x="0" y="0"/>
                </a:lnTo>
                <a:close/>
              </a:path>
            </a:pathLst>
          </a:custGeom>
          <a:blipFill>
            <a:blip r:embed="rId2"/>
            <a:stretch>
              <a:fillRect/>
            </a:stretch>
          </a:blipFill>
        </p:spPr>
        <p:txBody>
          <a:bodyPr/>
          <a:lstStyle/>
          <a:p>
            <a:endParaRPr lang="en-US"/>
          </a:p>
        </p:txBody>
      </p:sp>
      <p:sp>
        <p:nvSpPr>
          <p:cNvPr id="9" name="Freeform 9"/>
          <p:cNvSpPr/>
          <p:nvPr/>
        </p:nvSpPr>
        <p:spPr>
          <a:xfrm>
            <a:off x="12738899" y="3435426"/>
            <a:ext cx="5454176" cy="3067974"/>
          </a:xfrm>
          <a:custGeom>
            <a:avLst/>
            <a:gdLst/>
            <a:ahLst/>
            <a:cxnLst/>
            <a:rect l="l" t="t" r="r" b="b"/>
            <a:pathLst>
              <a:path w="5454176" h="3067974">
                <a:moveTo>
                  <a:pt x="0" y="0"/>
                </a:moveTo>
                <a:lnTo>
                  <a:pt x="5454176" y="0"/>
                </a:lnTo>
                <a:lnTo>
                  <a:pt x="5454176" y="3067974"/>
                </a:lnTo>
                <a:lnTo>
                  <a:pt x="0" y="3067974"/>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0" y="-114300"/>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Consent</a:t>
            </a:r>
          </a:p>
        </p:txBody>
      </p:sp>
      <p:sp>
        <p:nvSpPr>
          <p:cNvPr id="11" name="TextBox 11"/>
          <p:cNvSpPr txBox="1"/>
          <p:nvPr/>
        </p:nvSpPr>
        <p:spPr>
          <a:xfrm>
            <a:off x="5549101" y="9858375"/>
            <a:ext cx="7189798" cy="344805"/>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https://rainn.org/articles/what-is-consent</a:t>
            </a:r>
          </a:p>
        </p:txBody>
      </p:sp>
      <p:sp>
        <p:nvSpPr>
          <p:cNvPr id="12" name="TextBox 12"/>
          <p:cNvSpPr txBox="1"/>
          <p:nvPr/>
        </p:nvSpPr>
        <p:spPr>
          <a:xfrm>
            <a:off x="4073583" y="1685384"/>
            <a:ext cx="10140834"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Consent </a:t>
            </a:r>
            <a:r>
              <a:rPr lang="en-US" sz="3000">
                <a:solidFill>
                  <a:srgbClr val="000000"/>
                </a:solidFill>
                <a:latin typeface="Calibri (MS)"/>
                <a:ea typeface="Calibri (MS)"/>
                <a:cs typeface="Calibri (MS)"/>
                <a:sym typeface="Calibri (MS)"/>
              </a:rPr>
              <a:t>is when two people agree to engage in a sexual act.</a:t>
            </a:r>
          </a:p>
        </p:txBody>
      </p:sp>
      <p:sp>
        <p:nvSpPr>
          <p:cNvPr id="13" name="TextBox 13"/>
          <p:cNvSpPr txBox="1"/>
          <p:nvPr/>
        </p:nvSpPr>
        <p:spPr>
          <a:xfrm>
            <a:off x="4073583" y="3342890"/>
            <a:ext cx="10140834" cy="5810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Consent cannot be given if someone is:</a:t>
            </a:r>
          </a:p>
        </p:txBody>
      </p:sp>
      <p:sp>
        <p:nvSpPr>
          <p:cNvPr id="14" name="TextBox 14"/>
          <p:cNvSpPr txBox="1"/>
          <p:nvPr/>
        </p:nvSpPr>
        <p:spPr>
          <a:xfrm>
            <a:off x="5549101" y="4442012"/>
            <a:ext cx="7011637" cy="164782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Pressured or threatened to do so</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Under the influence of drugs or alcohol</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Asleep or unconscious</a:t>
            </a:r>
          </a:p>
        </p:txBody>
      </p:sp>
      <p:sp>
        <p:nvSpPr>
          <p:cNvPr id="15" name="TextBox 15"/>
          <p:cNvSpPr txBox="1"/>
          <p:nvPr/>
        </p:nvSpPr>
        <p:spPr>
          <a:xfrm>
            <a:off x="3495805" y="7393081"/>
            <a:ext cx="11058981"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Consent can be revoked at any time during a sexual encounter.</a:t>
            </a:r>
            <a:r>
              <a:rPr lang="en-US" sz="3000">
                <a:solidFill>
                  <a:srgbClr val="000000"/>
                </a:solidFill>
                <a:latin typeface="Calibri (MS)"/>
                <a:ea typeface="Calibri (MS)"/>
                <a:cs typeface="Calibri (MS)"/>
                <a:sym typeface="Calibri (MS)"/>
              </a:rPr>
              <a:t> A sexual act without consent from both parties is </a:t>
            </a:r>
            <a:r>
              <a:rPr lang="en-US" sz="3000" b="1">
                <a:solidFill>
                  <a:srgbClr val="000000"/>
                </a:solidFill>
                <a:latin typeface="Calibri (MS) Bold"/>
                <a:ea typeface="Calibri (MS) Bold"/>
                <a:cs typeface="Calibri (MS) Bold"/>
                <a:sym typeface="Calibri (MS) Bold"/>
              </a:rPr>
              <a:t>sexual assault</a:t>
            </a:r>
            <a:r>
              <a:rPr lang="en-US" sz="3000">
                <a:solidFill>
                  <a:srgbClr val="000000"/>
                </a:solidFill>
                <a:latin typeface="Calibri (MS)"/>
                <a:ea typeface="Calibri (MS)"/>
                <a:cs typeface="Calibri (MS)"/>
                <a:sym typeface="Calibri (MS)"/>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962154"/>
            <a:chOff x="0" y="0"/>
            <a:chExt cx="4816593" cy="253407"/>
          </a:xfrm>
        </p:grpSpPr>
        <p:sp>
          <p:nvSpPr>
            <p:cNvPr id="3" name="Freeform 3"/>
            <p:cNvSpPr/>
            <p:nvPr/>
          </p:nvSpPr>
          <p:spPr>
            <a:xfrm>
              <a:off x="0" y="0"/>
              <a:ext cx="4816592" cy="253407"/>
            </a:xfrm>
            <a:custGeom>
              <a:avLst/>
              <a:gdLst/>
              <a:ahLst/>
              <a:cxnLst/>
              <a:rect l="l" t="t" r="r" b="b"/>
              <a:pathLst>
                <a:path w="4816592" h="253407">
                  <a:moveTo>
                    <a:pt x="0" y="0"/>
                  </a:moveTo>
                  <a:lnTo>
                    <a:pt x="4816592" y="0"/>
                  </a:lnTo>
                  <a:lnTo>
                    <a:pt x="4816592" y="253407"/>
                  </a:lnTo>
                  <a:lnTo>
                    <a:pt x="0" y="253407"/>
                  </a:lnTo>
                  <a:close/>
                </a:path>
              </a:pathLst>
            </a:custGeom>
            <a:solidFill>
              <a:srgbClr val="03989E"/>
            </a:solidFill>
          </p:spPr>
          <p:txBody>
            <a:bodyPr/>
            <a:lstStyle/>
            <a:p>
              <a:endParaRPr lang="en-US"/>
            </a:p>
          </p:txBody>
        </p:sp>
        <p:sp>
          <p:nvSpPr>
            <p:cNvPr id="4" name="TextBox 4"/>
            <p:cNvSpPr txBox="1"/>
            <p:nvPr/>
          </p:nvSpPr>
          <p:spPr>
            <a:xfrm>
              <a:off x="0" y="-76200"/>
              <a:ext cx="4816593" cy="32960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336649" y="78106"/>
            <a:ext cx="17614702" cy="798194"/>
          </a:xfrm>
          <a:prstGeom prst="rect">
            <a:avLst/>
          </a:prstGeom>
        </p:spPr>
        <p:txBody>
          <a:bodyPr lIns="0" tIns="0" rIns="0" bIns="0" rtlCol="0" anchor="t">
            <a:spAutoFit/>
          </a:bodyPr>
          <a:lstStyle/>
          <a:p>
            <a:pPr algn="ctr">
              <a:lnSpc>
                <a:spcPts val="5880"/>
              </a:lnSpc>
            </a:pPr>
            <a:r>
              <a:rPr lang="en-US" sz="4200" b="1" dirty="0">
                <a:solidFill>
                  <a:srgbClr val="FFFFFF"/>
                </a:solidFill>
                <a:latin typeface="Calibri (MS) Bold"/>
                <a:ea typeface="Calibri (MS) Bold"/>
                <a:cs typeface="Calibri (MS) Bold"/>
                <a:sym typeface="Calibri (MS) Bold"/>
              </a:rPr>
              <a:t>Teaching Sexual Health Alberta Health Services “Understanding Consent” Video</a:t>
            </a:r>
          </a:p>
        </p:txBody>
      </p:sp>
      <p:sp>
        <p:nvSpPr>
          <p:cNvPr id="6" name="TextBox 6"/>
          <p:cNvSpPr txBox="1"/>
          <p:nvPr/>
        </p:nvSpPr>
        <p:spPr>
          <a:xfrm>
            <a:off x="14869343" y="9389961"/>
            <a:ext cx="2148007"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3:02 minutes</a:t>
            </a:r>
          </a:p>
        </p:txBody>
      </p:sp>
      <p:sp>
        <p:nvSpPr>
          <p:cNvPr id="7" name="TextBox 7"/>
          <p:cNvSpPr txBox="1"/>
          <p:nvPr/>
        </p:nvSpPr>
        <p:spPr>
          <a:xfrm>
            <a:off x="6457057" y="9658565"/>
            <a:ext cx="537388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https://www.youtube.com/watch?v=raxPKklDF2k</a:t>
            </a:r>
          </a:p>
        </p:txBody>
      </p:sp>
      <p:pic>
        <p:nvPicPr>
          <p:cNvPr id="9" name="Online Media 8" title="Understanding Consent">
            <a:hlinkClick r:id="" action="ppaction://media"/>
            <a:extLst>
              <a:ext uri="{FF2B5EF4-FFF2-40B4-BE49-F238E27FC236}">
                <a16:creationId xmlns:a16="http://schemas.microsoft.com/office/drawing/2014/main" id="{3D6E3D1E-E7A8-75F4-0846-828F8708D7EE}"/>
              </a:ext>
            </a:extLst>
          </p:cNvPr>
          <p:cNvPicPr>
            <a:picLocks noRot="1" noChangeAspect="1"/>
          </p:cNvPicPr>
          <p:nvPr>
            <a:videoFile r:link="rId1"/>
          </p:nvPr>
        </p:nvPicPr>
        <p:blipFill>
          <a:blip r:embed="rId3"/>
          <a:stretch>
            <a:fillRect/>
          </a:stretch>
        </p:blipFill>
        <p:spPr>
          <a:xfrm>
            <a:off x="2171700" y="1207055"/>
            <a:ext cx="13944600" cy="78728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658761" y="2917825"/>
            <a:ext cx="10970478" cy="428942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What are some examples of situations where someone cannot give consent?</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What would you do if you saw someone being pressured to engage in sexual activity at a party but they were unable to consent?</a:t>
            </a:r>
          </a:p>
        </p:txBody>
      </p:sp>
      <p:grpSp>
        <p:nvGrpSpPr>
          <p:cNvPr id="3" name="Group 3"/>
          <p:cNvGrpSpPr/>
          <p:nvPr/>
        </p:nvGrpSpPr>
        <p:grpSpPr>
          <a:xfrm>
            <a:off x="0" y="0"/>
            <a:ext cx="18288000" cy="1081522"/>
            <a:chOff x="0" y="0"/>
            <a:chExt cx="4816593" cy="284845"/>
          </a:xfrm>
        </p:grpSpPr>
        <p:sp>
          <p:nvSpPr>
            <p:cNvPr id="4" name="Freeform 4"/>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5" name="TextBox 5"/>
            <p:cNvSpPr txBox="1"/>
            <p:nvPr/>
          </p:nvSpPr>
          <p:spPr>
            <a:xfrm>
              <a:off x="0" y="-161925"/>
              <a:ext cx="4816593" cy="446770"/>
            </a:xfrm>
            <a:prstGeom prst="rect">
              <a:avLst/>
            </a:prstGeom>
          </p:spPr>
          <p:txBody>
            <a:bodyPr lIns="50800" tIns="50800" rIns="50800" bIns="50800" rtlCol="0" anchor="ctr"/>
            <a:lstStyle/>
            <a:p>
              <a:pPr algn="ctr">
                <a:lnSpc>
                  <a:spcPts val="5740"/>
                </a:lnSpc>
              </a:pPr>
              <a:endParaRPr/>
            </a:p>
          </p:txBody>
        </p:sp>
      </p:grpSp>
      <p:sp>
        <p:nvSpPr>
          <p:cNvPr id="6" name="TextBox 6"/>
          <p:cNvSpPr txBox="1"/>
          <p:nvPr/>
        </p:nvSpPr>
        <p:spPr>
          <a:xfrm>
            <a:off x="648771" y="188337"/>
            <a:ext cx="16990457" cy="581023"/>
          </a:xfrm>
          <a:prstGeom prst="rect">
            <a:avLst/>
          </a:prstGeom>
        </p:spPr>
        <p:txBody>
          <a:bodyPr lIns="0" tIns="0" rIns="0" bIns="0" rtlCol="0" anchor="t">
            <a:spAutoFit/>
          </a:bodyPr>
          <a:lstStyle/>
          <a:p>
            <a:pPr algn="ctr">
              <a:lnSpc>
                <a:spcPts val="4200"/>
              </a:lnSpc>
            </a:pPr>
            <a:r>
              <a:rPr lang="en-US" sz="3000" b="1">
                <a:solidFill>
                  <a:srgbClr val="FFFFFF"/>
                </a:solidFill>
                <a:latin typeface="Calibri (MS) Bold"/>
                <a:ea typeface="Calibri (MS) Bold"/>
                <a:cs typeface="Calibri (MS) Bold"/>
                <a:sym typeface="Calibri (MS) Bold"/>
              </a:rPr>
              <a:t>Teaching Sexual Health Alberta Health Services “Understanding Consent” Teacher Led Discussion Questions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35163"/>
            <a:ext cx="18288000" cy="1768662"/>
            <a:chOff x="0" y="-114611"/>
            <a:chExt cx="4816593" cy="465820"/>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114611"/>
              <a:ext cx="4816593" cy="465820"/>
            </a:xfrm>
            <a:prstGeom prst="rect">
              <a:avLst/>
            </a:prstGeom>
          </p:spPr>
          <p:txBody>
            <a:bodyPr lIns="50800" tIns="50800" rIns="50800" bIns="50800" rtlCol="0" anchor="ctr"/>
            <a:lstStyle/>
            <a:p>
              <a:pPr algn="ctr">
                <a:lnSpc>
                  <a:spcPts val="6440"/>
                </a:lnSpc>
              </a:pPr>
              <a:r>
                <a:rPr lang="en-US" sz="4600" b="1" dirty="0">
                  <a:solidFill>
                    <a:srgbClr val="FFFFFF"/>
                  </a:solidFill>
                  <a:latin typeface="Calibri (MS) Bold"/>
                  <a:ea typeface="Calibri (MS) Bold"/>
                  <a:cs typeface="Calibri (MS) Bold"/>
                  <a:sym typeface="Calibri (MS) Bold"/>
                </a:rPr>
                <a:t>Fight Child Abuse “Don’t Let Pressure End Up As Sexual Abuse” Video</a:t>
              </a:r>
            </a:p>
          </p:txBody>
        </p:sp>
      </p:grpSp>
      <p:sp>
        <p:nvSpPr>
          <p:cNvPr id="5" name="TextBox 5"/>
          <p:cNvSpPr txBox="1"/>
          <p:nvPr/>
        </p:nvSpPr>
        <p:spPr>
          <a:xfrm>
            <a:off x="6444555" y="9715500"/>
            <a:ext cx="5398889"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https://www.youtube.com/watch?v=F9lCVyLSHvc</a:t>
            </a:r>
          </a:p>
        </p:txBody>
      </p:sp>
      <p:sp>
        <p:nvSpPr>
          <p:cNvPr id="6" name="TextBox 6"/>
          <p:cNvSpPr txBox="1"/>
          <p:nvPr/>
        </p:nvSpPr>
        <p:spPr>
          <a:xfrm>
            <a:off x="14292827" y="9446896"/>
            <a:ext cx="2148007"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4:35 minutes</a:t>
            </a:r>
          </a:p>
        </p:txBody>
      </p:sp>
      <p:pic>
        <p:nvPicPr>
          <p:cNvPr id="8" name="Online Media 7" title="Don’t let Pressure End Up as Sexual Abuse">
            <a:hlinkClick r:id="" action="ppaction://media"/>
            <a:extLst>
              <a:ext uri="{FF2B5EF4-FFF2-40B4-BE49-F238E27FC236}">
                <a16:creationId xmlns:a16="http://schemas.microsoft.com/office/drawing/2014/main" id="{94B5AA41-293A-1617-EEC2-4D629D3C0265}"/>
              </a:ext>
            </a:extLst>
          </p:cNvPr>
          <p:cNvPicPr>
            <a:picLocks noRot="1" noChangeAspect="1"/>
          </p:cNvPicPr>
          <p:nvPr>
            <a:videoFile r:link="rId1"/>
          </p:nvPr>
        </p:nvPicPr>
        <p:blipFill>
          <a:blip r:embed="rId3"/>
          <a:stretch>
            <a:fillRect/>
          </a:stretch>
        </p:blipFill>
        <p:spPr>
          <a:xfrm>
            <a:off x="2057398" y="1295399"/>
            <a:ext cx="14173200" cy="80019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83511" y="1348854"/>
            <a:ext cx="14120978" cy="1647825"/>
          </a:xfrm>
          <a:prstGeom prst="rect">
            <a:avLst/>
          </a:prstGeom>
        </p:spPr>
        <p:txBody>
          <a:bodyPr lIns="0" tIns="0" rIns="0" bIns="0" rtlCol="0" anchor="t">
            <a:spAutoFit/>
          </a:bodyPr>
          <a:lstStyle/>
          <a:p>
            <a:pPr algn="ctr">
              <a:lnSpc>
                <a:spcPts val="4200"/>
              </a:lnSpc>
            </a:pPr>
            <a:r>
              <a:rPr lang="en-US" sz="3000" i="1">
                <a:solidFill>
                  <a:srgbClr val="000000"/>
                </a:solidFill>
                <a:latin typeface="Calibri (MS) Italics"/>
                <a:ea typeface="Calibri (MS) Italics"/>
                <a:cs typeface="Calibri (MS) Italics"/>
                <a:sym typeface="Calibri (MS) Italics"/>
              </a:rPr>
              <a:t>The class should get into 2 groups and the teacher will designate each group a number. Each group will work together and answer the questions with their group number. Then each group will take turns presenting the answers to the class.</a:t>
            </a:r>
          </a:p>
        </p:txBody>
      </p:sp>
      <p:sp>
        <p:nvSpPr>
          <p:cNvPr id="3" name="TextBox 3"/>
          <p:cNvSpPr txBox="1"/>
          <p:nvPr/>
        </p:nvSpPr>
        <p:spPr>
          <a:xfrm>
            <a:off x="1729993" y="3899680"/>
            <a:ext cx="5895125"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Group 1 Questions</a:t>
            </a:r>
          </a:p>
        </p:txBody>
      </p:sp>
      <p:sp>
        <p:nvSpPr>
          <p:cNvPr id="4" name="TextBox 4"/>
          <p:cNvSpPr txBox="1"/>
          <p:nvPr/>
        </p:nvSpPr>
        <p:spPr>
          <a:xfrm>
            <a:off x="10309364" y="3899680"/>
            <a:ext cx="5895125"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Group 2 Questions</a:t>
            </a:r>
          </a:p>
        </p:txBody>
      </p:sp>
      <p:sp>
        <p:nvSpPr>
          <p:cNvPr id="5" name="TextBox 5"/>
          <p:cNvSpPr txBox="1"/>
          <p:nvPr/>
        </p:nvSpPr>
        <p:spPr>
          <a:xfrm>
            <a:off x="1729993" y="5385580"/>
            <a:ext cx="5895125"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Make a list of red flags that Willow overlooked in this video.</a:t>
            </a:r>
          </a:p>
        </p:txBody>
      </p:sp>
      <p:sp>
        <p:nvSpPr>
          <p:cNvPr id="6" name="TextBox 6"/>
          <p:cNvSpPr txBox="1"/>
          <p:nvPr/>
        </p:nvSpPr>
        <p:spPr>
          <a:xfrm>
            <a:off x="10309364" y="5385580"/>
            <a:ext cx="5895125"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Come up with a list of ideas of how you would handle the situation.</a:t>
            </a:r>
          </a:p>
        </p:txBody>
      </p:sp>
      <p:grpSp>
        <p:nvGrpSpPr>
          <p:cNvPr id="7" name="Group 7"/>
          <p:cNvGrpSpPr/>
          <p:nvPr/>
        </p:nvGrpSpPr>
        <p:grpSpPr>
          <a:xfrm>
            <a:off x="0" y="-366700"/>
            <a:ext cx="18288000" cy="1624001"/>
            <a:chOff x="0" y="-86545"/>
            <a:chExt cx="4816593" cy="427720"/>
          </a:xfrm>
        </p:grpSpPr>
        <p:sp>
          <p:nvSpPr>
            <p:cNvPr id="8" name="Freeform 8"/>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9" name="TextBox 9"/>
            <p:cNvSpPr txBox="1"/>
            <p:nvPr/>
          </p:nvSpPr>
          <p:spPr>
            <a:xfrm>
              <a:off x="0" y="-86545"/>
              <a:ext cx="4816593" cy="427720"/>
            </a:xfrm>
            <a:prstGeom prst="rect">
              <a:avLst/>
            </a:prstGeom>
          </p:spPr>
          <p:txBody>
            <a:bodyPr lIns="50800" tIns="50800" rIns="50800" bIns="50800" rtlCol="0" anchor="ctr"/>
            <a:lstStyle/>
            <a:p>
              <a:pPr algn="ctr">
                <a:lnSpc>
                  <a:spcPts val="4900"/>
                </a:lnSpc>
              </a:pPr>
              <a:r>
                <a:rPr lang="en-US" sz="3500" b="1" dirty="0">
                  <a:solidFill>
                    <a:srgbClr val="FFFFFF"/>
                  </a:solidFill>
                  <a:latin typeface="Calibri (MS) Bold"/>
                  <a:ea typeface="Calibri (MS) Bold"/>
                  <a:cs typeface="Calibri (MS) Bold"/>
                  <a:sym typeface="Calibri (MS) Bold"/>
                </a:rPr>
                <a:t>Fight Child Abuse “Don’t Let Pressure End Up As Sexual Abuse” Discussion Questions</a:t>
              </a:r>
            </a:p>
          </p:txBody>
        </p:sp>
      </p:grpSp>
      <p:sp>
        <p:nvSpPr>
          <p:cNvPr id="10" name="TextBox 10"/>
          <p:cNvSpPr txBox="1"/>
          <p:nvPr/>
        </p:nvSpPr>
        <p:spPr>
          <a:xfrm>
            <a:off x="1729993" y="7404880"/>
            <a:ext cx="5895125"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At what point do you think Willow should have gone home?</a:t>
            </a:r>
          </a:p>
        </p:txBody>
      </p:sp>
      <p:sp>
        <p:nvSpPr>
          <p:cNvPr id="11" name="TextBox 11"/>
          <p:cNvSpPr txBox="1"/>
          <p:nvPr/>
        </p:nvSpPr>
        <p:spPr>
          <a:xfrm>
            <a:off x="10309364" y="7404880"/>
            <a:ext cx="5895125"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Who would you recommend turning to if you were in this situation?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Real Life Story- Sandra</a:t>
            </a:r>
          </a:p>
        </p:txBody>
      </p:sp>
      <p:sp>
        <p:nvSpPr>
          <p:cNvPr id="6" name="TextBox 6"/>
          <p:cNvSpPr txBox="1"/>
          <p:nvPr/>
        </p:nvSpPr>
        <p:spPr>
          <a:xfrm>
            <a:off x="2201064" y="1550000"/>
            <a:ext cx="13885872" cy="7463155"/>
          </a:xfrm>
          <a:prstGeom prst="rect">
            <a:avLst/>
          </a:prstGeom>
        </p:spPr>
        <p:txBody>
          <a:bodyPr lIns="0" tIns="0" rIns="0" bIns="0" rtlCol="0" anchor="t">
            <a:spAutoFit/>
          </a:bodyPr>
          <a:lstStyle/>
          <a:p>
            <a:pPr algn="ctr">
              <a:lnSpc>
                <a:spcPts val="3920"/>
              </a:lnSpc>
            </a:pPr>
            <a:r>
              <a:rPr lang="en-US" sz="2800">
                <a:solidFill>
                  <a:srgbClr val="000000"/>
                </a:solidFill>
                <a:latin typeface="Calibri (MS)"/>
                <a:ea typeface="Calibri (MS)"/>
                <a:cs typeface="Calibri (MS)"/>
                <a:sym typeface="Calibri (MS)"/>
              </a:rPr>
              <a:t>Sandra, 17, immigrated to the U.S. when she was 15. She has always been shy at school and has trouble connecting with her peers because of her limited English skills. She often chatted with an employee in the school cafeteria who speaks Spanish. </a:t>
            </a:r>
          </a:p>
          <a:p>
            <a:pPr algn="ctr">
              <a:lnSpc>
                <a:spcPts val="3920"/>
              </a:lnSpc>
            </a:pPr>
            <a:endParaRPr lang="en-US" sz="2800">
              <a:solidFill>
                <a:srgbClr val="000000"/>
              </a:solidFill>
              <a:latin typeface="Calibri (MS)"/>
              <a:ea typeface="Calibri (MS)"/>
              <a:cs typeface="Calibri (MS)"/>
              <a:sym typeface="Calibri (MS)"/>
            </a:endParaRPr>
          </a:p>
          <a:p>
            <a:pPr algn="ctr">
              <a:lnSpc>
                <a:spcPts val="3920"/>
              </a:lnSpc>
            </a:pPr>
            <a:r>
              <a:rPr lang="en-US" sz="2800">
                <a:solidFill>
                  <a:srgbClr val="000000"/>
                </a:solidFill>
                <a:latin typeface="Calibri (MS)"/>
                <a:ea typeface="Calibri (MS)"/>
                <a:cs typeface="Calibri (MS)"/>
                <a:sym typeface="Calibri (MS)"/>
              </a:rPr>
              <a:t>When Sandra first started school, she was very motivated but has recently been absent frequently and seems tired and distracted. The cafeteria worker continued to check in with Sandra and encouraged Sandra to keep coming to school.</a:t>
            </a:r>
          </a:p>
          <a:p>
            <a:pPr algn="ctr">
              <a:lnSpc>
                <a:spcPts val="3920"/>
              </a:lnSpc>
            </a:pPr>
            <a:endParaRPr lang="en-US" sz="2800">
              <a:solidFill>
                <a:srgbClr val="000000"/>
              </a:solidFill>
              <a:latin typeface="Calibri (MS)"/>
              <a:ea typeface="Calibri (MS)"/>
              <a:cs typeface="Calibri (MS)"/>
              <a:sym typeface="Calibri (MS)"/>
            </a:endParaRPr>
          </a:p>
          <a:p>
            <a:pPr algn="ctr">
              <a:lnSpc>
                <a:spcPts val="3920"/>
              </a:lnSpc>
            </a:pPr>
            <a:r>
              <a:rPr lang="en-US" sz="2800">
                <a:solidFill>
                  <a:srgbClr val="000000"/>
                </a:solidFill>
                <a:latin typeface="Calibri (MS)"/>
                <a:ea typeface="Calibri (MS)"/>
                <a:cs typeface="Calibri (MS)"/>
                <a:sym typeface="Calibri (MS)"/>
              </a:rPr>
              <a:t>One day, the cafeteria worker noticed Sandra has been crying and asked her if she is okay. Sandra disclosed that she was in an abusive relationship and that her boyfriend had convinced her to film videos of them engaging in sex acts, even though it made her uncomfortable. She learned that her boyfriend had been selling the videos on the Internet. When she tried to break up with him, he threatened to send the videos to her family and members of her church if she told anyone or if she refused to continue filming. She is scared that her family will disown her and is afraid of calling the police because she believes she will be deported.</a:t>
            </a:r>
          </a:p>
        </p:txBody>
      </p:sp>
      <p:sp>
        <p:nvSpPr>
          <p:cNvPr id="7" name="TextBox 7"/>
          <p:cNvSpPr txBox="1"/>
          <p:nvPr/>
        </p:nvSpPr>
        <p:spPr>
          <a:xfrm>
            <a:off x="1968624" y="9806305"/>
            <a:ext cx="14350752" cy="344805"/>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https://www.nj.gov/education/safety/sandp/cwss/ht/docs/HT%20Prevention%20Guidelines%20for%20Schools_Jan2022_updated%202.24.22.pdf</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4710846" y="1907954"/>
            <a:ext cx="9130865" cy="7350346"/>
          </a:xfrm>
          <a:prstGeom prst="rect">
            <a:avLst/>
          </a:prstGeom>
        </p:spPr>
      </p:pic>
      <p:sp>
        <p:nvSpPr>
          <p:cNvPr id="6" name="TextBox 6"/>
          <p:cNvSpPr txBox="1"/>
          <p:nvPr/>
        </p:nvSpPr>
        <p:spPr>
          <a:xfrm>
            <a:off x="0" y="-158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38100"/>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
        <p:nvSpPr>
          <p:cNvPr id="6" name="TextBox 6"/>
          <p:cNvSpPr txBox="1"/>
          <p:nvPr/>
        </p:nvSpPr>
        <p:spPr>
          <a:xfrm>
            <a:off x="5666233" y="3668713"/>
            <a:ext cx="6955533" cy="3625850"/>
          </a:xfrm>
          <a:prstGeom prst="rect">
            <a:avLst/>
          </a:prstGeom>
        </p:spPr>
        <p:txBody>
          <a:bodyPr lIns="0" tIns="0" rIns="0" bIns="0" rtlCol="0" anchor="t">
            <a:spAutoFit/>
          </a:bodyPr>
          <a:lstStyle/>
          <a:p>
            <a:pPr algn="ctr">
              <a:lnSpc>
                <a:spcPts val="7000"/>
              </a:lnSpc>
            </a:pPr>
            <a:r>
              <a:rPr lang="en-US" sz="5000">
                <a:solidFill>
                  <a:srgbClr val="000000"/>
                </a:solidFill>
                <a:latin typeface="Calibri (MS)"/>
                <a:ea typeface="Calibri (MS)"/>
                <a:cs typeface="Calibri (MS)"/>
                <a:sym typeface="Calibri (MS)"/>
              </a:rPr>
              <a:t>We recommend playing </a:t>
            </a:r>
          </a:p>
          <a:p>
            <a:pPr algn="ctr">
              <a:lnSpc>
                <a:spcPts val="7000"/>
              </a:lnSpc>
            </a:pPr>
            <a:r>
              <a:rPr lang="en-US" sz="5000" u="sng">
                <a:solidFill>
                  <a:srgbClr val="000000"/>
                </a:solidFill>
                <a:latin typeface="Calibri (MS)"/>
                <a:ea typeface="Calibri (MS)"/>
                <a:cs typeface="Calibri (MS)"/>
                <a:sym typeface="Calibri (MS)"/>
                <a:hlinkClick r:id="rId2" tooltip="https://www.playfactile.com/jeopardy-game/m5fhrlq25q"/>
              </a:rPr>
              <a:t>Connect for Freedom Healthy Relationship Jeopardy</a:t>
            </a:r>
            <a:r>
              <a:rPr lang="en-US" sz="5000">
                <a:solidFill>
                  <a:srgbClr val="000000"/>
                </a:solidFill>
                <a:latin typeface="Calibri (MS)"/>
                <a:ea typeface="Calibri (MS)"/>
                <a:cs typeface="Calibri (MS)"/>
                <a:sym typeface="Calibri (MS)"/>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78951" y="1028700"/>
            <a:ext cx="6802784" cy="8196125"/>
          </a:xfrm>
          <a:custGeom>
            <a:avLst/>
            <a:gdLst/>
            <a:ahLst/>
            <a:cxnLst/>
            <a:rect l="l" t="t" r="r" b="b"/>
            <a:pathLst>
              <a:path w="6802784" h="8196125">
                <a:moveTo>
                  <a:pt x="0" y="0"/>
                </a:moveTo>
                <a:lnTo>
                  <a:pt x="6802784" y="0"/>
                </a:lnTo>
                <a:lnTo>
                  <a:pt x="6802784" y="8196125"/>
                </a:lnTo>
                <a:lnTo>
                  <a:pt x="0" y="81961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23971"/>
            <a:chOff x="0" y="0"/>
            <a:chExt cx="4816593" cy="296025"/>
          </a:xfrm>
        </p:grpSpPr>
        <p:sp>
          <p:nvSpPr>
            <p:cNvPr id="3" name="Freeform 3"/>
            <p:cNvSpPr/>
            <p:nvPr/>
          </p:nvSpPr>
          <p:spPr>
            <a:xfrm>
              <a:off x="0" y="0"/>
              <a:ext cx="4816592" cy="296025"/>
            </a:xfrm>
            <a:custGeom>
              <a:avLst/>
              <a:gdLst/>
              <a:ahLst/>
              <a:cxnLst/>
              <a:rect l="l" t="t" r="r" b="b"/>
              <a:pathLst>
                <a:path w="4816592" h="296025">
                  <a:moveTo>
                    <a:pt x="0" y="0"/>
                  </a:moveTo>
                  <a:lnTo>
                    <a:pt x="4816592" y="0"/>
                  </a:lnTo>
                  <a:lnTo>
                    <a:pt x="4816592" y="296025"/>
                  </a:lnTo>
                  <a:lnTo>
                    <a:pt x="0" y="296025"/>
                  </a:lnTo>
                  <a:close/>
                </a:path>
              </a:pathLst>
            </a:custGeom>
            <a:solidFill>
              <a:srgbClr val="0C938B"/>
            </a:solidFill>
          </p:spPr>
          <p:txBody>
            <a:bodyPr/>
            <a:lstStyle/>
            <a:p>
              <a:endParaRPr lang="en-US"/>
            </a:p>
          </p:txBody>
        </p:sp>
        <p:sp>
          <p:nvSpPr>
            <p:cNvPr id="4" name="TextBox 4"/>
            <p:cNvSpPr txBox="1"/>
            <p:nvPr/>
          </p:nvSpPr>
          <p:spPr>
            <a:xfrm>
              <a:off x="0" y="-85725"/>
              <a:ext cx="4816593" cy="381750"/>
            </a:xfrm>
            <a:prstGeom prst="rect">
              <a:avLst/>
            </a:prstGeom>
          </p:spPr>
          <p:txBody>
            <a:bodyPr lIns="50800" tIns="50800" rIns="50800" bIns="50800" rtlCol="0" anchor="ctr"/>
            <a:lstStyle/>
            <a:p>
              <a:pPr algn="ctr">
                <a:lnSpc>
                  <a:spcPts val="2666"/>
                </a:lnSpc>
              </a:pPr>
              <a:endParaRPr/>
            </a:p>
          </p:txBody>
        </p:sp>
      </p:grpSp>
      <p:sp>
        <p:nvSpPr>
          <p:cNvPr id="5" name="TextBox 5"/>
          <p:cNvSpPr txBox="1"/>
          <p:nvPr/>
        </p:nvSpPr>
        <p:spPr>
          <a:xfrm>
            <a:off x="2540169" y="3110214"/>
            <a:ext cx="13207661" cy="2466974"/>
          </a:xfrm>
          <a:prstGeom prst="rect">
            <a:avLst/>
          </a:prstGeom>
        </p:spPr>
        <p:txBody>
          <a:bodyPr lIns="0" tIns="0" rIns="0" bIns="0" rtlCol="0" anchor="t">
            <a:spAutoFit/>
          </a:bodyPr>
          <a:lstStyle/>
          <a:p>
            <a:pPr algn="ctr">
              <a:lnSpc>
                <a:spcPts val="6300"/>
              </a:lnSpc>
            </a:pPr>
            <a:r>
              <a:rPr lang="en-US" sz="4500">
                <a:solidFill>
                  <a:srgbClr val="000000"/>
                </a:solidFill>
                <a:latin typeface="Calibri (MS)"/>
                <a:ea typeface="Calibri (MS)"/>
                <a:cs typeface="Calibri (MS)"/>
                <a:sym typeface="Calibri (MS)"/>
              </a:rPr>
              <a:t>Connect for Freedom is a 501(c)(3) nonprofit committed to providing free </a:t>
            </a:r>
            <a:r>
              <a:rPr lang="en-US" sz="4500" b="1">
                <a:solidFill>
                  <a:srgbClr val="000000"/>
                </a:solidFill>
                <a:latin typeface="Calibri (MS) Bold"/>
                <a:ea typeface="Calibri (MS) Bold"/>
                <a:cs typeface="Calibri (MS) Bold"/>
                <a:sym typeface="Calibri (MS) Bold"/>
              </a:rPr>
              <a:t>online safety</a:t>
            </a:r>
            <a:r>
              <a:rPr lang="en-US" sz="4500">
                <a:solidFill>
                  <a:srgbClr val="000000"/>
                </a:solidFill>
                <a:latin typeface="Calibri (MS)"/>
                <a:ea typeface="Calibri (MS)"/>
                <a:cs typeface="Calibri (MS)"/>
                <a:sym typeface="Calibri (MS)"/>
              </a:rPr>
              <a:t> and </a:t>
            </a:r>
            <a:r>
              <a:rPr lang="en-US" sz="4500" b="1">
                <a:solidFill>
                  <a:srgbClr val="000000"/>
                </a:solidFill>
                <a:latin typeface="Calibri (MS) Bold"/>
                <a:ea typeface="Calibri (MS) Bold"/>
                <a:cs typeface="Calibri (MS) Bold"/>
                <a:sym typeface="Calibri (MS) Bold"/>
              </a:rPr>
              <a:t>human trafficking awareness</a:t>
            </a:r>
            <a:r>
              <a:rPr lang="en-US" sz="4500">
                <a:solidFill>
                  <a:srgbClr val="000000"/>
                </a:solidFill>
                <a:latin typeface="Calibri (MS)"/>
                <a:ea typeface="Calibri (MS)"/>
                <a:cs typeface="Calibri (MS)"/>
                <a:sym typeface="Calibri (MS)"/>
              </a:rPr>
              <a:t> materials to education stakeholders.</a:t>
            </a:r>
          </a:p>
        </p:txBody>
      </p:sp>
      <p:sp>
        <p:nvSpPr>
          <p:cNvPr id="6" name="TextBox 6"/>
          <p:cNvSpPr txBox="1"/>
          <p:nvPr/>
        </p:nvSpPr>
        <p:spPr>
          <a:xfrm>
            <a:off x="1463996" y="114300"/>
            <a:ext cx="16057791"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PREVENTION THROUGH EDUCATION IS THE SOLUTION</a:t>
            </a:r>
          </a:p>
        </p:txBody>
      </p:sp>
      <p:sp>
        <p:nvSpPr>
          <p:cNvPr id="7" name="Freeform 7"/>
          <p:cNvSpPr/>
          <p:nvPr/>
        </p:nvSpPr>
        <p:spPr>
          <a:xfrm>
            <a:off x="5383103" y="7014298"/>
            <a:ext cx="7521793" cy="2633258"/>
          </a:xfrm>
          <a:custGeom>
            <a:avLst/>
            <a:gdLst/>
            <a:ahLst/>
            <a:cxnLst/>
            <a:rect l="l" t="t" r="r" b="b"/>
            <a:pathLst>
              <a:path w="7521793" h="2633258">
                <a:moveTo>
                  <a:pt x="0" y="0"/>
                </a:moveTo>
                <a:lnTo>
                  <a:pt x="7521794" y="0"/>
                </a:lnTo>
                <a:lnTo>
                  <a:pt x="7521794" y="2633257"/>
                </a:lnTo>
                <a:lnTo>
                  <a:pt x="0" y="263325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5514190" y="858923"/>
            <a:ext cx="7259619" cy="9428077"/>
          </a:xfrm>
          <a:custGeom>
            <a:avLst/>
            <a:gdLst/>
            <a:ahLst/>
            <a:cxnLst/>
            <a:rect l="l" t="t" r="r" b="b"/>
            <a:pathLst>
              <a:path w="7259619" h="9428077">
                <a:moveTo>
                  <a:pt x="0" y="0"/>
                </a:moveTo>
                <a:lnTo>
                  <a:pt x="7259620" y="0"/>
                </a:lnTo>
                <a:lnTo>
                  <a:pt x="7259620" y="9428077"/>
                </a:lnTo>
                <a:lnTo>
                  <a:pt x="0" y="9428077"/>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71352"/>
            <a:ext cx="18288000" cy="824229"/>
          </a:xfrm>
          <a:prstGeom prst="rect">
            <a:avLst/>
          </a:prstGeom>
        </p:spPr>
        <p:txBody>
          <a:bodyPr lIns="0" tIns="0" rIns="0" bIns="0" rtlCol="0" anchor="t">
            <a:spAutoFit/>
          </a:bodyPr>
          <a:lstStyle/>
          <a:p>
            <a:pPr algn="ctr">
              <a:lnSpc>
                <a:spcPts val="6020"/>
              </a:lnSpc>
            </a:pPr>
            <a:r>
              <a:rPr lang="en-US" sz="4300" b="1">
                <a:solidFill>
                  <a:srgbClr val="FFFFFF"/>
                </a:solidFill>
                <a:latin typeface="Calibri (MS) Bold"/>
                <a:ea typeface="Calibri (MS) Bold"/>
                <a:cs typeface="Calibri (MS) Bold"/>
                <a:sym typeface="Calibri (MS) Bold"/>
              </a:rPr>
              <a:t>Lesson Handout from Therapist Aid LLC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18716" y="152066"/>
            <a:ext cx="6450568" cy="958851"/>
          </a:xfrm>
          <a:prstGeom prst="rect">
            <a:avLst/>
          </a:prstGeom>
        </p:spPr>
        <p:txBody>
          <a:bodyPr lIns="0" tIns="0" rIns="0" bIns="0" rtlCol="0" anchor="t">
            <a:spAutoFit/>
          </a:bodyPr>
          <a:lstStyle/>
          <a:p>
            <a:pPr algn="ctr">
              <a:lnSpc>
                <a:spcPts val="6999"/>
              </a:lnSpc>
            </a:pPr>
            <a:r>
              <a:rPr lang="en-US" sz="4999">
                <a:solidFill>
                  <a:srgbClr val="000000"/>
                </a:solidFill>
                <a:latin typeface="Calibri (MS)"/>
                <a:ea typeface="Calibri (MS)"/>
                <a:cs typeface="Calibri (MS)"/>
                <a:sym typeface="Calibri (MS)"/>
              </a:rPr>
              <a:t>Links to Lesson Materials</a:t>
            </a:r>
          </a:p>
        </p:txBody>
      </p:sp>
      <p:sp>
        <p:nvSpPr>
          <p:cNvPr id="3" name="TextBox 3"/>
          <p:cNvSpPr txBox="1"/>
          <p:nvPr/>
        </p:nvSpPr>
        <p:spPr>
          <a:xfrm>
            <a:off x="4755594" y="5747657"/>
            <a:ext cx="8776811" cy="680085"/>
          </a:xfrm>
          <a:prstGeom prst="rect">
            <a:avLst/>
          </a:prstGeom>
        </p:spPr>
        <p:txBody>
          <a:bodyPr lIns="0" tIns="0" rIns="0" bIns="0" rtlCol="0" anchor="t">
            <a:spAutoFit/>
          </a:bodyPr>
          <a:lstStyle/>
          <a:p>
            <a:pPr algn="ctr">
              <a:lnSpc>
                <a:spcPts val="5040"/>
              </a:lnSpc>
            </a:pPr>
            <a:r>
              <a:rPr lang="en-US" sz="3600" u="sng">
                <a:solidFill>
                  <a:srgbClr val="000000"/>
                </a:solidFill>
                <a:latin typeface="Calibri (MS)"/>
                <a:ea typeface="Calibri (MS)"/>
                <a:cs typeface="Calibri (MS)"/>
                <a:sym typeface="Calibri (MS)"/>
                <a:hlinkClick r:id="rId2" tooltip="https://www.therapistaid.com/worksheets/attachment-styles-romantic-relationships"/>
              </a:rPr>
              <a:t>Therapist Aid LLC "Attachment Styles" Handout</a:t>
            </a:r>
          </a:p>
        </p:txBody>
      </p:sp>
      <p:sp>
        <p:nvSpPr>
          <p:cNvPr id="4" name="TextBox 4"/>
          <p:cNvSpPr txBox="1"/>
          <p:nvPr/>
        </p:nvSpPr>
        <p:spPr>
          <a:xfrm>
            <a:off x="1672352" y="3337353"/>
            <a:ext cx="14758631" cy="680085"/>
          </a:xfrm>
          <a:prstGeom prst="rect">
            <a:avLst/>
          </a:prstGeom>
        </p:spPr>
        <p:txBody>
          <a:bodyPr lIns="0" tIns="0" rIns="0" bIns="0" rtlCol="0" anchor="t">
            <a:spAutoFit/>
          </a:bodyPr>
          <a:lstStyle/>
          <a:p>
            <a:pPr algn="ctr">
              <a:lnSpc>
                <a:spcPts val="5040"/>
              </a:lnSpc>
            </a:pPr>
            <a:r>
              <a:rPr lang="en-US" sz="3600" u="sng">
                <a:solidFill>
                  <a:srgbClr val="000000"/>
                </a:solidFill>
                <a:latin typeface="Calibri (MS)"/>
                <a:ea typeface="Calibri (MS)"/>
                <a:cs typeface="Calibri (MS)"/>
                <a:sym typeface="Calibri (MS)"/>
                <a:hlinkClick r:id="rId3" tooltip="https://www.youtube.com/watch?v=raxPKklDF2k"/>
              </a:rPr>
              <a:t>Teaching Sexual Health Alberta Health Services “Understanding Consent” Video</a:t>
            </a:r>
          </a:p>
        </p:txBody>
      </p:sp>
      <p:sp>
        <p:nvSpPr>
          <p:cNvPr id="5" name="TextBox 5"/>
          <p:cNvSpPr txBox="1"/>
          <p:nvPr/>
        </p:nvSpPr>
        <p:spPr>
          <a:xfrm>
            <a:off x="4208204" y="6951617"/>
            <a:ext cx="9686925" cy="680085"/>
          </a:xfrm>
          <a:prstGeom prst="rect">
            <a:avLst/>
          </a:prstGeom>
        </p:spPr>
        <p:txBody>
          <a:bodyPr lIns="0" tIns="0" rIns="0" bIns="0" rtlCol="0" anchor="t">
            <a:spAutoFit/>
          </a:bodyPr>
          <a:lstStyle/>
          <a:p>
            <a:pPr algn="ctr">
              <a:lnSpc>
                <a:spcPts val="5040"/>
              </a:lnSpc>
            </a:pPr>
            <a:r>
              <a:rPr lang="en-US" sz="3600" u="sng">
                <a:solidFill>
                  <a:srgbClr val="000000"/>
                </a:solidFill>
                <a:latin typeface="Calibri (MS)"/>
                <a:ea typeface="Calibri (MS)"/>
                <a:cs typeface="Calibri (MS)"/>
                <a:sym typeface="Calibri (MS)"/>
                <a:hlinkClick r:id="rId4" tooltip="https://www.playfactile.com/jeopardy-game/m5fhrlq25q"/>
              </a:rPr>
              <a:t>Connect for Freedom Healthy Relationship Jeopardy</a:t>
            </a:r>
          </a:p>
        </p:txBody>
      </p:sp>
      <p:sp>
        <p:nvSpPr>
          <p:cNvPr id="6" name="TextBox 6"/>
          <p:cNvSpPr txBox="1"/>
          <p:nvPr/>
        </p:nvSpPr>
        <p:spPr>
          <a:xfrm>
            <a:off x="1472386" y="2133393"/>
            <a:ext cx="15343227" cy="680085"/>
          </a:xfrm>
          <a:prstGeom prst="rect">
            <a:avLst/>
          </a:prstGeom>
        </p:spPr>
        <p:txBody>
          <a:bodyPr lIns="0" tIns="0" rIns="0" bIns="0" rtlCol="0" anchor="t">
            <a:spAutoFit/>
          </a:bodyPr>
          <a:lstStyle/>
          <a:p>
            <a:pPr algn="ctr">
              <a:lnSpc>
                <a:spcPts val="5040"/>
              </a:lnSpc>
              <a:spcBef>
                <a:spcPct val="0"/>
              </a:spcBef>
            </a:pPr>
            <a:r>
              <a:rPr lang="en-US" sz="3600" u="sng">
                <a:solidFill>
                  <a:srgbClr val="000000"/>
                </a:solidFill>
                <a:latin typeface="Calibri (MS)"/>
                <a:ea typeface="Calibri (MS)"/>
                <a:cs typeface="Calibri (MS)"/>
                <a:sym typeface="Calibri (MS)"/>
                <a:hlinkClick r:id="rId5" tooltip="https://www.youtube.com/watch?v=Xvb-v83qJ8U"/>
              </a:rPr>
              <a:t>Tedx Talks “The Surprising Key to Building a Healthy Relationship That Lasts” Video</a:t>
            </a:r>
          </a:p>
        </p:txBody>
      </p:sp>
      <p:sp>
        <p:nvSpPr>
          <p:cNvPr id="7" name="TextBox 7"/>
          <p:cNvSpPr txBox="1"/>
          <p:nvPr/>
        </p:nvSpPr>
        <p:spPr>
          <a:xfrm>
            <a:off x="2744986" y="4542505"/>
            <a:ext cx="12798028" cy="680085"/>
          </a:xfrm>
          <a:prstGeom prst="rect">
            <a:avLst/>
          </a:prstGeom>
        </p:spPr>
        <p:txBody>
          <a:bodyPr lIns="0" tIns="0" rIns="0" bIns="0" rtlCol="0" anchor="t">
            <a:spAutoFit/>
          </a:bodyPr>
          <a:lstStyle/>
          <a:p>
            <a:pPr algn="ctr">
              <a:lnSpc>
                <a:spcPts val="5040"/>
              </a:lnSpc>
            </a:pPr>
            <a:r>
              <a:rPr lang="en-US" sz="3600" u="sng">
                <a:solidFill>
                  <a:srgbClr val="000000"/>
                </a:solidFill>
                <a:latin typeface="Calibri (MS)"/>
                <a:ea typeface="Calibri (MS)"/>
                <a:cs typeface="Calibri (MS)"/>
                <a:sym typeface="Calibri (MS)"/>
                <a:hlinkClick r:id="rId6" tooltip="https://www.youtube.com/watch?v=F9lCVyLSHvc"/>
              </a:rPr>
              <a:t>Fight Child Abuse “Don’t Let Pressure End Up as Sexual Abuse” Video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150427" y="-176530"/>
            <a:ext cx="18288000" cy="968375"/>
          </a:xfrm>
          <a:prstGeom prst="rect">
            <a:avLst/>
          </a:prstGeom>
        </p:spPr>
        <p:txBody>
          <a:bodyPr lIns="0" tIns="0" rIns="0" bIns="0" rtlCol="0" anchor="t">
            <a:spAutoFit/>
          </a:bodyPr>
          <a:lstStyle/>
          <a:p>
            <a:pPr algn="ctr">
              <a:lnSpc>
                <a:spcPts val="7000"/>
              </a:lnSpc>
              <a:spcBef>
                <a:spcPct val="0"/>
              </a:spcBef>
            </a:pPr>
            <a:r>
              <a:rPr lang="en-US" sz="5000" b="1">
                <a:solidFill>
                  <a:srgbClr val="FFFFFF"/>
                </a:solidFill>
                <a:latin typeface="Calibri (MS) Bold"/>
                <a:ea typeface="Calibri (MS) Bold"/>
                <a:cs typeface="Calibri (MS) Bold"/>
                <a:sym typeface="Calibri (MS) Bold"/>
              </a:rPr>
              <a:t>Recap of Lesson</a:t>
            </a:r>
          </a:p>
        </p:txBody>
      </p:sp>
      <p:sp>
        <p:nvSpPr>
          <p:cNvPr id="9" name="TextBox 9"/>
          <p:cNvSpPr txBox="1"/>
          <p:nvPr/>
        </p:nvSpPr>
        <p:spPr>
          <a:xfrm>
            <a:off x="7023429" y="1345813"/>
            <a:ext cx="4541996" cy="548005"/>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Calibri (MS) Bold"/>
                <a:ea typeface="Calibri (MS) Bold"/>
                <a:cs typeface="Calibri (MS) Bold"/>
                <a:sym typeface="Calibri (MS) Bold"/>
              </a:rPr>
              <a:t>Signs of a healthy relationship:</a:t>
            </a:r>
          </a:p>
        </p:txBody>
      </p:sp>
      <p:sp>
        <p:nvSpPr>
          <p:cNvPr id="10" name="TextBox 10"/>
          <p:cNvSpPr txBox="1"/>
          <p:nvPr/>
        </p:nvSpPr>
        <p:spPr>
          <a:xfrm>
            <a:off x="3495805" y="2275934"/>
            <a:ext cx="5258098" cy="25292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Respect one another</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Honest communication</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Open to positive change</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Supportive during difficult times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Feel safe and secure</a:t>
            </a:r>
          </a:p>
        </p:txBody>
      </p:sp>
      <p:sp>
        <p:nvSpPr>
          <p:cNvPr id="11" name="TextBox 11"/>
          <p:cNvSpPr txBox="1"/>
          <p:nvPr/>
        </p:nvSpPr>
        <p:spPr>
          <a:xfrm>
            <a:off x="10524476" y="2275934"/>
            <a:ext cx="5544889" cy="2033905"/>
          </a:xfrm>
          <a:prstGeom prst="rect">
            <a:avLst/>
          </a:prstGeom>
        </p:spPr>
        <p:txBody>
          <a:bodyPr lIns="0" tIns="0" rIns="0" bIns="0" rtlCol="0" anchor="t">
            <a:spAutoFit/>
          </a:bodyPr>
          <a:lstStyle/>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Kind and caring</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Want the best for one another</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Respect one another’s boundaries</a:t>
            </a:r>
          </a:p>
          <a:p>
            <a:pPr marL="604519" lvl="1" indent="-302260" algn="l">
              <a:lnSpc>
                <a:spcPts val="3919"/>
              </a:lnSpc>
              <a:buFont typeface="Arial"/>
              <a:buChar char="•"/>
            </a:pPr>
            <a:r>
              <a:rPr lang="en-US" sz="2799">
                <a:solidFill>
                  <a:srgbClr val="000000"/>
                </a:solidFill>
                <a:latin typeface="Calibri (MS)"/>
                <a:ea typeface="Calibri (MS)"/>
                <a:cs typeface="Calibri (MS)"/>
                <a:sym typeface="Calibri (MS)"/>
              </a:rPr>
              <a:t>Loyal and trustworthy</a:t>
            </a:r>
          </a:p>
        </p:txBody>
      </p:sp>
      <p:sp>
        <p:nvSpPr>
          <p:cNvPr id="12" name="TextBox 12"/>
          <p:cNvSpPr txBox="1"/>
          <p:nvPr/>
        </p:nvSpPr>
        <p:spPr>
          <a:xfrm>
            <a:off x="3330415" y="5859447"/>
            <a:ext cx="11928023" cy="20339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Consent</a:t>
            </a:r>
            <a:r>
              <a:rPr lang="en-US" sz="2799">
                <a:solidFill>
                  <a:srgbClr val="000000"/>
                </a:solidFill>
                <a:latin typeface="Calibri (MS)"/>
                <a:ea typeface="Calibri (MS)"/>
                <a:cs typeface="Calibri (MS)"/>
                <a:sym typeface="Calibri (MS)"/>
              </a:rPr>
              <a:t> is when two people agree to engage in a sexual act.</a:t>
            </a:r>
          </a:p>
          <a:p>
            <a:pPr algn="ctr">
              <a:lnSpc>
                <a:spcPts val="3919"/>
              </a:lnSpc>
            </a:pPr>
            <a:endParaRPr lang="en-US" sz="2799">
              <a:solidFill>
                <a:srgbClr val="000000"/>
              </a:solidFill>
              <a:latin typeface="Calibri (MS)"/>
              <a:ea typeface="Calibri (MS)"/>
              <a:cs typeface="Calibri (MS)"/>
              <a:sym typeface="Calibri (MS)"/>
            </a:endParaRPr>
          </a:p>
          <a:p>
            <a:pPr algn="ctr">
              <a:lnSpc>
                <a:spcPts val="3919"/>
              </a:lnSpc>
            </a:pPr>
            <a:r>
              <a:rPr lang="en-US" sz="2799">
                <a:solidFill>
                  <a:srgbClr val="000000"/>
                </a:solidFill>
                <a:latin typeface="Calibri (MS)"/>
                <a:ea typeface="Calibri (MS)"/>
                <a:cs typeface="Calibri (MS)"/>
                <a:sym typeface="Calibri (MS)"/>
              </a:rPr>
              <a:t>Consent cannot be given if someone is pressured or threatened to do so, under the influence of alcohol or drugs, or is asleep or unconscious.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148337" cy="10287000"/>
            <a:chOff x="0" y="0"/>
            <a:chExt cx="1355941" cy="2709333"/>
          </a:xfrm>
        </p:grpSpPr>
        <p:sp>
          <p:nvSpPr>
            <p:cNvPr id="3" name="Freeform 3"/>
            <p:cNvSpPr/>
            <p:nvPr/>
          </p:nvSpPr>
          <p:spPr>
            <a:xfrm>
              <a:off x="0" y="0"/>
              <a:ext cx="1355941" cy="2709333"/>
            </a:xfrm>
            <a:custGeom>
              <a:avLst/>
              <a:gdLst/>
              <a:ahLst/>
              <a:cxnLst/>
              <a:rect l="l" t="t" r="r" b="b"/>
              <a:pathLst>
                <a:path w="1355941" h="2709333">
                  <a:moveTo>
                    <a:pt x="0" y="0"/>
                  </a:moveTo>
                  <a:lnTo>
                    <a:pt x="1355941" y="0"/>
                  </a:lnTo>
                  <a:lnTo>
                    <a:pt x="1355941" y="2709333"/>
                  </a:lnTo>
                  <a:lnTo>
                    <a:pt x="0" y="2709333"/>
                  </a:lnTo>
                  <a:close/>
                </a:path>
              </a:pathLst>
            </a:custGeom>
            <a:solidFill>
              <a:srgbClr val="0C938B"/>
            </a:solidFill>
          </p:spPr>
          <p:txBody>
            <a:bodyPr/>
            <a:lstStyle/>
            <a:p>
              <a:endParaRPr lang="en-US"/>
            </a:p>
          </p:txBody>
        </p:sp>
        <p:sp>
          <p:nvSpPr>
            <p:cNvPr id="4" name="TextBox 4"/>
            <p:cNvSpPr txBox="1"/>
            <p:nvPr/>
          </p:nvSpPr>
          <p:spPr>
            <a:xfrm>
              <a:off x="0" y="-76200"/>
              <a:ext cx="1355941" cy="27855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485287" y="934720"/>
            <a:ext cx="10293300" cy="8462645"/>
          </a:xfrm>
          <a:prstGeom prst="rect">
            <a:avLst/>
          </a:prstGeom>
        </p:spPr>
        <p:txBody>
          <a:bodyPr lIns="0" tIns="0" rIns="0" bIns="0" rtlCol="0" anchor="t">
            <a:spAutoFit/>
          </a:bodyPr>
          <a:lstStyle/>
          <a:p>
            <a:pPr marL="690881" lvl="1" indent="-345440" algn="l">
              <a:lnSpc>
                <a:spcPts val="4480"/>
              </a:lnSpc>
              <a:buAutoNum type="arabicPeriod"/>
            </a:pPr>
            <a:r>
              <a:rPr lang="en-US" sz="3200">
                <a:solidFill>
                  <a:srgbClr val="000000"/>
                </a:solidFill>
                <a:latin typeface="Calibri (MS)"/>
                <a:ea typeface="Calibri (MS)"/>
                <a:cs typeface="Calibri (MS)"/>
                <a:sym typeface="Calibri (MS)"/>
              </a:rPr>
              <a:t>Introduction to Healthy Relationships</a:t>
            </a:r>
          </a:p>
          <a:p>
            <a:pPr marL="690881" lvl="1" indent="-345440" algn="l">
              <a:lnSpc>
                <a:spcPts val="4480"/>
              </a:lnSpc>
              <a:buAutoNum type="arabicPeriod"/>
            </a:pPr>
            <a:r>
              <a:rPr lang="en-US" sz="3200">
                <a:solidFill>
                  <a:srgbClr val="000000"/>
                </a:solidFill>
                <a:latin typeface="Calibri (MS)"/>
                <a:ea typeface="Calibri (MS)"/>
                <a:cs typeface="Calibri (MS)"/>
                <a:sym typeface="Calibri (MS)"/>
              </a:rPr>
              <a:t>Tedx Talks “The Surprising Key to Building a Healthy Relationship That Lasts” Video (8.5 min.) </a:t>
            </a:r>
          </a:p>
          <a:p>
            <a:pPr marL="1381761" lvl="2" indent="-460587" algn="l">
              <a:lnSpc>
                <a:spcPts val="4480"/>
              </a:lnSpc>
              <a:buFont typeface="Arial"/>
              <a:buChar char="⚬"/>
            </a:pPr>
            <a:r>
              <a:rPr lang="en-US" sz="3200">
                <a:solidFill>
                  <a:srgbClr val="000000"/>
                </a:solidFill>
                <a:latin typeface="Calibri (MS)"/>
                <a:ea typeface="Calibri (MS)"/>
                <a:cs typeface="Calibri (MS)"/>
                <a:sym typeface="Calibri (MS)"/>
              </a:rPr>
              <a:t>Discussion Question</a:t>
            </a:r>
          </a:p>
          <a:p>
            <a:pPr marL="690881" lvl="1" indent="-345440" algn="l">
              <a:lnSpc>
                <a:spcPts val="4480"/>
              </a:lnSpc>
              <a:buAutoNum type="arabicPeriod"/>
            </a:pPr>
            <a:r>
              <a:rPr lang="en-US" sz="3200">
                <a:solidFill>
                  <a:srgbClr val="000000"/>
                </a:solidFill>
                <a:latin typeface="Calibri (MS)"/>
                <a:ea typeface="Calibri (MS)"/>
                <a:cs typeface="Calibri (MS)"/>
                <a:sym typeface="Calibri (MS)"/>
              </a:rPr>
              <a:t>Setting Boundaries</a:t>
            </a:r>
          </a:p>
          <a:p>
            <a:pPr marL="690881" lvl="1" indent="-345440" algn="l">
              <a:lnSpc>
                <a:spcPts val="4480"/>
              </a:lnSpc>
              <a:buAutoNum type="arabicPeriod"/>
            </a:pPr>
            <a:r>
              <a:rPr lang="en-US" sz="3200">
                <a:solidFill>
                  <a:srgbClr val="000000"/>
                </a:solidFill>
                <a:latin typeface="Calibri (MS)"/>
                <a:ea typeface="Calibri (MS)"/>
                <a:cs typeface="Calibri (MS)"/>
                <a:sym typeface="Calibri (MS)"/>
              </a:rPr>
              <a:t>Consent</a:t>
            </a:r>
          </a:p>
          <a:p>
            <a:pPr marL="690881" lvl="1" indent="-345440" algn="l">
              <a:lnSpc>
                <a:spcPts val="4480"/>
              </a:lnSpc>
              <a:buAutoNum type="arabicPeriod"/>
            </a:pPr>
            <a:r>
              <a:rPr lang="en-US" sz="3200">
                <a:solidFill>
                  <a:srgbClr val="000000"/>
                </a:solidFill>
                <a:latin typeface="Calibri (MS)"/>
                <a:ea typeface="Calibri (MS)"/>
                <a:cs typeface="Calibri (MS)"/>
                <a:sym typeface="Calibri (MS)"/>
              </a:rPr>
              <a:t>Teaching Sexual Health Alberta Health Services “Understanding Consent” Video (3 min.)</a:t>
            </a:r>
          </a:p>
          <a:p>
            <a:pPr marL="1381761" lvl="2" indent="-460587" algn="l">
              <a:lnSpc>
                <a:spcPts val="4480"/>
              </a:lnSpc>
              <a:buFont typeface="Arial"/>
              <a:buChar char="⚬"/>
            </a:pPr>
            <a:r>
              <a:rPr lang="en-US" sz="3200">
                <a:solidFill>
                  <a:srgbClr val="000000"/>
                </a:solidFill>
                <a:latin typeface="Calibri (MS)"/>
                <a:ea typeface="Calibri (MS)"/>
                <a:cs typeface="Calibri (MS)"/>
                <a:sym typeface="Calibri (MS)"/>
              </a:rPr>
              <a:t>Discussion Question</a:t>
            </a:r>
          </a:p>
          <a:p>
            <a:pPr marL="690881" lvl="1" indent="-345440" algn="l">
              <a:lnSpc>
                <a:spcPts val="4480"/>
              </a:lnSpc>
              <a:buAutoNum type="arabicPeriod"/>
            </a:pPr>
            <a:r>
              <a:rPr lang="en-US" sz="3200">
                <a:solidFill>
                  <a:srgbClr val="000000"/>
                </a:solidFill>
                <a:latin typeface="Calibri (MS)"/>
                <a:ea typeface="Calibri (MS)"/>
                <a:cs typeface="Calibri (MS)"/>
                <a:sym typeface="Calibri (MS)"/>
              </a:rPr>
              <a:t>Fight Child Abuse “Don’t Let Pressure End Up as Sexual Abuse” Video (4.5 min.)</a:t>
            </a:r>
          </a:p>
          <a:p>
            <a:pPr marL="1381761" lvl="2" indent="-460587" algn="l">
              <a:lnSpc>
                <a:spcPts val="4480"/>
              </a:lnSpc>
              <a:buFont typeface="Arial"/>
              <a:buChar char="⚬"/>
            </a:pPr>
            <a:r>
              <a:rPr lang="en-US" sz="3200">
                <a:solidFill>
                  <a:srgbClr val="000000"/>
                </a:solidFill>
                <a:latin typeface="Calibri (MS)"/>
                <a:ea typeface="Calibri (MS)"/>
                <a:cs typeface="Calibri (MS)"/>
                <a:sym typeface="Calibri (MS)"/>
              </a:rPr>
              <a:t>Discussion Questions</a:t>
            </a:r>
          </a:p>
          <a:p>
            <a:pPr marL="690881" lvl="1" indent="-345440" algn="l">
              <a:lnSpc>
                <a:spcPts val="4480"/>
              </a:lnSpc>
              <a:buAutoNum type="arabicPeriod"/>
            </a:pPr>
            <a:r>
              <a:rPr lang="en-US" sz="3200">
                <a:solidFill>
                  <a:srgbClr val="000000"/>
                </a:solidFill>
                <a:latin typeface="Calibri (MS)"/>
                <a:ea typeface="Calibri (MS)"/>
                <a:cs typeface="Calibri (MS)"/>
                <a:sym typeface="Calibri (MS)"/>
              </a:rPr>
              <a:t>Real Life Story- Sandra</a:t>
            </a:r>
          </a:p>
          <a:p>
            <a:pPr marL="690881" lvl="1" indent="-345440" algn="l">
              <a:lnSpc>
                <a:spcPts val="4480"/>
              </a:lnSpc>
              <a:buAutoNum type="arabicPeriod"/>
            </a:pPr>
            <a:r>
              <a:rPr lang="en-US" sz="3200">
                <a:solidFill>
                  <a:srgbClr val="000000"/>
                </a:solidFill>
                <a:latin typeface="Calibri (MS)"/>
                <a:ea typeface="Calibri (MS)"/>
                <a:cs typeface="Calibri (MS)"/>
                <a:sym typeface="Calibri (MS)"/>
              </a:rPr>
              <a:t>Therapist Aid LLC Handout: Attachment Styles</a:t>
            </a:r>
          </a:p>
          <a:p>
            <a:pPr marL="690881" lvl="1" indent="-345440" algn="l">
              <a:lnSpc>
                <a:spcPts val="4480"/>
              </a:lnSpc>
              <a:buAutoNum type="arabicPeriod"/>
            </a:pPr>
            <a:r>
              <a:rPr lang="en-US" sz="3200">
                <a:solidFill>
                  <a:srgbClr val="000000"/>
                </a:solidFill>
                <a:latin typeface="Calibri (MS)"/>
                <a:ea typeface="Calibri (MS)"/>
                <a:cs typeface="Calibri (MS)"/>
                <a:sym typeface="Calibri (MS)"/>
              </a:rPr>
              <a:t>Activity</a:t>
            </a:r>
          </a:p>
        </p:txBody>
      </p:sp>
      <p:sp>
        <p:nvSpPr>
          <p:cNvPr id="6" name="Freeform 6"/>
          <p:cNvSpPr/>
          <p:nvPr/>
        </p:nvSpPr>
        <p:spPr>
          <a:xfrm>
            <a:off x="291970" y="4214708"/>
            <a:ext cx="4564398" cy="489545"/>
          </a:xfrm>
          <a:custGeom>
            <a:avLst/>
            <a:gdLst/>
            <a:ahLst/>
            <a:cxnLst/>
            <a:rect l="l" t="t" r="r" b="b"/>
            <a:pathLst>
              <a:path w="4564398" h="489545">
                <a:moveTo>
                  <a:pt x="0" y="0"/>
                </a:moveTo>
                <a:lnTo>
                  <a:pt x="4564397" y="0"/>
                </a:lnTo>
                <a:lnTo>
                  <a:pt x="4564397" y="489546"/>
                </a:lnTo>
                <a:lnTo>
                  <a:pt x="0" y="489546"/>
                </a:lnTo>
                <a:lnTo>
                  <a:pt x="0" y="0"/>
                </a:lnTo>
                <a:close/>
              </a:path>
            </a:pathLst>
          </a:custGeom>
          <a:blipFill>
            <a:blip r:embed="rId2"/>
            <a:stretch>
              <a:fillRect t="-801860" r="-2906" b="-390030"/>
            </a:stretch>
          </a:blipFill>
        </p:spPr>
        <p:txBody>
          <a:bodyPr/>
          <a:lstStyle/>
          <a:p>
            <a:endParaRPr lang="en-US"/>
          </a:p>
        </p:txBody>
      </p:sp>
      <p:grpSp>
        <p:nvGrpSpPr>
          <p:cNvPr id="7" name="Group 7"/>
          <p:cNvGrpSpPr/>
          <p:nvPr/>
        </p:nvGrpSpPr>
        <p:grpSpPr>
          <a:xfrm>
            <a:off x="291970" y="4586183"/>
            <a:ext cx="4564398" cy="1797099"/>
            <a:chOff x="0" y="0"/>
            <a:chExt cx="1202146" cy="473310"/>
          </a:xfrm>
        </p:grpSpPr>
        <p:sp>
          <p:nvSpPr>
            <p:cNvPr id="8" name="Freeform 8"/>
            <p:cNvSpPr/>
            <p:nvPr/>
          </p:nvSpPr>
          <p:spPr>
            <a:xfrm>
              <a:off x="0" y="0"/>
              <a:ext cx="1202146" cy="473310"/>
            </a:xfrm>
            <a:custGeom>
              <a:avLst/>
              <a:gdLst/>
              <a:ahLst/>
              <a:cxnLst/>
              <a:rect l="l" t="t" r="r" b="b"/>
              <a:pathLst>
                <a:path w="1202146" h="473310">
                  <a:moveTo>
                    <a:pt x="0" y="0"/>
                  </a:moveTo>
                  <a:lnTo>
                    <a:pt x="1202146" y="0"/>
                  </a:lnTo>
                  <a:lnTo>
                    <a:pt x="1202146" y="473310"/>
                  </a:lnTo>
                  <a:lnTo>
                    <a:pt x="0" y="473310"/>
                  </a:lnTo>
                  <a:close/>
                </a:path>
              </a:pathLst>
            </a:custGeom>
            <a:solidFill>
              <a:srgbClr val="FCE884"/>
            </a:solidFill>
          </p:spPr>
          <p:txBody>
            <a:bodyPr/>
            <a:lstStyle/>
            <a:p>
              <a:endParaRPr lang="en-US"/>
            </a:p>
          </p:txBody>
        </p:sp>
        <p:sp>
          <p:nvSpPr>
            <p:cNvPr id="9" name="TextBox 9"/>
            <p:cNvSpPr txBox="1"/>
            <p:nvPr/>
          </p:nvSpPr>
          <p:spPr>
            <a:xfrm>
              <a:off x="0" y="-76200"/>
              <a:ext cx="1202146" cy="54951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959568" y="209370"/>
            <a:ext cx="1229201" cy="594995"/>
          </a:xfrm>
          <a:prstGeom prst="rect">
            <a:avLst/>
          </a:prstGeom>
        </p:spPr>
        <p:txBody>
          <a:bodyPr lIns="0" tIns="0" rIns="0" bIns="0" rtlCol="0" anchor="t">
            <a:spAutoFit/>
          </a:bodyPr>
          <a:lstStyle/>
          <a:p>
            <a:pPr algn="ctr">
              <a:lnSpc>
                <a:spcPts val="4480"/>
              </a:lnSpc>
            </a:pPr>
            <a:r>
              <a:rPr lang="en-US" sz="3200" b="1">
                <a:solidFill>
                  <a:srgbClr val="FFFFFF"/>
                </a:solidFill>
                <a:latin typeface="Calibri (MS) Bold"/>
                <a:ea typeface="Calibri (MS) Bold"/>
                <a:cs typeface="Calibri (MS) Bold"/>
                <a:sym typeface="Calibri (MS) Bold"/>
              </a:rPr>
              <a:t> Lesson</a:t>
            </a:r>
          </a:p>
        </p:txBody>
      </p:sp>
      <p:sp>
        <p:nvSpPr>
          <p:cNvPr id="11" name="TextBox 11"/>
          <p:cNvSpPr txBox="1"/>
          <p:nvPr/>
        </p:nvSpPr>
        <p:spPr>
          <a:xfrm>
            <a:off x="9417315" y="-22225"/>
            <a:ext cx="4429244" cy="1050925"/>
          </a:xfrm>
          <a:prstGeom prst="rect">
            <a:avLst/>
          </a:prstGeom>
        </p:spPr>
        <p:txBody>
          <a:bodyPr lIns="0" tIns="0" rIns="0" bIns="0" rtlCol="0" anchor="t">
            <a:spAutoFit/>
          </a:bodyPr>
          <a:lstStyle/>
          <a:p>
            <a:pPr algn="ctr">
              <a:lnSpc>
                <a:spcPts val="7699"/>
              </a:lnSpc>
            </a:pPr>
            <a:r>
              <a:rPr lang="en-US" sz="5499" b="1">
                <a:solidFill>
                  <a:srgbClr val="000000"/>
                </a:solidFill>
                <a:latin typeface="Calibri (MS) Bold"/>
                <a:ea typeface="Calibri (MS) Bold"/>
                <a:cs typeface="Calibri (MS) Bold"/>
                <a:sym typeface="Calibri (MS) Bold"/>
              </a:rPr>
              <a:t> Lesson Outline</a:t>
            </a:r>
          </a:p>
        </p:txBody>
      </p:sp>
      <p:sp>
        <p:nvSpPr>
          <p:cNvPr id="12" name="TextBox 12"/>
          <p:cNvSpPr txBox="1"/>
          <p:nvPr/>
        </p:nvSpPr>
        <p:spPr>
          <a:xfrm>
            <a:off x="417406" y="4912361"/>
            <a:ext cx="4313525" cy="1024253"/>
          </a:xfrm>
          <a:prstGeom prst="rect">
            <a:avLst/>
          </a:prstGeom>
        </p:spPr>
        <p:txBody>
          <a:bodyPr lIns="0" tIns="0" rIns="0" bIns="0" rtlCol="0" anchor="t">
            <a:spAutoFit/>
          </a:bodyPr>
          <a:lstStyle/>
          <a:p>
            <a:pPr algn="ctr">
              <a:lnSpc>
                <a:spcPts val="3920"/>
              </a:lnSpc>
            </a:pPr>
            <a:r>
              <a:rPr lang="en-US" sz="2800" b="1">
                <a:solidFill>
                  <a:srgbClr val="FCFCFD"/>
                </a:solidFill>
                <a:latin typeface="Calibri (MS) Bold"/>
                <a:ea typeface="Calibri (MS) Bold"/>
                <a:cs typeface="Calibri (MS) Bold"/>
                <a:sym typeface="Calibri (MS) Bold"/>
              </a:rPr>
              <a:t>Healthy Relationships &amp; Lifestyle Choices</a:t>
            </a:r>
          </a:p>
        </p:txBody>
      </p:sp>
      <p:sp>
        <p:nvSpPr>
          <p:cNvPr id="13" name="Freeform 13"/>
          <p:cNvSpPr/>
          <p:nvPr/>
        </p:nvSpPr>
        <p:spPr>
          <a:xfrm>
            <a:off x="291970" y="1228929"/>
            <a:ext cx="4564398" cy="2995305"/>
          </a:xfrm>
          <a:custGeom>
            <a:avLst/>
            <a:gdLst/>
            <a:ahLst/>
            <a:cxnLst/>
            <a:rect l="l" t="t" r="r" b="b"/>
            <a:pathLst>
              <a:path w="4564398" h="2995305">
                <a:moveTo>
                  <a:pt x="0" y="0"/>
                </a:moveTo>
                <a:lnTo>
                  <a:pt x="4564397" y="0"/>
                </a:lnTo>
                <a:lnTo>
                  <a:pt x="4564397" y="2995304"/>
                </a:lnTo>
                <a:lnTo>
                  <a:pt x="0" y="2995304"/>
                </a:lnTo>
                <a:lnTo>
                  <a:pt x="0" y="0"/>
                </a:lnTo>
                <a:close/>
              </a:path>
            </a:pathLst>
          </a:custGeom>
          <a:blipFill>
            <a:blip r:embed="rId3"/>
            <a:stretch>
              <a:fillRect r="-19899" b="-4372"/>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51551" y="3423368"/>
            <a:ext cx="9108566" cy="4884468"/>
          </a:xfrm>
          <a:custGeom>
            <a:avLst/>
            <a:gdLst/>
            <a:ahLst/>
            <a:cxnLst/>
            <a:rect l="l" t="t" r="r" b="b"/>
            <a:pathLst>
              <a:path w="9108566" h="4884468">
                <a:moveTo>
                  <a:pt x="0" y="0"/>
                </a:moveTo>
                <a:lnTo>
                  <a:pt x="9108566" y="0"/>
                </a:lnTo>
                <a:lnTo>
                  <a:pt x="9108566" y="4884469"/>
                </a:lnTo>
                <a:lnTo>
                  <a:pt x="0" y="4884469"/>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Importance of Healthy Relationships</a:t>
            </a:r>
          </a:p>
        </p:txBody>
      </p:sp>
      <p:sp>
        <p:nvSpPr>
          <p:cNvPr id="7" name="TextBox 7"/>
          <p:cNvSpPr txBox="1"/>
          <p:nvPr/>
        </p:nvSpPr>
        <p:spPr>
          <a:xfrm>
            <a:off x="1481356" y="1568861"/>
            <a:ext cx="15325287" cy="663575"/>
          </a:xfrm>
          <a:prstGeom prst="rect">
            <a:avLst/>
          </a:prstGeom>
        </p:spPr>
        <p:txBody>
          <a:bodyPr lIns="0" tIns="0" rIns="0" bIns="0" rtlCol="0" anchor="t">
            <a:spAutoFit/>
          </a:bodyPr>
          <a:lstStyle/>
          <a:p>
            <a:pPr algn="ctr">
              <a:lnSpc>
                <a:spcPts val="4899"/>
              </a:lnSpc>
            </a:pPr>
            <a:r>
              <a:rPr lang="en-US" sz="3499">
                <a:solidFill>
                  <a:srgbClr val="000000"/>
                </a:solidFill>
                <a:latin typeface="Calibri (MS)"/>
                <a:ea typeface="Calibri (MS)"/>
                <a:cs typeface="Calibri (MS)"/>
                <a:sym typeface="Calibri (MS)"/>
              </a:rPr>
              <a:t>Healthy romantic relationships are important to happiness and overall wellbeing.</a:t>
            </a:r>
          </a:p>
        </p:txBody>
      </p:sp>
      <p:sp>
        <p:nvSpPr>
          <p:cNvPr id="8" name="TextBox 8"/>
          <p:cNvSpPr txBox="1"/>
          <p:nvPr/>
        </p:nvSpPr>
        <p:spPr>
          <a:xfrm>
            <a:off x="10227180" y="4800857"/>
            <a:ext cx="7914525" cy="16478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Negative interactions and relationships with partners can lead to increased risk of anxiety, depression, and suicidal thoughts.</a:t>
            </a:r>
          </a:p>
        </p:txBody>
      </p:sp>
      <p:sp>
        <p:nvSpPr>
          <p:cNvPr id="9" name="TextBox 9"/>
          <p:cNvSpPr txBox="1"/>
          <p:nvPr/>
        </p:nvSpPr>
        <p:spPr>
          <a:xfrm>
            <a:off x="10227180" y="7109717"/>
            <a:ext cx="7914525" cy="16478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Relationship issues are a major factor of teen suicides, which is the second leading cause of teenage death.</a:t>
            </a:r>
          </a:p>
        </p:txBody>
      </p:sp>
      <p:sp>
        <p:nvSpPr>
          <p:cNvPr id="10" name="TextBox 10"/>
          <p:cNvSpPr txBox="1"/>
          <p:nvPr/>
        </p:nvSpPr>
        <p:spPr>
          <a:xfrm>
            <a:off x="10227180" y="3025398"/>
            <a:ext cx="7914525" cy="11144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96% of teens report mental/emotional abuse in their dating relationships.</a:t>
            </a:r>
          </a:p>
        </p:txBody>
      </p:sp>
      <p:sp>
        <p:nvSpPr>
          <p:cNvPr id="11" name="TextBox 11"/>
          <p:cNvSpPr txBox="1"/>
          <p:nvPr/>
        </p:nvSpPr>
        <p:spPr>
          <a:xfrm>
            <a:off x="7856860" y="4054098"/>
            <a:ext cx="12655164" cy="403859"/>
          </a:xfrm>
          <a:prstGeom prst="rect">
            <a:avLst/>
          </a:prstGeom>
        </p:spPr>
        <p:txBody>
          <a:bodyPr lIns="0" tIns="0" rIns="0" bIns="0" rtlCol="0" anchor="t">
            <a:spAutoFit/>
          </a:bodyPr>
          <a:lstStyle/>
          <a:p>
            <a:pPr algn="ctr">
              <a:lnSpc>
                <a:spcPts val="2940"/>
              </a:lnSpc>
            </a:pPr>
            <a:r>
              <a:rPr lang="en-US" sz="2100" b="1">
                <a:solidFill>
                  <a:srgbClr val="000000"/>
                </a:solidFill>
                <a:latin typeface="Calibri (MS) Bold"/>
                <a:ea typeface="Calibri (MS) Bold"/>
                <a:cs typeface="Calibri (MS) Bold"/>
                <a:sym typeface="Calibri (MS) Bold"/>
              </a:rPr>
              <a:t>The Dibble Institute</a:t>
            </a:r>
          </a:p>
        </p:txBody>
      </p:sp>
      <p:sp>
        <p:nvSpPr>
          <p:cNvPr id="12" name="TextBox 12"/>
          <p:cNvSpPr txBox="1"/>
          <p:nvPr/>
        </p:nvSpPr>
        <p:spPr>
          <a:xfrm>
            <a:off x="7856860" y="8671817"/>
            <a:ext cx="12655164" cy="403859"/>
          </a:xfrm>
          <a:prstGeom prst="rect">
            <a:avLst/>
          </a:prstGeom>
        </p:spPr>
        <p:txBody>
          <a:bodyPr lIns="0" tIns="0" rIns="0" bIns="0" rtlCol="0" anchor="t">
            <a:spAutoFit/>
          </a:bodyPr>
          <a:lstStyle/>
          <a:p>
            <a:pPr algn="ctr">
              <a:lnSpc>
                <a:spcPts val="2940"/>
              </a:lnSpc>
            </a:pPr>
            <a:r>
              <a:rPr lang="en-US" sz="2100" b="1">
                <a:solidFill>
                  <a:srgbClr val="000000"/>
                </a:solidFill>
                <a:latin typeface="Calibri (MS) Bold"/>
                <a:ea typeface="Calibri (MS) Bold"/>
                <a:cs typeface="Calibri (MS) Bold"/>
                <a:sym typeface="Calibri (MS) Bold"/>
              </a:rPr>
              <a:t>The Dibble Institute</a:t>
            </a:r>
          </a:p>
        </p:txBody>
      </p:sp>
      <p:sp>
        <p:nvSpPr>
          <p:cNvPr id="13" name="TextBox 13"/>
          <p:cNvSpPr txBox="1"/>
          <p:nvPr/>
        </p:nvSpPr>
        <p:spPr>
          <a:xfrm>
            <a:off x="7856860" y="6362957"/>
            <a:ext cx="12655164" cy="403859"/>
          </a:xfrm>
          <a:prstGeom prst="rect">
            <a:avLst/>
          </a:prstGeom>
        </p:spPr>
        <p:txBody>
          <a:bodyPr lIns="0" tIns="0" rIns="0" bIns="0" rtlCol="0" anchor="t">
            <a:spAutoFit/>
          </a:bodyPr>
          <a:lstStyle/>
          <a:p>
            <a:pPr algn="ctr">
              <a:lnSpc>
                <a:spcPts val="2940"/>
              </a:lnSpc>
            </a:pPr>
            <a:r>
              <a:rPr lang="en-US" sz="2100" b="1">
                <a:solidFill>
                  <a:srgbClr val="000000"/>
                </a:solidFill>
                <a:latin typeface="Calibri (MS) Bold"/>
                <a:ea typeface="Calibri (MS) Bold"/>
                <a:cs typeface="Calibri (MS) Bold"/>
                <a:sym typeface="Calibri (MS) Bold"/>
              </a:rPr>
              <a:t>Mental Health Foundation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3384567"/>
            <a:ext cx="7394034" cy="3517866"/>
          </a:xfrm>
          <a:custGeom>
            <a:avLst/>
            <a:gdLst/>
            <a:ahLst/>
            <a:cxnLst/>
            <a:rect l="l" t="t" r="r" b="b"/>
            <a:pathLst>
              <a:path w="7394034" h="3517866">
                <a:moveTo>
                  <a:pt x="0" y="0"/>
                </a:moveTo>
                <a:lnTo>
                  <a:pt x="7394034" y="0"/>
                </a:lnTo>
                <a:lnTo>
                  <a:pt x="7394034" y="3517866"/>
                </a:lnTo>
                <a:lnTo>
                  <a:pt x="0" y="3517866"/>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Characteristics of an Unhealthy Relationship</a:t>
            </a:r>
          </a:p>
        </p:txBody>
      </p:sp>
      <p:sp>
        <p:nvSpPr>
          <p:cNvPr id="7" name="TextBox 7"/>
          <p:cNvSpPr txBox="1"/>
          <p:nvPr/>
        </p:nvSpPr>
        <p:spPr>
          <a:xfrm>
            <a:off x="9587752" y="2922307"/>
            <a:ext cx="7483558" cy="484822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Physical aggression or abuse</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Emotional manipulation</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Name calling</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Controlling</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Cruel and mean communication</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Shaming and/or blaming their partner</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Extreme possessiveness and jealousy</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Pressure for sexual activity</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Threats and/or abuse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494770" y="2657475"/>
            <a:ext cx="6115705" cy="484822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Respect one another</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Honest communication</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Open to positive change</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Supportive during difficult times</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Kind and caring</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Want the best for one another</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Respect one another’s boundaries</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Loyalty and trust</a:t>
            </a:r>
          </a:p>
          <a:p>
            <a:pPr marL="647700" lvl="1" indent="-323850" algn="l">
              <a:lnSpc>
                <a:spcPts val="4200"/>
              </a:lnSpc>
              <a:buFont typeface="Arial"/>
              <a:buChar char="•"/>
            </a:pPr>
            <a:r>
              <a:rPr lang="en-US" sz="3000">
                <a:solidFill>
                  <a:srgbClr val="000000"/>
                </a:solidFill>
                <a:latin typeface="Calibri (MS)"/>
                <a:ea typeface="Calibri (MS)"/>
                <a:cs typeface="Calibri (MS)"/>
                <a:sym typeface="Calibri (MS)"/>
              </a:rPr>
              <a:t>Feel safe and secure</a:t>
            </a:r>
          </a:p>
        </p:txBody>
      </p:sp>
      <p:sp>
        <p:nvSpPr>
          <p:cNvPr id="6" name="Freeform 6"/>
          <p:cNvSpPr/>
          <p:nvPr/>
        </p:nvSpPr>
        <p:spPr>
          <a:xfrm>
            <a:off x="1253552" y="1830757"/>
            <a:ext cx="3545859" cy="2946287"/>
          </a:xfrm>
          <a:custGeom>
            <a:avLst/>
            <a:gdLst/>
            <a:ahLst/>
            <a:cxnLst/>
            <a:rect l="l" t="t" r="r" b="b"/>
            <a:pathLst>
              <a:path w="3545859" h="2946287">
                <a:moveTo>
                  <a:pt x="0" y="0"/>
                </a:moveTo>
                <a:lnTo>
                  <a:pt x="3545860" y="0"/>
                </a:lnTo>
                <a:lnTo>
                  <a:pt x="3545860" y="2946287"/>
                </a:lnTo>
                <a:lnTo>
                  <a:pt x="0" y="29462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3973932" y="6082293"/>
            <a:ext cx="3622647" cy="3464568"/>
          </a:xfrm>
          <a:custGeom>
            <a:avLst/>
            <a:gdLst/>
            <a:ahLst/>
            <a:cxnLst/>
            <a:rect l="l" t="t" r="r" b="b"/>
            <a:pathLst>
              <a:path w="3622647" h="3464568">
                <a:moveTo>
                  <a:pt x="0" y="0"/>
                </a:moveTo>
                <a:lnTo>
                  <a:pt x="3622647" y="0"/>
                </a:lnTo>
                <a:lnTo>
                  <a:pt x="3622647" y="3464568"/>
                </a:lnTo>
                <a:lnTo>
                  <a:pt x="0" y="3464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Characteristics of a Healthy Relationship</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207371" y="2583782"/>
            <a:ext cx="9101219" cy="5119436"/>
          </a:xfrm>
          <a:custGeom>
            <a:avLst/>
            <a:gdLst/>
            <a:ahLst/>
            <a:cxnLst/>
            <a:rect l="l" t="t" r="r" b="b"/>
            <a:pathLst>
              <a:path w="9101219" h="5119436">
                <a:moveTo>
                  <a:pt x="0" y="0"/>
                </a:moveTo>
                <a:lnTo>
                  <a:pt x="9101218" y="0"/>
                </a:lnTo>
                <a:lnTo>
                  <a:pt x="9101218" y="5119436"/>
                </a:lnTo>
                <a:lnTo>
                  <a:pt x="0" y="5119436"/>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How to Maintain a Healthy Relationship</a:t>
            </a:r>
          </a:p>
        </p:txBody>
      </p:sp>
      <p:sp>
        <p:nvSpPr>
          <p:cNvPr id="7" name="TextBox 7"/>
          <p:cNvSpPr txBox="1"/>
          <p:nvPr/>
        </p:nvSpPr>
        <p:spPr>
          <a:xfrm>
            <a:off x="11647639" y="2377659"/>
            <a:ext cx="4448050"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Manage your own anger.</a:t>
            </a:r>
          </a:p>
        </p:txBody>
      </p:sp>
      <p:sp>
        <p:nvSpPr>
          <p:cNvPr id="8" name="TextBox 8"/>
          <p:cNvSpPr txBox="1"/>
          <p:nvPr/>
        </p:nvSpPr>
        <p:spPr>
          <a:xfrm>
            <a:off x="11722590" y="3863559"/>
            <a:ext cx="4373099"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Make decisions together.</a:t>
            </a:r>
          </a:p>
        </p:txBody>
      </p:sp>
      <p:sp>
        <p:nvSpPr>
          <p:cNvPr id="9" name="TextBox 9"/>
          <p:cNvSpPr txBox="1"/>
          <p:nvPr/>
        </p:nvSpPr>
        <p:spPr>
          <a:xfrm>
            <a:off x="10768840" y="5349459"/>
            <a:ext cx="6490460"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Communicate honestly with one another.</a:t>
            </a:r>
          </a:p>
        </p:txBody>
      </p:sp>
      <p:sp>
        <p:nvSpPr>
          <p:cNvPr id="10" name="TextBox 10"/>
          <p:cNvSpPr txBox="1"/>
          <p:nvPr/>
        </p:nvSpPr>
        <p:spPr>
          <a:xfrm>
            <a:off x="11199808" y="6839731"/>
            <a:ext cx="5628525"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Be generous without expectations.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19102"/>
            <a:ext cx="18288000" cy="1696332"/>
            <a:chOff x="0" y="-110381"/>
            <a:chExt cx="4816593" cy="446770"/>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110381"/>
              <a:ext cx="4816593" cy="446770"/>
            </a:xfrm>
            <a:prstGeom prst="rect">
              <a:avLst/>
            </a:prstGeom>
          </p:spPr>
          <p:txBody>
            <a:bodyPr lIns="50800" tIns="50800" rIns="50800" bIns="50800" rtlCol="0" anchor="ctr"/>
            <a:lstStyle/>
            <a:p>
              <a:pPr algn="ctr">
                <a:lnSpc>
                  <a:spcPts val="5740"/>
                </a:lnSpc>
              </a:pPr>
              <a:r>
                <a:rPr lang="en-US" sz="4100" b="1" dirty="0">
                  <a:solidFill>
                    <a:srgbClr val="FFFFFF"/>
                  </a:solidFill>
                  <a:latin typeface="Calibri (MS) Bold"/>
                  <a:ea typeface="Calibri (MS) Bold"/>
                  <a:cs typeface="Calibri (MS) Bold"/>
                  <a:sym typeface="Calibri (MS) Bold"/>
                </a:rPr>
                <a:t>TEDx Talks “The Surprising Key to Building a Healthy Relationship that Lasts” Video</a:t>
              </a:r>
            </a:p>
          </p:txBody>
        </p:sp>
      </p:grpSp>
      <p:sp>
        <p:nvSpPr>
          <p:cNvPr id="5" name="TextBox 5"/>
          <p:cNvSpPr txBox="1"/>
          <p:nvPr/>
        </p:nvSpPr>
        <p:spPr>
          <a:xfrm>
            <a:off x="6429256" y="9715500"/>
            <a:ext cx="5429488"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https://www.youtube.com/watch?v=Xvb-v83qJ8U</a:t>
            </a:r>
          </a:p>
        </p:txBody>
      </p:sp>
      <p:sp>
        <p:nvSpPr>
          <p:cNvPr id="6" name="TextBox 6"/>
          <p:cNvSpPr txBox="1"/>
          <p:nvPr/>
        </p:nvSpPr>
        <p:spPr>
          <a:xfrm>
            <a:off x="14292827" y="9446896"/>
            <a:ext cx="2148007"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8:31 minutes</a:t>
            </a:r>
          </a:p>
        </p:txBody>
      </p:sp>
      <p:pic>
        <p:nvPicPr>
          <p:cNvPr id="8" name="Online Media 7" title="The Surprising Key to Building a Healthy Relationship that Lasts | Maya Diamond | TEDxOakland">
            <a:hlinkClick r:id="" action="ppaction://media"/>
            <a:extLst>
              <a:ext uri="{FF2B5EF4-FFF2-40B4-BE49-F238E27FC236}">
                <a16:creationId xmlns:a16="http://schemas.microsoft.com/office/drawing/2014/main" id="{A372BF33-DD19-DC7A-8A99-75B096B0E93B}"/>
              </a:ext>
            </a:extLst>
          </p:cNvPr>
          <p:cNvPicPr>
            <a:picLocks noRot="1" noChangeAspect="1"/>
          </p:cNvPicPr>
          <p:nvPr>
            <a:videoFile r:link="rId1"/>
          </p:nvPr>
        </p:nvPicPr>
        <p:blipFill>
          <a:blip r:embed="rId3"/>
          <a:stretch>
            <a:fillRect/>
          </a:stretch>
        </p:blipFill>
        <p:spPr>
          <a:xfrm>
            <a:off x="2082191" y="1277230"/>
            <a:ext cx="14123617" cy="79739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656294" y="3270250"/>
            <a:ext cx="12975412" cy="358457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Think about what a healthy relationship looks like to you. Think about those in your life who you see in healthy relationships.</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What do you think are some important factors to having a healthy relationship that were not mentioned in the Tedx Talk?</a:t>
            </a:r>
          </a:p>
        </p:txBody>
      </p:sp>
      <p:grpSp>
        <p:nvGrpSpPr>
          <p:cNvPr id="3" name="Group 3"/>
          <p:cNvGrpSpPr/>
          <p:nvPr/>
        </p:nvGrpSpPr>
        <p:grpSpPr>
          <a:xfrm>
            <a:off x="0" y="-294371"/>
            <a:ext cx="18288000" cy="1551671"/>
            <a:chOff x="0" y="-77530"/>
            <a:chExt cx="4816593" cy="408670"/>
          </a:xfrm>
        </p:grpSpPr>
        <p:sp>
          <p:nvSpPr>
            <p:cNvPr id="4" name="Freeform 4"/>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5" name="TextBox 5"/>
            <p:cNvSpPr txBox="1"/>
            <p:nvPr/>
          </p:nvSpPr>
          <p:spPr>
            <a:xfrm>
              <a:off x="0" y="-77530"/>
              <a:ext cx="4816593" cy="408670"/>
            </a:xfrm>
            <a:prstGeom prst="rect">
              <a:avLst/>
            </a:prstGeom>
          </p:spPr>
          <p:txBody>
            <a:bodyPr lIns="50800" tIns="50800" rIns="50800" bIns="50800" rtlCol="0" anchor="ctr"/>
            <a:lstStyle/>
            <a:p>
              <a:pPr algn="ctr">
                <a:lnSpc>
                  <a:spcPts val="4340"/>
                </a:lnSpc>
              </a:pPr>
              <a:r>
                <a:rPr lang="en-US" sz="3100" b="1" dirty="0">
                  <a:solidFill>
                    <a:srgbClr val="FFFFFF"/>
                  </a:solidFill>
                  <a:latin typeface="Calibri (MS) Bold"/>
                  <a:ea typeface="Calibri (MS) Bold"/>
                  <a:cs typeface="Calibri (MS) Bold"/>
                  <a:sym typeface="Calibri (MS) Bold"/>
                </a:rPr>
                <a:t>TEDx Talks “The Surprising Key to Building a Healthy Relationship that Lasts” Teacher Led Discussion Question</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1233</Words>
  <Application>Microsoft Office PowerPoint</Application>
  <PresentationFormat>Custom</PresentationFormat>
  <Paragraphs>128</Paragraphs>
  <Slides>22</Slides>
  <Notes>3</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Calibri (MS) Italics</vt:lpstr>
      <vt:lpstr>Calibri (MS) Bold</vt:lpstr>
      <vt:lpstr>Arial</vt:lpstr>
      <vt:lpstr>Calibri (MS)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12th Grade Teacher Lesson Healthy Relationships &amp; Lifestyle</dc:title>
  <cp:lastModifiedBy>Megan Wilson</cp:lastModifiedBy>
  <cp:revision>1</cp:revision>
  <dcterms:created xsi:type="dcterms:W3CDTF">2006-08-16T00:00:00Z</dcterms:created>
  <dcterms:modified xsi:type="dcterms:W3CDTF">2025-10-08T19:53:27Z</dcterms:modified>
  <dc:identifier>DAGaaWSjqmc</dc:identifier>
</cp:coreProperties>
</file>