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Calibri (M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1EC460-50A9-407E-A80E-2BCC98FBB8E7}" v="1" dt="2025-10-01T19:29:19.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0-01T19:29:28.305" v="56" actId="1076"/>
      <pc:docMkLst>
        <pc:docMk/>
      </pc:docMkLst>
      <pc:sldChg chg="modSp mod">
        <pc:chgData name="Megan Wilson" userId="4833c330-bb21-4a51-b524-eef8b134b0b1" providerId="ADAL" clId="{17E34592-B103-4D32-8966-D1DE2E1B8692}" dt="2025-10-01T19:25:49.897" v="4" actId="1036"/>
        <pc:sldMkLst>
          <pc:docMk/>
          <pc:sldMk cId="0" sldId="257"/>
        </pc:sldMkLst>
        <pc:spChg chg="mod">
          <ac:chgData name="Megan Wilson" userId="4833c330-bb21-4a51-b524-eef8b134b0b1" providerId="ADAL" clId="{17E34592-B103-4D32-8966-D1DE2E1B8692}" dt="2025-10-01T19:25:49.897" v="4" actId="1036"/>
          <ac:spMkLst>
            <pc:docMk/>
            <pc:sldMk cId="0" sldId="257"/>
            <ac:spMk id="6" creationId="{00000000-0000-0000-0000-000000000000}"/>
          </ac:spMkLst>
        </pc:spChg>
      </pc:sldChg>
      <pc:sldChg chg="modSp mod">
        <pc:chgData name="Megan Wilson" userId="4833c330-bb21-4a51-b524-eef8b134b0b1" providerId="ADAL" clId="{17E34592-B103-4D32-8966-D1DE2E1B8692}" dt="2025-10-01T19:25:59.003" v="6" actId="207"/>
        <pc:sldMkLst>
          <pc:docMk/>
          <pc:sldMk cId="0" sldId="259"/>
        </pc:sldMkLst>
        <pc:spChg chg="mod">
          <ac:chgData name="Megan Wilson" userId="4833c330-bb21-4a51-b524-eef8b134b0b1" providerId="ADAL" clId="{17E34592-B103-4D32-8966-D1DE2E1B8692}" dt="2025-10-01T19:25:54.282" v="5" actId="1036"/>
          <ac:spMkLst>
            <pc:docMk/>
            <pc:sldMk cId="0" sldId="259"/>
            <ac:spMk id="12" creationId="{00000000-0000-0000-0000-000000000000}"/>
          </ac:spMkLst>
        </pc:spChg>
        <pc:spChg chg="mod">
          <ac:chgData name="Megan Wilson" userId="4833c330-bb21-4a51-b524-eef8b134b0b1" providerId="ADAL" clId="{17E34592-B103-4D32-8966-D1DE2E1B8692}" dt="2025-10-01T19:25:59.003" v="6" actId="207"/>
          <ac:spMkLst>
            <pc:docMk/>
            <pc:sldMk cId="0" sldId="259"/>
            <ac:spMk id="13" creationId="{00000000-0000-0000-0000-000000000000}"/>
          </ac:spMkLst>
        </pc:spChg>
      </pc:sldChg>
      <pc:sldChg chg="modSp mod">
        <pc:chgData name="Megan Wilson" userId="4833c330-bb21-4a51-b524-eef8b134b0b1" providerId="ADAL" clId="{17E34592-B103-4D32-8966-D1DE2E1B8692}" dt="2025-10-01T19:26:05.554" v="8" actId="207"/>
        <pc:sldMkLst>
          <pc:docMk/>
          <pc:sldMk cId="0" sldId="260"/>
        </pc:sldMkLst>
        <pc:spChg chg="mod">
          <ac:chgData name="Megan Wilson" userId="4833c330-bb21-4a51-b524-eef8b134b0b1" providerId="ADAL" clId="{17E34592-B103-4D32-8966-D1DE2E1B8692}" dt="2025-10-01T19:26:02.422" v="7" actId="1036"/>
          <ac:spMkLst>
            <pc:docMk/>
            <pc:sldMk cId="0" sldId="260"/>
            <ac:spMk id="9" creationId="{00000000-0000-0000-0000-000000000000}"/>
          </ac:spMkLst>
        </pc:spChg>
        <pc:spChg chg="mod">
          <ac:chgData name="Megan Wilson" userId="4833c330-bb21-4a51-b524-eef8b134b0b1" providerId="ADAL" clId="{17E34592-B103-4D32-8966-D1DE2E1B8692}" dt="2025-10-01T19:26:05.554" v="8" actId="207"/>
          <ac:spMkLst>
            <pc:docMk/>
            <pc:sldMk cId="0" sldId="260"/>
            <ac:spMk id="10" creationId="{00000000-0000-0000-0000-000000000000}"/>
          </ac:spMkLst>
        </pc:spChg>
      </pc:sldChg>
      <pc:sldChg chg="modSp mod">
        <pc:chgData name="Megan Wilson" userId="4833c330-bb21-4a51-b524-eef8b134b0b1" providerId="ADAL" clId="{17E34592-B103-4D32-8966-D1DE2E1B8692}" dt="2025-10-01T19:26:12.869" v="10" actId="1036"/>
        <pc:sldMkLst>
          <pc:docMk/>
          <pc:sldMk cId="0" sldId="261"/>
        </pc:sldMkLst>
        <pc:spChg chg="mod">
          <ac:chgData name="Megan Wilson" userId="4833c330-bb21-4a51-b524-eef8b134b0b1" providerId="ADAL" clId="{17E34592-B103-4D32-8966-D1DE2E1B8692}" dt="2025-10-01T19:26:12.869" v="10" actId="1036"/>
          <ac:spMkLst>
            <pc:docMk/>
            <pc:sldMk cId="0" sldId="261"/>
            <ac:spMk id="9" creationId="{00000000-0000-0000-0000-000000000000}"/>
          </ac:spMkLst>
        </pc:spChg>
        <pc:spChg chg="mod">
          <ac:chgData name="Megan Wilson" userId="4833c330-bb21-4a51-b524-eef8b134b0b1" providerId="ADAL" clId="{17E34592-B103-4D32-8966-D1DE2E1B8692}" dt="2025-10-01T19:26:09.832" v="9" actId="207"/>
          <ac:spMkLst>
            <pc:docMk/>
            <pc:sldMk cId="0" sldId="261"/>
            <ac:spMk id="10" creationId="{00000000-0000-0000-0000-000000000000}"/>
          </ac:spMkLst>
        </pc:spChg>
      </pc:sldChg>
      <pc:sldChg chg="modSp mod">
        <pc:chgData name="Megan Wilson" userId="4833c330-bb21-4a51-b524-eef8b134b0b1" providerId="ADAL" clId="{17E34592-B103-4D32-8966-D1DE2E1B8692}" dt="2025-10-01T19:26:20.900" v="12" actId="207"/>
        <pc:sldMkLst>
          <pc:docMk/>
          <pc:sldMk cId="0" sldId="262"/>
        </pc:sldMkLst>
        <pc:spChg chg="mod">
          <ac:chgData name="Megan Wilson" userId="4833c330-bb21-4a51-b524-eef8b134b0b1" providerId="ADAL" clId="{17E34592-B103-4D32-8966-D1DE2E1B8692}" dt="2025-10-01T19:26:17.820" v="11" actId="1036"/>
          <ac:spMkLst>
            <pc:docMk/>
            <pc:sldMk cId="0" sldId="262"/>
            <ac:spMk id="11" creationId="{00000000-0000-0000-0000-000000000000}"/>
          </ac:spMkLst>
        </pc:spChg>
        <pc:spChg chg="mod">
          <ac:chgData name="Megan Wilson" userId="4833c330-bb21-4a51-b524-eef8b134b0b1" providerId="ADAL" clId="{17E34592-B103-4D32-8966-D1DE2E1B8692}" dt="2025-10-01T19:26:20.900" v="12" actId="207"/>
          <ac:spMkLst>
            <pc:docMk/>
            <pc:sldMk cId="0" sldId="262"/>
            <ac:spMk id="13" creationId="{00000000-0000-0000-0000-000000000000}"/>
          </ac:spMkLst>
        </pc:spChg>
      </pc:sldChg>
      <pc:sldChg chg="modSp mod">
        <pc:chgData name="Megan Wilson" userId="4833c330-bb21-4a51-b524-eef8b134b0b1" providerId="ADAL" clId="{17E34592-B103-4D32-8966-D1DE2E1B8692}" dt="2025-10-01T19:26:29.544" v="14" actId="207"/>
        <pc:sldMkLst>
          <pc:docMk/>
          <pc:sldMk cId="0" sldId="263"/>
        </pc:sldMkLst>
        <pc:spChg chg="mod">
          <ac:chgData name="Megan Wilson" userId="4833c330-bb21-4a51-b524-eef8b134b0b1" providerId="ADAL" clId="{17E34592-B103-4D32-8966-D1DE2E1B8692}" dt="2025-10-01T19:26:25.925" v="13" actId="1036"/>
          <ac:spMkLst>
            <pc:docMk/>
            <pc:sldMk cId="0" sldId="263"/>
            <ac:spMk id="7" creationId="{00000000-0000-0000-0000-000000000000}"/>
          </ac:spMkLst>
        </pc:spChg>
        <pc:spChg chg="mod">
          <ac:chgData name="Megan Wilson" userId="4833c330-bb21-4a51-b524-eef8b134b0b1" providerId="ADAL" clId="{17E34592-B103-4D32-8966-D1DE2E1B8692}" dt="2025-10-01T19:26:29.544" v="14" actId="207"/>
          <ac:spMkLst>
            <pc:docMk/>
            <pc:sldMk cId="0" sldId="263"/>
            <ac:spMk id="9" creationId="{00000000-0000-0000-0000-000000000000}"/>
          </ac:spMkLst>
        </pc:spChg>
      </pc:sldChg>
      <pc:sldChg chg="addSp delSp modSp mod modAnim">
        <pc:chgData name="Megan Wilson" userId="4833c330-bb21-4a51-b524-eef8b134b0b1" providerId="ADAL" clId="{17E34592-B103-4D32-8966-D1DE2E1B8692}" dt="2025-10-01T19:29:28.305" v="56" actId="1076"/>
        <pc:sldMkLst>
          <pc:docMk/>
          <pc:sldMk cId="0" sldId="264"/>
        </pc:sldMkLst>
        <pc:spChg chg="mod">
          <ac:chgData name="Megan Wilson" userId="4833c330-bb21-4a51-b524-eef8b134b0b1" providerId="ADAL" clId="{17E34592-B103-4D32-8966-D1DE2E1B8692}" dt="2025-10-01T19:26:37.584" v="18" actId="1036"/>
          <ac:spMkLst>
            <pc:docMk/>
            <pc:sldMk cId="0" sldId="264"/>
            <ac:spMk id="4" creationId="{00000000-0000-0000-0000-000000000000}"/>
          </ac:spMkLst>
        </pc:spChg>
        <pc:spChg chg="mod">
          <ac:chgData name="Megan Wilson" userId="4833c330-bb21-4a51-b524-eef8b134b0b1" providerId="ADAL" clId="{17E34592-B103-4D32-8966-D1DE2E1B8692}" dt="2025-10-01T19:26:42.508" v="19" actId="207"/>
          <ac:spMkLst>
            <pc:docMk/>
            <pc:sldMk cId="0" sldId="264"/>
            <ac:spMk id="5" creationId="{00000000-0000-0000-0000-000000000000}"/>
          </ac:spMkLst>
        </pc:spChg>
        <pc:picChg chg="del">
          <ac:chgData name="Megan Wilson" userId="4833c330-bb21-4a51-b524-eef8b134b0b1" providerId="ADAL" clId="{17E34592-B103-4D32-8966-D1DE2E1B8692}" dt="2025-10-01T19:29:04.745" v="52" actId="478"/>
          <ac:picMkLst>
            <pc:docMk/>
            <pc:sldMk cId="0" sldId="264"/>
            <ac:picMk id="7" creationId="{00000000-0000-0000-0000-000000000000}"/>
          </ac:picMkLst>
        </pc:picChg>
        <pc:picChg chg="add mod">
          <ac:chgData name="Megan Wilson" userId="4833c330-bb21-4a51-b524-eef8b134b0b1" providerId="ADAL" clId="{17E34592-B103-4D32-8966-D1DE2E1B8692}" dt="2025-10-01T19:29:28.305" v="56" actId="1076"/>
          <ac:picMkLst>
            <pc:docMk/>
            <pc:sldMk cId="0" sldId="264"/>
            <ac:picMk id="8" creationId="{EB036D4F-73E8-3FE0-0D7F-E72AA3ADA525}"/>
          </ac:picMkLst>
        </pc:picChg>
      </pc:sldChg>
      <pc:sldChg chg="modSp mod">
        <pc:chgData name="Megan Wilson" userId="4833c330-bb21-4a51-b524-eef8b134b0b1" providerId="ADAL" clId="{17E34592-B103-4D32-8966-D1DE2E1B8692}" dt="2025-10-01T19:26:51.944" v="23" actId="207"/>
        <pc:sldMkLst>
          <pc:docMk/>
          <pc:sldMk cId="0" sldId="266"/>
        </pc:sldMkLst>
        <pc:spChg chg="mod">
          <ac:chgData name="Megan Wilson" userId="4833c330-bb21-4a51-b524-eef8b134b0b1" providerId="ADAL" clId="{17E34592-B103-4D32-8966-D1DE2E1B8692}" dt="2025-10-01T19:26:48.887" v="22" actId="1035"/>
          <ac:spMkLst>
            <pc:docMk/>
            <pc:sldMk cId="0" sldId="266"/>
            <ac:spMk id="5" creationId="{00000000-0000-0000-0000-000000000000}"/>
          </ac:spMkLst>
        </pc:spChg>
        <pc:spChg chg="mod">
          <ac:chgData name="Megan Wilson" userId="4833c330-bb21-4a51-b524-eef8b134b0b1" providerId="ADAL" clId="{17E34592-B103-4D32-8966-D1DE2E1B8692}" dt="2025-10-01T19:26:51.944" v="23" actId="207"/>
          <ac:spMkLst>
            <pc:docMk/>
            <pc:sldMk cId="0" sldId="266"/>
            <ac:spMk id="7" creationId="{00000000-0000-0000-0000-000000000000}"/>
          </ac:spMkLst>
        </pc:spChg>
      </pc:sldChg>
      <pc:sldChg chg="modSp mod">
        <pc:chgData name="Megan Wilson" userId="4833c330-bb21-4a51-b524-eef8b134b0b1" providerId="ADAL" clId="{17E34592-B103-4D32-8966-D1DE2E1B8692}" dt="2025-10-01T19:26:59.562" v="24" actId="1036"/>
        <pc:sldMkLst>
          <pc:docMk/>
          <pc:sldMk cId="0" sldId="268"/>
        </pc:sldMkLst>
        <pc:spChg chg="mod">
          <ac:chgData name="Megan Wilson" userId="4833c330-bb21-4a51-b524-eef8b134b0b1" providerId="ADAL" clId="{17E34592-B103-4D32-8966-D1DE2E1B8692}" dt="2025-10-01T19:26:59.562" v="24" actId="1036"/>
          <ac:spMkLst>
            <pc:docMk/>
            <pc:sldMk cId="0" sldId="268"/>
            <ac:spMk id="6" creationId="{00000000-0000-0000-0000-000000000000}"/>
          </ac:spMkLst>
        </pc:spChg>
      </pc:sldChg>
      <pc:sldChg chg="modSp mod">
        <pc:chgData name="Megan Wilson" userId="4833c330-bb21-4a51-b524-eef8b134b0b1" providerId="ADAL" clId="{17E34592-B103-4D32-8966-D1DE2E1B8692}" dt="2025-10-01T19:27:07.229" v="27" actId="207"/>
        <pc:sldMkLst>
          <pc:docMk/>
          <pc:sldMk cId="0" sldId="269"/>
        </pc:sldMkLst>
        <pc:spChg chg="mod">
          <ac:chgData name="Megan Wilson" userId="4833c330-bb21-4a51-b524-eef8b134b0b1" providerId="ADAL" clId="{17E34592-B103-4D32-8966-D1DE2E1B8692}" dt="2025-10-01T19:27:03.859" v="26" actId="1036"/>
          <ac:spMkLst>
            <pc:docMk/>
            <pc:sldMk cId="0" sldId="269"/>
            <ac:spMk id="6" creationId="{00000000-0000-0000-0000-000000000000}"/>
          </ac:spMkLst>
        </pc:spChg>
        <pc:spChg chg="mod">
          <ac:chgData name="Megan Wilson" userId="4833c330-bb21-4a51-b524-eef8b134b0b1" providerId="ADAL" clId="{17E34592-B103-4D32-8966-D1DE2E1B8692}" dt="2025-10-01T19:27:07.229" v="27" actId="207"/>
          <ac:spMkLst>
            <pc:docMk/>
            <pc:sldMk cId="0" sldId="269"/>
            <ac:spMk id="8" creationId="{00000000-0000-0000-0000-000000000000}"/>
          </ac:spMkLst>
        </pc:spChg>
      </pc:sldChg>
      <pc:sldChg chg="modSp mod">
        <pc:chgData name="Megan Wilson" userId="4833c330-bb21-4a51-b524-eef8b134b0b1" providerId="ADAL" clId="{17E34592-B103-4D32-8966-D1DE2E1B8692}" dt="2025-10-01T19:27:26.197" v="34" actId="1035"/>
        <pc:sldMkLst>
          <pc:docMk/>
          <pc:sldMk cId="0" sldId="270"/>
        </pc:sldMkLst>
        <pc:spChg chg="mod">
          <ac:chgData name="Megan Wilson" userId="4833c330-bb21-4a51-b524-eef8b134b0b1" providerId="ADAL" clId="{17E34592-B103-4D32-8966-D1DE2E1B8692}" dt="2025-10-01T19:27:26.197" v="34" actId="1035"/>
          <ac:spMkLst>
            <pc:docMk/>
            <pc:sldMk cId="0" sldId="270"/>
            <ac:spMk id="5" creationId="{00000000-0000-0000-0000-000000000000}"/>
          </ac:spMkLst>
        </pc:spChg>
        <pc:spChg chg="mod">
          <ac:chgData name="Megan Wilson" userId="4833c330-bb21-4a51-b524-eef8b134b0b1" providerId="ADAL" clId="{17E34592-B103-4D32-8966-D1DE2E1B8692}" dt="2025-10-01T19:27:22.548" v="31" actId="207"/>
          <ac:spMkLst>
            <pc:docMk/>
            <pc:sldMk cId="0" sldId="270"/>
            <ac:spMk id="6" creationId="{00000000-0000-0000-0000-000000000000}"/>
          </ac:spMkLst>
        </pc:spChg>
        <pc:spChg chg="mod">
          <ac:chgData name="Megan Wilson" userId="4833c330-bb21-4a51-b524-eef8b134b0b1" providerId="ADAL" clId="{17E34592-B103-4D32-8966-D1DE2E1B8692}" dt="2025-10-01T19:27:20.083" v="30" actId="207"/>
          <ac:spMkLst>
            <pc:docMk/>
            <pc:sldMk cId="0" sldId="270"/>
            <ac:spMk id="7" creationId="{00000000-0000-0000-0000-000000000000}"/>
          </ac:spMkLst>
        </pc:spChg>
      </pc:sldChg>
      <pc:sldChg chg="modSp mod">
        <pc:chgData name="Megan Wilson" userId="4833c330-bb21-4a51-b524-eef8b134b0b1" providerId="ADAL" clId="{17E34592-B103-4D32-8966-D1DE2E1B8692}" dt="2025-10-01T19:27:34.551" v="36" actId="207"/>
        <pc:sldMkLst>
          <pc:docMk/>
          <pc:sldMk cId="0" sldId="271"/>
        </pc:sldMkLst>
        <pc:spChg chg="mod">
          <ac:chgData name="Megan Wilson" userId="4833c330-bb21-4a51-b524-eef8b134b0b1" providerId="ADAL" clId="{17E34592-B103-4D32-8966-D1DE2E1B8692}" dt="2025-10-01T19:27:30.220" v="35" actId="1036"/>
          <ac:spMkLst>
            <pc:docMk/>
            <pc:sldMk cId="0" sldId="271"/>
            <ac:spMk id="5" creationId="{00000000-0000-0000-0000-000000000000}"/>
          </ac:spMkLst>
        </pc:spChg>
        <pc:spChg chg="mod">
          <ac:chgData name="Megan Wilson" userId="4833c330-bb21-4a51-b524-eef8b134b0b1" providerId="ADAL" clId="{17E34592-B103-4D32-8966-D1DE2E1B8692}" dt="2025-10-01T19:27:34.551" v="36" actId="207"/>
          <ac:spMkLst>
            <pc:docMk/>
            <pc:sldMk cId="0" sldId="271"/>
            <ac:spMk id="6" creationId="{00000000-0000-0000-0000-000000000000}"/>
          </ac:spMkLst>
        </pc:spChg>
      </pc:sldChg>
      <pc:sldChg chg="modSp mod">
        <pc:chgData name="Megan Wilson" userId="4833c330-bb21-4a51-b524-eef8b134b0b1" providerId="ADAL" clId="{17E34592-B103-4D32-8966-D1DE2E1B8692}" dt="2025-10-01T19:27:39.759" v="38" actId="1036"/>
        <pc:sldMkLst>
          <pc:docMk/>
          <pc:sldMk cId="0" sldId="272"/>
        </pc:sldMkLst>
        <pc:spChg chg="mod">
          <ac:chgData name="Megan Wilson" userId="4833c330-bb21-4a51-b524-eef8b134b0b1" providerId="ADAL" clId="{17E34592-B103-4D32-8966-D1DE2E1B8692}" dt="2025-10-01T19:27:39.759" v="38" actId="1036"/>
          <ac:spMkLst>
            <pc:docMk/>
            <pc:sldMk cId="0" sldId="272"/>
            <ac:spMk id="6" creationId="{00000000-0000-0000-0000-000000000000}"/>
          </ac:spMkLst>
        </pc:spChg>
      </pc:sldChg>
      <pc:sldChg chg="modSp mod">
        <pc:chgData name="Megan Wilson" userId="4833c330-bb21-4a51-b524-eef8b134b0b1" providerId="ADAL" clId="{17E34592-B103-4D32-8966-D1DE2E1B8692}" dt="2025-10-01T19:27:50.643" v="40" actId="207"/>
        <pc:sldMkLst>
          <pc:docMk/>
          <pc:sldMk cId="0" sldId="273"/>
        </pc:sldMkLst>
        <pc:spChg chg="mod">
          <ac:chgData name="Megan Wilson" userId="4833c330-bb21-4a51-b524-eef8b134b0b1" providerId="ADAL" clId="{17E34592-B103-4D32-8966-D1DE2E1B8692}" dt="2025-10-01T19:27:45.327" v="39" actId="1036"/>
          <ac:spMkLst>
            <pc:docMk/>
            <pc:sldMk cId="0" sldId="273"/>
            <ac:spMk id="5" creationId="{00000000-0000-0000-0000-000000000000}"/>
          </ac:spMkLst>
        </pc:spChg>
        <pc:spChg chg="mod">
          <ac:chgData name="Megan Wilson" userId="4833c330-bb21-4a51-b524-eef8b134b0b1" providerId="ADAL" clId="{17E34592-B103-4D32-8966-D1DE2E1B8692}" dt="2025-10-01T19:27:50.643" v="40" actId="207"/>
          <ac:spMkLst>
            <pc:docMk/>
            <pc:sldMk cId="0" sldId="273"/>
            <ac:spMk id="6" creationId="{00000000-0000-0000-0000-000000000000}"/>
          </ac:spMkLst>
        </pc:spChg>
      </pc:sldChg>
      <pc:sldChg chg="modSp mod">
        <pc:chgData name="Megan Wilson" userId="4833c330-bb21-4a51-b524-eef8b134b0b1" providerId="ADAL" clId="{17E34592-B103-4D32-8966-D1DE2E1B8692}" dt="2025-10-01T19:27:57.694" v="41" actId="1036"/>
        <pc:sldMkLst>
          <pc:docMk/>
          <pc:sldMk cId="0" sldId="275"/>
        </pc:sldMkLst>
        <pc:spChg chg="mod">
          <ac:chgData name="Megan Wilson" userId="4833c330-bb21-4a51-b524-eef8b134b0b1" providerId="ADAL" clId="{17E34592-B103-4D32-8966-D1DE2E1B8692}" dt="2025-10-01T19:27:57.694" v="41" actId="1036"/>
          <ac:spMkLst>
            <pc:docMk/>
            <pc:sldMk cId="0" sldId="275"/>
            <ac:spMk id="6" creationId="{00000000-0000-0000-0000-000000000000}"/>
          </ac:spMkLst>
        </pc:spChg>
      </pc:sldChg>
      <pc:sldChg chg="modSp mod">
        <pc:chgData name="Megan Wilson" userId="4833c330-bb21-4a51-b524-eef8b134b0b1" providerId="ADAL" clId="{17E34592-B103-4D32-8966-D1DE2E1B8692}" dt="2025-10-01T19:28:38.809" v="50" actId="207"/>
        <pc:sldMkLst>
          <pc:docMk/>
          <pc:sldMk cId="0" sldId="276"/>
        </pc:sldMkLst>
        <pc:spChg chg="mod">
          <ac:chgData name="Megan Wilson" userId="4833c330-bb21-4a51-b524-eef8b134b0b1" providerId="ADAL" clId="{17E34592-B103-4D32-8966-D1DE2E1B8692}" dt="2025-10-01T19:28:36.295" v="49" actId="207"/>
          <ac:spMkLst>
            <pc:docMk/>
            <pc:sldMk cId="0" sldId="276"/>
            <ac:spMk id="3" creationId="{00000000-0000-0000-0000-000000000000}"/>
          </ac:spMkLst>
        </pc:spChg>
        <pc:spChg chg="mod">
          <ac:chgData name="Megan Wilson" userId="4833c330-bb21-4a51-b524-eef8b134b0b1" providerId="ADAL" clId="{17E34592-B103-4D32-8966-D1DE2E1B8692}" dt="2025-10-01T19:28:13.489" v="43" actId="207"/>
          <ac:spMkLst>
            <pc:docMk/>
            <pc:sldMk cId="0" sldId="276"/>
            <ac:spMk id="4" creationId="{00000000-0000-0000-0000-000000000000}"/>
          </ac:spMkLst>
        </pc:spChg>
        <pc:spChg chg="mod">
          <ac:chgData name="Megan Wilson" userId="4833c330-bb21-4a51-b524-eef8b134b0b1" providerId="ADAL" clId="{17E34592-B103-4D32-8966-D1DE2E1B8692}" dt="2025-10-01T19:28:38.809" v="50" actId="207"/>
          <ac:spMkLst>
            <pc:docMk/>
            <pc:sldMk cId="0" sldId="276"/>
            <ac:spMk id="5" creationId="{00000000-0000-0000-0000-000000000000}"/>
          </ac:spMkLst>
        </pc:spChg>
        <pc:spChg chg="mod">
          <ac:chgData name="Megan Wilson" userId="4833c330-bb21-4a51-b524-eef8b134b0b1" providerId="ADAL" clId="{17E34592-B103-4D32-8966-D1DE2E1B8692}" dt="2025-10-01T19:28:09.752" v="42" actId="207"/>
          <ac:spMkLst>
            <pc:docMk/>
            <pc:sldMk cId="0" sldId="276"/>
            <ac:spMk id="6" creationId="{00000000-0000-0000-0000-000000000000}"/>
          </ac:spMkLst>
        </pc:spChg>
        <pc:spChg chg="mod">
          <ac:chgData name="Megan Wilson" userId="4833c330-bb21-4a51-b524-eef8b134b0b1" providerId="ADAL" clId="{17E34592-B103-4D32-8966-D1DE2E1B8692}" dt="2025-10-01T19:28:16.669" v="44" actId="207"/>
          <ac:spMkLst>
            <pc:docMk/>
            <pc:sldMk cId="0" sldId="276"/>
            <ac:spMk id="7" creationId="{00000000-0000-0000-0000-000000000000}"/>
          </ac:spMkLst>
        </pc:spChg>
        <pc:spChg chg="mod">
          <ac:chgData name="Megan Wilson" userId="4833c330-bb21-4a51-b524-eef8b134b0b1" providerId="ADAL" clId="{17E34592-B103-4D32-8966-D1DE2E1B8692}" dt="2025-10-01T19:28:19.191" v="45" actId="207"/>
          <ac:spMkLst>
            <pc:docMk/>
            <pc:sldMk cId="0" sldId="276"/>
            <ac:spMk id="8" creationId="{00000000-0000-0000-0000-000000000000}"/>
          </ac:spMkLst>
        </pc:spChg>
        <pc:spChg chg="mod">
          <ac:chgData name="Megan Wilson" userId="4833c330-bb21-4a51-b524-eef8b134b0b1" providerId="ADAL" clId="{17E34592-B103-4D32-8966-D1DE2E1B8692}" dt="2025-10-01T19:28:23.056" v="46" actId="207"/>
          <ac:spMkLst>
            <pc:docMk/>
            <pc:sldMk cId="0" sldId="276"/>
            <ac:spMk id="9" creationId="{00000000-0000-0000-0000-000000000000}"/>
          </ac:spMkLst>
        </pc:spChg>
        <pc:spChg chg="mod">
          <ac:chgData name="Megan Wilson" userId="4833c330-bb21-4a51-b524-eef8b134b0b1" providerId="ADAL" clId="{17E34592-B103-4D32-8966-D1DE2E1B8692}" dt="2025-10-01T19:28:26.538" v="47" actId="207"/>
          <ac:spMkLst>
            <pc:docMk/>
            <pc:sldMk cId="0" sldId="276"/>
            <ac:spMk id="10" creationId="{00000000-0000-0000-0000-000000000000}"/>
          </ac:spMkLst>
        </pc:spChg>
        <pc:spChg chg="mod">
          <ac:chgData name="Megan Wilson" userId="4833c330-bb21-4a51-b524-eef8b134b0b1" providerId="ADAL" clId="{17E34592-B103-4D32-8966-D1DE2E1B8692}" dt="2025-10-01T19:28:33.770" v="48" actId="207"/>
          <ac:spMkLst>
            <pc:docMk/>
            <pc:sldMk cId="0" sldId="276"/>
            <ac:spMk id="11" creationId="{00000000-0000-0000-0000-000000000000}"/>
          </ac:spMkLst>
        </pc:spChg>
      </pc:sldChg>
      <pc:sldChg chg="modSp mod">
        <pc:chgData name="Megan Wilson" userId="4833c330-bb21-4a51-b524-eef8b134b0b1" providerId="ADAL" clId="{17E34592-B103-4D32-8966-D1DE2E1B8692}" dt="2025-10-01T19:28:44.483" v="51" actId="1036"/>
        <pc:sldMkLst>
          <pc:docMk/>
          <pc:sldMk cId="0" sldId="277"/>
        </pc:sldMkLst>
        <pc:spChg chg="mod">
          <ac:chgData name="Megan Wilson" userId="4833c330-bb21-4a51-b524-eef8b134b0b1" providerId="ADAL" clId="{17E34592-B103-4D32-8966-D1DE2E1B8692}" dt="2025-10-01T19:28:44.483" v="51" actId="1036"/>
          <ac:spMkLst>
            <pc:docMk/>
            <pc:sldMk cId="0" sldId="277"/>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people.com/crime/brandon-guffey-son-sextortion-victim-died-by-suicid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ssingkids.org/netsmartz/home"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dhs.gov/sites/default/files/2025-07/25_0801_k2p_p2p_peer-crimes-teens.pdf" TargetMode="External"/><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 Id="rId6" Type="http://schemas.openxmlformats.org/officeDocument/2006/relationships/hyperlink" Target="https://www.dhs.gov/sites/default/files/2025-07/25_0801_k2p_p2p_support-directory.pdf" TargetMode="External"/><Relationship Id="rId5" Type="http://schemas.openxmlformats.org/officeDocument/2006/relationships/hyperlink" Target="https://www.dhs.gov/know2protect/how-to-report" TargetMode="External"/><Relationship Id="rId4" Type="http://schemas.openxmlformats.org/officeDocument/2006/relationships/hyperlink" Target="https://www.dhs.gov/sites/default/files/2025-07/25_0801_k2p_p2p-Exit-Checklist-Kids-Teen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playfactile.com/lv5nudggh2"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www.dhs.gov/sites/default/files/2025-07/25_0801_k2p_p2p-Exit-Checklist-Kids-Teens.pdf" TargetMode="External"/><Relationship Id="rId3" Type="http://schemas.openxmlformats.org/officeDocument/2006/relationships/hyperlink" Target="https://www.youtube.com/watch?v=XhbfGo7voB8" TargetMode="External"/><Relationship Id="rId7" Type="http://schemas.openxmlformats.org/officeDocument/2006/relationships/hyperlink" Target="https://www.dhs.gov/know2protect/publication/how2spot-peer-peer-risks-guide-teens" TargetMode="External"/><Relationship Id="rId2" Type="http://schemas.openxmlformats.org/officeDocument/2006/relationships/hyperlink" Target="https://www.dhs.gov/sites/default/files/2024-09/24_09_20_K2P_Tips2Identify-Fake-Profiles.pdf" TargetMode="External"/><Relationship Id="rId1" Type="http://schemas.openxmlformats.org/officeDocument/2006/relationships/slideLayout" Target="../slideLayouts/slideLayout7.xml"/><Relationship Id="rId6" Type="http://schemas.openxmlformats.org/officeDocument/2006/relationships/hyperlink" Target="https://www.dhs.gov/know2protect/p2p/teens" TargetMode="External"/><Relationship Id="rId5" Type="http://schemas.openxmlformats.org/officeDocument/2006/relationships/hyperlink" Target="https://www.youtube.com/watch?v=ELLaMPiPqPM" TargetMode="External"/><Relationship Id="rId10" Type="http://schemas.openxmlformats.org/officeDocument/2006/relationships/hyperlink" Target="https://www.dhs.gov/sites/default/files/2025-07/25_0801_k2p_p2p_support-directory.pdf" TargetMode="External"/><Relationship Id="rId4" Type="http://schemas.openxmlformats.org/officeDocument/2006/relationships/hyperlink" Target="https://www.playfactile.com/lv5nudggh2" TargetMode="External"/><Relationship Id="rId9" Type="http://schemas.openxmlformats.org/officeDocument/2006/relationships/hyperlink" Target="https://www.dhs.gov/know2protect/how-to-repor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hyperlink" Target="https://www.missingkids.org/theissues/onlineenticement"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allianceforchildren.org/blog/2018/06/what-grooming"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7mH93tQ4n8M" TargetMode="External"/><Relationship Id="rId2" Type="http://schemas.openxmlformats.org/officeDocument/2006/relationships/slideLayout" Target="../slideLayouts/slideLayout7.xml"/><Relationship Id="rId1" Type="http://schemas.openxmlformats.org/officeDocument/2006/relationships/video" Target="https://www.youtube.com/embed/7mH93tQ4n8M?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Digital Awareness &amp; Online Safety</a:t>
            </a:r>
          </a:p>
        </p:txBody>
      </p:sp>
      <p:sp>
        <p:nvSpPr>
          <p:cNvPr id="9" name="TextBox 9"/>
          <p:cNvSpPr txBox="1"/>
          <p:nvPr/>
        </p:nvSpPr>
        <p:spPr>
          <a:xfrm>
            <a:off x="5472791" y="4889856"/>
            <a:ext cx="776436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12</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48096"/>
            <a:ext cx="17412724" cy="581023"/>
          </a:xfrm>
          <a:prstGeom prst="rect">
            <a:avLst/>
          </a:prstGeom>
        </p:spPr>
        <p:txBody>
          <a:bodyPr lIns="0" tIns="0" rIns="0" bIns="0" rtlCol="0" anchor="t">
            <a:spAutoFit/>
          </a:bodyPr>
          <a:lstStyle/>
          <a:p>
            <a:pPr algn="ctr">
              <a:lnSpc>
                <a:spcPts val="4200"/>
              </a:lnSpc>
            </a:pPr>
            <a:r>
              <a:rPr lang="en-US" sz="3000" b="1">
                <a:solidFill>
                  <a:srgbClr val="FFFFFF"/>
                </a:solidFill>
                <a:latin typeface="Calibri (MS) Bold"/>
                <a:ea typeface="Calibri (MS) Bold"/>
                <a:cs typeface="Calibri (MS) Bold"/>
                <a:sym typeface="Calibri (MS) Bold"/>
              </a:rPr>
              <a:t>Youth Activist Inc. “This is Human Trafficking- Social Media Recruitment” Teacher Led Discussion Questions</a:t>
            </a:r>
          </a:p>
        </p:txBody>
      </p:sp>
      <p:sp>
        <p:nvSpPr>
          <p:cNvPr id="6" name="TextBox 6"/>
          <p:cNvSpPr txBox="1"/>
          <p:nvPr/>
        </p:nvSpPr>
        <p:spPr>
          <a:xfrm>
            <a:off x="2534006" y="2550000"/>
            <a:ext cx="13219988" cy="56991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At the coffee shop, Jessica immediately notices that Brian looks different than his profile pictures. This was an immediate red flag, and her gut reaction was likely to walk away. But with prompting from Brian, she followed him to the photoshoot.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other red flags did you notice?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Why don’t you think Jessica walked away sooner?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Gavin</a:t>
            </a:r>
          </a:p>
        </p:txBody>
      </p:sp>
      <p:sp>
        <p:nvSpPr>
          <p:cNvPr id="6" name="TextBox 6"/>
          <p:cNvSpPr txBox="1"/>
          <p:nvPr/>
        </p:nvSpPr>
        <p:spPr>
          <a:xfrm>
            <a:off x="2350966" y="1607185"/>
            <a:ext cx="13586068" cy="69678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Gavin, 17, just graduated high school and was getting ready for college. He wanted to be an art teacher. Gavin was known to be nice to everyone, always looking out for others.</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He got a friend request from a pretty college student who lived one state away, and started messaging her. Their conversation became flirtatious and the girl send a nude photo of herself to Gavin, and requested one in return.</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Gavin sent her a nude photo of himself and then she threatened to show them to the world unless he forwarded money to an online payment app. He quickly realized that he wasn’t talking to the girl he thought he was.</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The person messaging him was a scammer who posted as the girl to extort him for money. Gavin became nervous, ashamed, and embarrassed about his friends and family potentially seeing the nude photos of himself, so he went and got his dad’s firearm.</a:t>
            </a:r>
          </a:p>
        </p:txBody>
      </p:sp>
      <p:sp>
        <p:nvSpPr>
          <p:cNvPr id="7" name="TextBox 7"/>
          <p:cNvSpPr txBox="1"/>
          <p:nvPr/>
        </p:nvSpPr>
        <p:spPr>
          <a:xfrm>
            <a:off x="4974059" y="9806305"/>
            <a:ext cx="83398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people.com/crime/brandon-guffey-son-sextortion-victim-died-by-suicide/">
                  <a:extLst>
                    <a:ext uri="{A12FA001-AC4F-418D-AE19-62706E023703}">
                      <ahyp:hlinkClr xmlns:ahyp="http://schemas.microsoft.com/office/drawing/2018/hyperlinkcolor" val="tx"/>
                    </a:ext>
                  </a:extLst>
                </a:hlinkClick>
              </a:rPr>
              <a:t>https://people.com/crime/brandon-guffey-son-sextortion-victim-died-by-suicide/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76432"/>
            <a:ext cx="17412724" cy="906779"/>
          </a:xfrm>
          <a:prstGeom prst="rect">
            <a:avLst/>
          </a:prstGeom>
        </p:spPr>
        <p:txBody>
          <a:bodyPr lIns="0" tIns="0" rIns="0" bIns="0" rtlCol="0" anchor="t">
            <a:spAutoFit/>
          </a:bodyPr>
          <a:lstStyle/>
          <a:p>
            <a:pPr algn="ctr">
              <a:lnSpc>
                <a:spcPts val="6720"/>
              </a:lnSpc>
            </a:pPr>
            <a:r>
              <a:rPr lang="en-US" sz="4800" b="1">
                <a:solidFill>
                  <a:srgbClr val="FFFFFF"/>
                </a:solidFill>
                <a:latin typeface="Calibri (MS) Bold"/>
                <a:ea typeface="Calibri (MS) Bold"/>
                <a:cs typeface="Calibri (MS) Bold"/>
                <a:sym typeface="Calibri (MS) Bold"/>
              </a:rPr>
              <a:t>Real Life Story-Gavin Discussion Questions</a:t>
            </a:r>
          </a:p>
        </p:txBody>
      </p:sp>
      <p:sp>
        <p:nvSpPr>
          <p:cNvPr id="6" name="TextBox 6"/>
          <p:cNvSpPr txBox="1"/>
          <p:nvPr/>
        </p:nvSpPr>
        <p:spPr>
          <a:xfrm>
            <a:off x="2534006" y="3655525"/>
            <a:ext cx="13219988" cy="21748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How do you think Gavin should have handled this situation?</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would you tell a friend if they were in his position?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28664" y="2976667"/>
            <a:ext cx="7288591" cy="4956231"/>
          </a:xfrm>
          <a:custGeom>
            <a:avLst/>
            <a:gdLst/>
            <a:ahLst/>
            <a:cxnLst/>
            <a:rect l="l" t="t" r="r" b="b"/>
            <a:pathLst>
              <a:path w="7288591" h="4956231">
                <a:moveTo>
                  <a:pt x="0" y="0"/>
                </a:moveTo>
                <a:lnTo>
                  <a:pt x="7288591" y="0"/>
                </a:lnTo>
                <a:lnTo>
                  <a:pt x="7288591" y="4956231"/>
                </a:lnTo>
                <a:lnTo>
                  <a:pt x="0" y="4956231"/>
                </a:lnTo>
                <a:lnTo>
                  <a:pt x="0" y="0"/>
                </a:lnTo>
                <a:close/>
              </a:path>
            </a:pathLst>
          </a:custGeom>
          <a:blipFill>
            <a:blip r:embed="rId2"/>
            <a:stretch>
              <a:fillRect r="-20888"/>
            </a:stretch>
          </a:blipFill>
        </p:spPr>
        <p:txBody>
          <a:bodyPr/>
          <a:lstStyle/>
          <a:p>
            <a:endParaRPr lang="en-US"/>
          </a:p>
        </p:txBody>
      </p:sp>
      <p:sp>
        <p:nvSpPr>
          <p:cNvPr id="6" name="TextBox 6"/>
          <p:cNvSpPr txBox="1"/>
          <p:nvPr/>
        </p:nvSpPr>
        <p:spPr>
          <a:xfrm>
            <a:off x="6486823" y="-15875"/>
            <a:ext cx="53143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Privacy Suggestions </a:t>
            </a:r>
          </a:p>
        </p:txBody>
      </p:sp>
      <p:sp>
        <p:nvSpPr>
          <p:cNvPr id="7" name="TextBox 7"/>
          <p:cNvSpPr txBox="1"/>
          <p:nvPr/>
        </p:nvSpPr>
        <p:spPr>
          <a:xfrm>
            <a:off x="8437189" y="1679453"/>
            <a:ext cx="9025413" cy="7483983"/>
          </a:xfrm>
          <a:prstGeom prst="rect">
            <a:avLst/>
          </a:prstGeom>
        </p:spPr>
        <p:txBody>
          <a:bodyPr lIns="0" tIns="0" rIns="0" bIns="0" rtlCol="0" anchor="t">
            <a:spAutoFit/>
          </a:bodyPr>
          <a:lstStyle/>
          <a:p>
            <a:pPr algn="ctr">
              <a:lnSpc>
                <a:spcPts val="3936"/>
              </a:lnSpc>
            </a:pPr>
            <a:r>
              <a:rPr lang="en-US" sz="3200">
                <a:solidFill>
                  <a:srgbClr val="000000"/>
                </a:solidFill>
                <a:latin typeface="Calibri (MS)"/>
                <a:ea typeface="Calibri (MS)"/>
                <a:cs typeface="Calibri (MS)"/>
                <a:sym typeface="Calibri (MS)"/>
              </a:rPr>
              <a:t>Have a different password for each account.</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Use privacy settings.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Choose carefully who you befriend.</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Limit access to your location.</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Look for the lock symbol or “https”.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any personal information online.</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passwords.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or forward explicit content.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14666"/>
            <a:ext cx="6287322" cy="3540159"/>
          </a:xfrm>
          <a:custGeom>
            <a:avLst/>
            <a:gdLst/>
            <a:ahLst/>
            <a:cxnLst/>
            <a:rect l="l" t="t" r="r" b="b"/>
            <a:pathLst>
              <a:path w="6287322" h="3540159">
                <a:moveTo>
                  <a:pt x="0" y="0"/>
                </a:moveTo>
                <a:lnTo>
                  <a:pt x="6287322" y="0"/>
                </a:lnTo>
                <a:lnTo>
                  <a:pt x="6287322" y="3540159"/>
                </a:lnTo>
                <a:lnTo>
                  <a:pt x="0" y="354015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591723" y="60325"/>
            <a:ext cx="31045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Action</a:t>
            </a:r>
          </a:p>
        </p:txBody>
      </p:sp>
      <p:sp>
        <p:nvSpPr>
          <p:cNvPr id="7" name="TextBox 7"/>
          <p:cNvSpPr txBox="1"/>
          <p:nvPr/>
        </p:nvSpPr>
        <p:spPr>
          <a:xfrm>
            <a:off x="8300820" y="2221563"/>
            <a:ext cx="8729068" cy="27146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Take screenshots </a:t>
            </a:r>
            <a:r>
              <a:rPr lang="en-US" sz="3000">
                <a:solidFill>
                  <a:srgbClr val="000000"/>
                </a:solidFill>
                <a:latin typeface="Calibri (MS)"/>
                <a:ea typeface="Calibri (MS)"/>
                <a:cs typeface="Calibri (MS)"/>
                <a:sym typeface="Calibri (MS)"/>
              </a:rPr>
              <a:t>of anything that looks or feels dangerous.</a:t>
            </a:r>
          </a:p>
          <a:p>
            <a:pPr algn="ctr">
              <a:lnSpc>
                <a:spcPts val="4200"/>
              </a:lnSpc>
            </a:pPr>
            <a:r>
              <a:rPr lang="en-US" sz="3000">
                <a:solidFill>
                  <a:srgbClr val="000000"/>
                </a:solidFill>
                <a:latin typeface="Calibri (MS)"/>
                <a:ea typeface="Calibri (MS)"/>
                <a:cs typeface="Calibri (MS)"/>
                <a:sym typeface="Calibri (MS)"/>
              </a:rPr>
              <a:t> </a:t>
            </a:r>
          </a:p>
          <a:p>
            <a:pPr algn="ctr">
              <a:lnSpc>
                <a:spcPts val="4200"/>
              </a:lnSpc>
            </a:pPr>
            <a:r>
              <a:rPr lang="en-US" sz="3000" b="1">
                <a:solidFill>
                  <a:srgbClr val="000000"/>
                </a:solidFill>
                <a:latin typeface="Calibri (MS) Bold"/>
                <a:ea typeface="Calibri (MS) Bold"/>
                <a:cs typeface="Calibri (MS) Bold"/>
                <a:sym typeface="Calibri (MS) Bold"/>
              </a:rPr>
              <a:t>Block individuals </a:t>
            </a:r>
            <a:r>
              <a:rPr lang="en-US" sz="3000">
                <a:solidFill>
                  <a:srgbClr val="000000"/>
                </a:solidFill>
                <a:latin typeface="Calibri (MS)"/>
                <a:ea typeface="Calibri (MS)"/>
                <a:cs typeface="Calibri (MS)"/>
                <a:sym typeface="Calibri (MS)"/>
              </a:rPr>
              <a:t>who exhibit inappropriate or predatory behavior. </a:t>
            </a:r>
          </a:p>
        </p:txBody>
      </p:sp>
      <p:sp>
        <p:nvSpPr>
          <p:cNvPr id="8" name="TextBox 8"/>
          <p:cNvSpPr txBox="1"/>
          <p:nvPr/>
        </p:nvSpPr>
        <p:spPr>
          <a:xfrm>
            <a:off x="3419225" y="9743503"/>
            <a:ext cx="11449551"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home">
                  <a:extLst>
                    <a:ext uri="{A12FA001-AC4F-418D-AE19-62706E023703}">
                      <ahyp:hlinkClr xmlns:ahyp="http://schemas.microsoft.com/office/drawing/2018/hyperlinkcolor" val="tx"/>
                    </a:ext>
                  </a:extLst>
                </a:hlinkClick>
              </a:rPr>
              <a:t>https://www.missingkids.org/netsmartz/home</a:t>
            </a:r>
          </a:p>
        </p:txBody>
      </p:sp>
      <p:sp>
        <p:nvSpPr>
          <p:cNvPr id="9" name="TextBox 9"/>
          <p:cNvSpPr txBox="1"/>
          <p:nvPr/>
        </p:nvSpPr>
        <p:spPr>
          <a:xfrm>
            <a:off x="8062185" y="5509929"/>
            <a:ext cx="9206338" cy="3248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File a report with the police, </a:t>
            </a:r>
            <a:r>
              <a:rPr lang="en-US" sz="3000">
                <a:solidFill>
                  <a:srgbClr val="000000"/>
                </a:solidFill>
                <a:latin typeface="Calibri (MS)"/>
                <a:ea typeface="Calibri (MS)"/>
                <a:cs typeface="Calibri (MS)"/>
                <a:sym typeface="Calibri (MS)"/>
              </a:rPr>
              <a:t>offering as much information as possible about who is involved and in what ways.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b="1">
                <a:solidFill>
                  <a:srgbClr val="000000"/>
                </a:solidFill>
                <a:latin typeface="Calibri (MS) Bold"/>
                <a:ea typeface="Calibri (MS) Bold"/>
                <a:cs typeface="Calibri (MS) Bold"/>
                <a:sym typeface="Calibri (MS) Bold"/>
              </a:rPr>
              <a:t>Call a Cybertipline </a:t>
            </a:r>
            <a:r>
              <a:rPr lang="en-US" sz="3000">
                <a:solidFill>
                  <a:srgbClr val="000000"/>
                </a:solidFill>
                <a:latin typeface="Calibri (MS)"/>
                <a:ea typeface="Calibri (MS)"/>
                <a:cs typeface="Calibri (MS)"/>
                <a:sym typeface="Calibri (MS)"/>
              </a:rPr>
              <a:t>to report potential abuse or exploitation and receive additional recommendations for action steps.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38100"/>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not create or share real or AI-generated sexually explicit images of myself or my peers. Next up- review the </a:t>
            </a:r>
            <a:r>
              <a:rPr lang="en-US" sz="3200" u="sng" dirty="0">
                <a:latin typeface="Calibri (MS)"/>
                <a:ea typeface="Calibri (MS)"/>
                <a:cs typeface="Calibri (MS)"/>
                <a:sym typeface="Calibri (MS)"/>
                <a:hlinkClick r:id="rId3" tooltip="https://www.dhs.gov/sites/default/files/2025-07/25_0801_k2p_p2p_peer-crimes-teens.pdf">
                  <a:extLst>
                    <a:ext uri="{A12FA001-AC4F-418D-AE19-62706E023703}">
                      <ahyp:hlinkClr xmlns:ahyp="http://schemas.microsoft.com/office/drawing/2018/hyperlinkcolor" val="tx"/>
                    </a:ext>
                  </a:extLst>
                </a:hlinkClick>
              </a:rPr>
              <a:t>How2Spot Peer-on-Peer Risks: A Guide for Teens</a:t>
            </a:r>
            <a:r>
              <a:rPr lang="en-US" sz="3200" dirty="0">
                <a:latin typeface="Calibri (MS)"/>
                <a:ea typeface="Calibri (MS)"/>
                <a:cs typeface="Calibri (MS)"/>
                <a:sym typeface="Calibri (MS)"/>
              </a:rPr>
              <a:t>.</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create my own exit strategy and talk about this with my friends so we are prepared if something goes sideways online or doesn’t feel right.</a:t>
            </a:r>
          </a:p>
          <a:p>
            <a:pPr marL="690881" lvl="1" indent="-345440" algn="l">
              <a:lnSpc>
                <a:spcPts val="4480"/>
              </a:lnSpc>
              <a:buAutoNum type="arabicPeriod"/>
            </a:pPr>
            <a:r>
              <a:rPr lang="en-US" sz="3200" dirty="0">
                <a:latin typeface="Calibri (MS)"/>
                <a:ea typeface="Calibri (MS)"/>
                <a:cs typeface="Calibri (MS)"/>
                <a:sym typeface="Calibri (MS)"/>
              </a:rPr>
              <a:t>I pledge to bookmark the </a:t>
            </a:r>
            <a:r>
              <a:rPr lang="en-US" sz="3200" u="sng" dirty="0">
                <a:latin typeface="Calibri (MS)"/>
                <a:ea typeface="Calibri (MS)"/>
                <a:cs typeface="Calibri (MS)"/>
                <a:sym typeface="Calibri (MS)"/>
                <a:hlinkClick r:id="rId5" tooltip="https://www.dhs.gov/know2protect/how-to-report">
                  <a:extLst>
                    <a:ext uri="{A12FA001-AC4F-418D-AE19-62706E023703}">
                      <ahyp:hlinkClr xmlns:ahyp="http://schemas.microsoft.com/office/drawing/2018/hyperlinkcolor" val="tx"/>
                    </a:ext>
                  </a:extLst>
                </a:hlinkClick>
              </a:rPr>
              <a:t>How2Report</a:t>
            </a:r>
            <a:r>
              <a:rPr lang="en-US" sz="3200" dirty="0">
                <a:latin typeface="Calibri (MS)"/>
                <a:ea typeface="Calibri (MS)"/>
                <a:cs typeface="Calibri (MS)"/>
                <a:sym typeface="Calibri (MS)"/>
              </a:rPr>
              <a:t> page and review the </a:t>
            </a:r>
            <a:r>
              <a:rPr lang="en-US" sz="3200" u="sng" dirty="0">
                <a:latin typeface="Calibri (MS)"/>
                <a:ea typeface="Calibri (MS)"/>
                <a:cs typeface="Calibri (MS)"/>
                <a:sym typeface="Calibri (MS)"/>
                <a:hlinkClick r:id="rId6" tooltip="https://www.dhs.gov/sites/default/files/2025-07/25_0801_k2p_p2p_support-directory.pdf">
                  <a:extLst>
                    <a:ext uri="{A12FA001-AC4F-418D-AE19-62706E023703}">
                      <ahyp:hlinkClr xmlns:ahyp="http://schemas.microsoft.com/office/drawing/2018/hyperlinkcolor" val="tx"/>
                    </a:ext>
                  </a:extLst>
                </a:hlinkClick>
              </a:rPr>
              <a:t>You’re Never Alone Support Directory</a:t>
            </a:r>
            <a:r>
              <a:rPr lang="en-US" sz="3200" dirty="0">
                <a:latin typeface="Calibri (MS)"/>
                <a:ea typeface="Calibri (MS)"/>
                <a:cs typeface="Calibri (MS)"/>
                <a:sym typeface="Calibri (MS)"/>
              </a:rPr>
              <a:t> resource in case online exploitation happens to me or a friend.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know who is on my friends and followers lists, remove strangers and only accept people I know in real life and block or remove anyone who makes me feel uncomfortable.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133048" y="3089951"/>
            <a:ext cx="6021904" cy="60219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2740025"/>
          </a:xfrm>
          <a:prstGeom prst="rect">
            <a:avLst/>
          </a:prstGeom>
        </p:spPr>
        <p:txBody>
          <a:bodyPr lIns="0" tIns="0" rIns="0" bIns="0" rtlCol="0" anchor="t">
            <a:spAutoFit/>
          </a:bodyPr>
          <a:lstStyle/>
          <a:p>
            <a:pPr algn="ctr">
              <a:lnSpc>
                <a:spcPts val="7000"/>
              </a:lnSpc>
            </a:pPr>
            <a:r>
              <a:rPr lang="en-US" sz="5000" dirty="0">
                <a:solidFill>
                  <a:srgbClr val="000000"/>
                </a:solidFill>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rPr>
              <a:t>Connect for Freedom</a:t>
            </a:r>
            <a:r>
              <a:rPr lang="en-US" sz="5000" dirty="0">
                <a:latin typeface="Calibri (MS)"/>
                <a:ea typeface="Calibri (MS)"/>
                <a:cs typeface="Calibri (MS)"/>
                <a:sym typeface="Calibri (MS)"/>
              </a:rPr>
              <a:t> </a:t>
            </a:r>
            <a:r>
              <a:rPr lang="en-US" sz="5000" u="sng" dirty="0">
                <a:latin typeface="Calibri (MS)"/>
                <a:ea typeface="Calibri (MS)"/>
                <a:cs typeface="Calibri (MS)"/>
                <a:sym typeface="Calibri (MS)"/>
                <a:hlinkClick r:id="rId2" tooltip="https://www.playfactile.com/lv5nudggh2">
                  <a:extLst>
                    <a:ext uri="{A12FA001-AC4F-418D-AE19-62706E023703}">
                      <ahyp:hlinkClr xmlns:ahyp="http://schemas.microsoft.com/office/drawing/2018/hyperlinkcolor" val="tx"/>
                    </a:ext>
                  </a:extLst>
                </a:hlinkClick>
              </a:rPr>
              <a:t>Online Safety Jeopardy</a:t>
            </a:r>
            <a:r>
              <a:rPr lang="en-US" sz="5000" dirty="0">
                <a:solidFill>
                  <a:srgbClr val="000000"/>
                </a:solidFill>
                <a:latin typeface="Calibri (MS)"/>
                <a:ea typeface="Calibri (MS)"/>
                <a:cs typeface="Calibri (MS)"/>
                <a:sym typeface="Calibri (M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488207" y="858923"/>
            <a:ext cx="7311585" cy="9449545"/>
          </a:xfrm>
          <a:custGeom>
            <a:avLst/>
            <a:gdLst/>
            <a:ahLst/>
            <a:cxnLst/>
            <a:rect l="l" t="t" r="r" b="b"/>
            <a:pathLst>
              <a:path w="7311585" h="9449545">
                <a:moveTo>
                  <a:pt x="0" y="0"/>
                </a:moveTo>
                <a:lnTo>
                  <a:pt x="7311586" y="0"/>
                </a:lnTo>
                <a:lnTo>
                  <a:pt x="7311586" y="9449544"/>
                </a:lnTo>
                <a:lnTo>
                  <a:pt x="0" y="944954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24129"/>
            <a:ext cx="18288000" cy="824229"/>
          </a:xfrm>
          <a:prstGeom prst="rect">
            <a:avLst/>
          </a:prstGeom>
        </p:spPr>
        <p:txBody>
          <a:bodyPr lIns="0" tIns="0" rIns="0" bIns="0" rtlCol="0" anchor="t">
            <a:spAutoFit/>
          </a:bodyPr>
          <a:lstStyle/>
          <a:p>
            <a:pPr algn="ctr">
              <a:lnSpc>
                <a:spcPts val="6020"/>
              </a:lnSpc>
            </a:pPr>
            <a:r>
              <a:rPr lang="en-US" sz="4300" b="1" dirty="0">
                <a:solidFill>
                  <a:srgbClr val="FFFFFF"/>
                </a:solidFill>
                <a:latin typeface="Calibri (MS) Bold"/>
                <a:ea typeface="Calibri (MS) Bold"/>
                <a:cs typeface="Calibri (MS) Bold"/>
                <a:sym typeface="Calibri (MS) Bold"/>
              </a:rPr>
              <a:t>Lesson Handout from know2protect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305419" y="8226417"/>
            <a:ext cx="967716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dhs.gov/sites/default/files/2024-09/24_09_20_K2P_Tips2Identify-Fake-Profiles.pdf">
                  <a:extLst>
                    <a:ext uri="{A12FA001-AC4F-418D-AE19-62706E023703}">
                      <ahyp:hlinkClr xmlns:ahyp="http://schemas.microsoft.com/office/drawing/2018/hyperlinkcolor" val="tx"/>
                    </a:ext>
                  </a:extLst>
                </a:hlinkClick>
              </a:rPr>
              <a:t>know2protect "Tips2Identify Fake Profiles" Handout</a:t>
            </a:r>
          </a:p>
        </p:txBody>
      </p:sp>
      <p:sp>
        <p:nvSpPr>
          <p:cNvPr id="4" name="TextBox 4"/>
          <p:cNvSpPr txBox="1"/>
          <p:nvPr/>
        </p:nvSpPr>
        <p:spPr>
          <a:xfrm>
            <a:off x="2846397" y="2202807"/>
            <a:ext cx="1255585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XhbfGo7voB8">
                  <a:extLst>
                    <a:ext uri="{A12FA001-AC4F-418D-AE19-62706E023703}">
                      <ahyp:hlinkClr xmlns:ahyp="http://schemas.microsoft.com/office/drawing/2018/hyperlinkcolor" val="tx"/>
                    </a:ext>
                  </a:extLst>
                </a:hlinkClick>
              </a:rPr>
              <a:t>Alliance to End Human Trafficking “Human Trafficking Basics” Video</a:t>
            </a:r>
          </a:p>
        </p:txBody>
      </p:sp>
      <p:sp>
        <p:nvSpPr>
          <p:cNvPr id="5" name="TextBox 5"/>
          <p:cNvSpPr txBox="1"/>
          <p:nvPr/>
        </p:nvSpPr>
        <p:spPr>
          <a:xfrm>
            <a:off x="4982051" y="9230352"/>
            <a:ext cx="83238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Connect for Freedom </a:t>
            </a:r>
            <a:r>
              <a:rPr lang="en-US" sz="3600" u="sng" dirty="0">
                <a:latin typeface="Calibri (MS)"/>
                <a:ea typeface="Calibri (MS)"/>
                <a:cs typeface="Calibri (MS)"/>
                <a:sym typeface="Calibri (MS)"/>
                <a:hlinkClick r:id="rId4" tooltip="https://www.playfactile.com/lv5nudggh2">
                  <a:extLst>
                    <a:ext uri="{A12FA001-AC4F-418D-AE19-62706E023703}">
                      <ahyp:hlinkClr xmlns:ahyp="http://schemas.microsoft.com/office/drawing/2018/hyperlinkcolor" val="tx"/>
                    </a:ext>
                  </a:extLst>
                </a:hlinkClick>
              </a:rPr>
              <a:t>Online Safety Jeopardy</a:t>
            </a:r>
          </a:p>
        </p:txBody>
      </p:sp>
      <p:sp>
        <p:nvSpPr>
          <p:cNvPr id="6" name="TextBox 6"/>
          <p:cNvSpPr txBox="1"/>
          <p:nvPr/>
        </p:nvSpPr>
        <p:spPr>
          <a:xfrm>
            <a:off x="2466499" y="1199225"/>
            <a:ext cx="13432036"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Oasis Mental Health Applications</a:t>
            </a: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 “Building Healthy Relationships” Video</a:t>
            </a:r>
          </a:p>
        </p:txBody>
      </p:sp>
      <p:sp>
        <p:nvSpPr>
          <p:cNvPr id="7" name="TextBox 7"/>
          <p:cNvSpPr txBox="1"/>
          <p:nvPr/>
        </p:nvSpPr>
        <p:spPr>
          <a:xfrm>
            <a:off x="5419576" y="3206742"/>
            <a:ext cx="74094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dhs.gov/know2protect/p2p/teens">
                  <a:extLst>
                    <a:ext uri="{A12FA001-AC4F-418D-AE19-62706E023703}">
                      <ahyp:hlinkClr xmlns:ahyp="http://schemas.microsoft.com/office/drawing/2018/hyperlinkcolor" val="tx"/>
                    </a:ext>
                  </a:extLst>
                </a:hlinkClick>
              </a:rPr>
              <a:t>know2protect Pledge2Protect for Teens</a:t>
            </a:r>
          </a:p>
        </p:txBody>
      </p:sp>
      <p:sp>
        <p:nvSpPr>
          <p:cNvPr id="8" name="TextBox 8"/>
          <p:cNvSpPr txBox="1"/>
          <p:nvPr/>
        </p:nvSpPr>
        <p:spPr>
          <a:xfrm>
            <a:off x="3295472" y="4210677"/>
            <a:ext cx="1177409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know2protect/publication/how2spot-peer-peer-risks-guide-teens">
                  <a:extLst>
                    <a:ext uri="{A12FA001-AC4F-418D-AE19-62706E023703}">
                      <ahyp:hlinkClr xmlns:ahyp="http://schemas.microsoft.com/office/drawing/2018/hyperlinkcolor" val="tx"/>
                    </a:ext>
                  </a:extLst>
                </a:hlinkClick>
              </a:rPr>
              <a:t>know2protect How2Spot Peer-on-Peer Risks: A Guide for Teens</a:t>
            </a:r>
          </a:p>
        </p:txBody>
      </p:sp>
      <p:sp>
        <p:nvSpPr>
          <p:cNvPr id="9" name="TextBox 9"/>
          <p:cNvSpPr txBox="1"/>
          <p:nvPr/>
        </p:nvSpPr>
        <p:spPr>
          <a:xfrm>
            <a:off x="5742087" y="5214612"/>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10" name="TextBox 10"/>
          <p:cNvSpPr txBox="1"/>
          <p:nvPr/>
        </p:nvSpPr>
        <p:spPr>
          <a:xfrm>
            <a:off x="6646009" y="6218547"/>
            <a:ext cx="507301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know2protect/how-to-report">
                  <a:extLst>
                    <a:ext uri="{A12FA001-AC4F-418D-AE19-62706E023703}">
                      <ahyp:hlinkClr xmlns:ahyp="http://schemas.microsoft.com/office/drawing/2018/hyperlinkcolor" val="tx"/>
                    </a:ext>
                  </a:extLst>
                </a:hlinkClick>
              </a:rPr>
              <a:t>know2protect How2Report</a:t>
            </a:r>
          </a:p>
        </p:txBody>
      </p:sp>
      <p:sp>
        <p:nvSpPr>
          <p:cNvPr id="11" name="TextBox 11"/>
          <p:cNvSpPr txBox="1"/>
          <p:nvPr/>
        </p:nvSpPr>
        <p:spPr>
          <a:xfrm>
            <a:off x="3993181" y="7222482"/>
            <a:ext cx="998940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sites/default/files/2025-07/25_0801_k2p_p2p_support-directory.pdf">
                  <a:extLst>
                    <a:ext uri="{A12FA001-AC4F-418D-AE19-62706E023703}">
                      <ahyp:hlinkClr xmlns:ahyp="http://schemas.microsoft.com/office/drawing/2018/hyperlinkcolor" val="tx"/>
                    </a:ext>
                  </a:extLst>
                </a:hlinkClick>
              </a:rPr>
              <a:t>know2protect You’re Never Alone Support Directory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4073583" y="1554984"/>
            <a:ext cx="10140834" cy="15386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Online enticement</a:t>
            </a:r>
            <a:r>
              <a:rPr lang="en-US" sz="2799">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
        <p:nvSpPr>
          <p:cNvPr id="10" name="TextBox 10"/>
          <p:cNvSpPr txBox="1"/>
          <p:nvPr/>
        </p:nvSpPr>
        <p:spPr>
          <a:xfrm>
            <a:off x="3460234" y="3684139"/>
            <a:ext cx="11668387" cy="2014855"/>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Sextortion</a:t>
            </a:r>
            <a:r>
              <a:rPr lang="en-US" sz="2800">
                <a:solidFill>
                  <a:srgbClr val="000000"/>
                </a:solidFill>
                <a:latin typeface="Calibri (MS)"/>
                <a:ea typeface="Calibri (MS)"/>
                <a:cs typeface="Calibri (MS)"/>
                <a:sym typeface="Calibri (MS)"/>
              </a:rPr>
              <a:t> is a form of child sexual exploitation when a minor is </a:t>
            </a:r>
            <a:r>
              <a:rPr lang="en-US" sz="2800" b="1">
                <a:solidFill>
                  <a:srgbClr val="3979AF"/>
                </a:solidFill>
                <a:latin typeface="Calibri (MS) Bold"/>
                <a:ea typeface="Calibri (MS) Bold"/>
                <a:cs typeface="Calibri (MS) Bold"/>
                <a:sym typeface="Calibri (MS) Bold"/>
              </a:rPr>
              <a:t>threatened or blackmailed</a:t>
            </a:r>
            <a:r>
              <a:rPr lang="en-US" sz="2800" b="1">
                <a:solidFill>
                  <a:srgbClr val="000000"/>
                </a:solidFill>
                <a:latin typeface="Calibri (MS) Bold"/>
                <a:ea typeface="Calibri (MS) Bold"/>
                <a:cs typeface="Calibri (MS) Bold"/>
                <a:sym typeface="Calibri (MS) Bold"/>
              </a:rPr>
              <a:t>,</a:t>
            </a:r>
            <a:r>
              <a:rPr lang="en-US" sz="2800">
                <a:solidFill>
                  <a:srgbClr val="000000"/>
                </a:solidFill>
                <a:latin typeface="Calibri (MS)"/>
                <a:ea typeface="Calibri (MS)"/>
                <a:cs typeface="Calibri (MS)"/>
                <a:sym typeface="Calibri (MS)"/>
              </a:rPr>
              <a:t> most often with the possibility of sharing with the public a nude or sexual image of them, by a person who demands additional sexual content, sexual activity or money from them.</a:t>
            </a:r>
          </a:p>
        </p:txBody>
      </p:sp>
      <p:sp>
        <p:nvSpPr>
          <p:cNvPr id="11" name="TextBox 11"/>
          <p:cNvSpPr txBox="1"/>
          <p:nvPr/>
        </p:nvSpPr>
        <p:spPr>
          <a:xfrm>
            <a:off x="3947778" y="6356219"/>
            <a:ext cx="10392445" cy="839216"/>
          </a:xfrm>
          <a:prstGeom prst="rect">
            <a:avLst/>
          </a:prstGeom>
        </p:spPr>
        <p:txBody>
          <a:bodyPr lIns="0" tIns="0" rIns="0" bIns="0" rtlCol="0" anchor="t">
            <a:spAutoFit/>
          </a:bodyPr>
          <a:lstStyle/>
          <a:p>
            <a:pPr algn="ctr">
              <a:lnSpc>
                <a:spcPts val="3051"/>
              </a:lnSpc>
            </a:pPr>
            <a:r>
              <a:rPr lang="en-US" sz="2799">
                <a:solidFill>
                  <a:srgbClr val="000000"/>
                </a:solidFill>
                <a:latin typeface="Calibri (MS)"/>
                <a:ea typeface="Calibri (MS)"/>
                <a:cs typeface="Calibri (MS)"/>
                <a:sym typeface="Calibri (MS)"/>
              </a:rPr>
              <a:t>Online predators reach their victims on social media platforms, game apps, anonymous chat apps, and dating apps.</a:t>
            </a:r>
          </a:p>
        </p:txBody>
      </p:sp>
      <p:sp>
        <p:nvSpPr>
          <p:cNvPr id="12" name="TextBox 12"/>
          <p:cNvSpPr txBox="1"/>
          <p:nvPr/>
        </p:nvSpPr>
        <p:spPr>
          <a:xfrm>
            <a:off x="2395066" y="8073851"/>
            <a:ext cx="13798721" cy="907288"/>
          </a:xfrm>
          <a:prstGeom prst="rect">
            <a:avLst/>
          </a:prstGeom>
        </p:spPr>
        <p:txBody>
          <a:bodyPr lIns="0" tIns="0" rIns="0" bIns="0" rtlCol="0" anchor="t">
            <a:spAutoFit/>
          </a:bodyPr>
          <a:lstStyle/>
          <a:p>
            <a:pPr algn="ctr">
              <a:lnSpc>
                <a:spcPts val="3416"/>
              </a:lnSpc>
            </a:pPr>
            <a:r>
              <a:rPr lang="en-US" sz="2800" b="1">
                <a:solidFill>
                  <a:srgbClr val="000000"/>
                </a:solidFill>
                <a:latin typeface="Calibri (MS) Bold"/>
                <a:ea typeface="Calibri (MS) Bold"/>
                <a:cs typeface="Calibri (MS) Bold"/>
                <a:sym typeface="Calibri (MS) Bold"/>
              </a:rPr>
              <a:t>Grooming</a:t>
            </a:r>
            <a:r>
              <a:rPr lang="en-US" sz="2800">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896620"/>
            <a:ext cx="10774013" cy="80568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Online Enticement</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Sextortion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Statistics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Grooming</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Youth Activist Inc. “This is Human Trafficking- Social Media Recruitment” Video (2.5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the Pledge2Protect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know2protect Handout: Tips2Identify Fake Profiles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9FBED3"/>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Digital Awareness &amp; </a:t>
            </a:r>
          </a:p>
          <a:p>
            <a:pPr algn="ctr">
              <a:lnSpc>
                <a:spcPts val="3920"/>
              </a:lnSpc>
            </a:pPr>
            <a:r>
              <a:rPr lang="en-US" sz="2800" b="1">
                <a:solidFill>
                  <a:srgbClr val="FCFCFD"/>
                </a:solidFill>
                <a:latin typeface="Calibri (MS) Bold"/>
                <a:ea typeface="Calibri (MS) Bold"/>
                <a:cs typeface="Calibri (MS) Bold"/>
                <a:sym typeface="Calibri (MS) Bold"/>
              </a:rPr>
              <a:t>Online Safety</a:t>
            </a:r>
          </a:p>
        </p:txBody>
      </p:sp>
      <p:sp>
        <p:nvSpPr>
          <p:cNvPr id="13" name="Freeform 13"/>
          <p:cNvSpPr/>
          <p:nvPr/>
        </p:nvSpPr>
        <p:spPr>
          <a:xfrm>
            <a:off x="291970" y="1165691"/>
            <a:ext cx="4564398" cy="3049018"/>
          </a:xfrm>
          <a:custGeom>
            <a:avLst/>
            <a:gdLst/>
            <a:ahLst/>
            <a:cxnLst/>
            <a:rect l="l" t="t" r="r" b="b"/>
            <a:pathLst>
              <a:path w="4564398" h="3049018">
                <a:moveTo>
                  <a:pt x="0" y="0"/>
                </a:moveTo>
                <a:lnTo>
                  <a:pt x="4564397" y="0"/>
                </a:lnTo>
                <a:lnTo>
                  <a:pt x="4564397" y="3049017"/>
                </a:lnTo>
                <a:lnTo>
                  <a:pt x="0" y="304901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5388173" y="4246618"/>
            <a:ext cx="7511655" cy="5011682"/>
          </a:xfrm>
          <a:custGeom>
            <a:avLst/>
            <a:gdLst/>
            <a:ahLst/>
            <a:cxnLst/>
            <a:rect l="l" t="t" r="r" b="b"/>
            <a:pathLst>
              <a:path w="7511655" h="5011682">
                <a:moveTo>
                  <a:pt x="0" y="0"/>
                </a:moveTo>
                <a:lnTo>
                  <a:pt x="7511654" y="0"/>
                </a:lnTo>
                <a:lnTo>
                  <a:pt x="7511654" y="5011682"/>
                </a:lnTo>
                <a:lnTo>
                  <a:pt x="0" y="5011682"/>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6206443" y="5439582"/>
            <a:ext cx="1954326" cy="1085286"/>
            <a:chOff x="0" y="0"/>
            <a:chExt cx="514720" cy="285837"/>
          </a:xfrm>
        </p:grpSpPr>
        <p:sp>
          <p:nvSpPr>
            <p:cNvPr id="10" name="Freeform 10"/>
            <p:cNvSpPr/>
            <p:nvPr/>
          </p:nvSpPr>
          <p:spPr>
            <a:xfrm>
              <a:off x="0" y="0"/>
              <a:ext cx="514720" cy="285837"/>
            </a:xfrm>
            <a:custGeom>
              <a:avLst/>
              <a:gdLst/>
              <a:ahLst/>
              <a:cxnLst/>
              <a:rect l="l" t="t" r="r" b="b"/>
              <a:pathLst>
                <a:path w="514720" h="285837">
                  <a:moveTo>
                    <a:pt x="0" y="0"/>
                  </a:moveTo>
                  <a:lnTo>
                    <a:pt x="514720" y="0"/>
                  </a:lnTo>
                  <a:lnTo>
                    <a:pt x="514720" y="285837"/>
                  </a:lnTo>
                  <a:lnTo>
                    <a:pt x="0" y="285837"/>
                  </a:lnTo>
                  <a:close/>
                </a:path>
              </a:pathLst>
            </a:custGeom>
            <a:solidFill>
              <a:srgbClr val="545454">
                <a:alpha val="89804"/>
              </a:srgbClr>
            </a:solidFill>
          </p:spPr>
          <p:txBody>
            <a:bodyPr/>
            <a:lstStyle/>
            <a:p>
              <a:endParaRPr lang="en-US"/>
            </a:p>
          </p:txBody>
        </p:sp>
        <p:sp>
          <p:nvSpPr>
            <p:cNvPr id="11" name="TextBox 11"/>
            <p:cNvSpPr txBox="1"/>
            <p:nvPr/>
          </p:nvSpPr>
          <p:spPr>
            <a:xfrm>
              <a:off x="0" y="-76200"/>
              <a:ext cx="514720" cy="36203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a:t>
            </a:r>
          </a:p>
        </p:txBody>
      </p:sp>
      <p:sp>
        <p:nvSpPr>
          <p:cNvPr id="13" name="TextBox 13"/>
          <p:cNvSpPr txBox="1"/>
          <p:nvPr/>
        </p:nvSpPr>
        <p:spPr>
          <a:xfrm>
            <a:off x="5549101" y="968692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4" name="TextBox 14"/>
          <p:cNvSpPr txBox="1"/>
          <p:nvPr/>
        </p:nvSpPr>
        <p:spPr>
          <a:xfrm>
            <a:off x="4073583" y="1545459"/>
            <a:ext cx="10140834" cy="1847215"/>
          </a:xfrm>
          <a:prstGeom prst="rect">
            <a:avLst/>
          </a:prstGeom>
        </p:spPr>
        <p:txBody>
          <a:bodyPr lIns="0" tIns="0" rIns="0" bIns="0" rtlCol="0" anchor="t">
            <a:spAutoFit/>
          </a:bodyPr>
          <a:lstStyle/>
          <a:p>
            <a:pPr algn="ctr">
              <a:lnSpc>
                <a:spcPts val="4760"/>
              </a:lnSpc>
            </a:pPr>
            <a:r>
              <a:rPr lang="en-US" sz="3400" b="1">
                <a:solidFill>
                  <a:srgbClr val="000000"/>
                </a:solidFill>
                <a:latin typeface="Calibri (MS) Bold"/>
                <a:ea typeface="Calibri (MS) Bold"/>
                <a:cs typeface="Calibri (MS) Bold"/>
                <a:sym typeface="Calibri (MS) Bold"/>
              </a:rPr>
              <a:t>Online enticement</a:t>
            </a:r>
            <a:r>
              <a:rPr lang="en-US" sz="3400">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4788693" y="4303664"/>
            <a:ext cx="8710615" cy="4899721"/>
          </a:xfrm>
          <a:custGeom>
            <a:avLst/>
            <a:gdLst/>
            <a:ahLst/>
            <a:cxnLst/>
            <a:rect l="l" t="t" r="r" b="b"/>
            <a:pathLst>
              <a:path w="8710615" h="4899721">
                <a:moveTo>
                  <a:pt x="0" y="0"/>
                </a:moveTo>
                <a:lnTo>
                  <a:pt x="8710614" y="0"/>
                </a:lnTo>
                <a:lnTo>
                  <a:pt x="8710614" y="4899721"/>
                </a:lnTo>
                <a:lnTo>
                  <a:pt x="0" y="4899721"/>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Sextortion</a:t>
            </a:r>
          </a:p>
        </p:txBody>
      </p:sp>
      <p:sp>
        <p:nvSpPr>
          <p:cNvPr id="10" name="TextBox 10"/>
          <p:cNvSpPr txBox="1"/>
          <p:nvPr/>
        </p:nvSpPr>
        <p:spPr>
          <a:xfrm>
            <a:off x="5549101" y="968692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1" name="TextBox 11"/>
          <p:cNvSpPr txBox="1"/>
          <p:nvPr/>
        </p:nvSpPr>
        <p:spPr>
          <a:xfrm>
            <a:off x="3209708" y="1560465"/>
            <a:ext cx="11868584"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Sextortion</a:t>
            </a:r>
            <a:r>
              <a:rPr lang="en-US" sz="3000">
                <a:solidFill>
                  <a:srgbClr val="000000"/>
                </a:solidFill>
                <a:latin typeface="Calibri (MS)"/>
                <a:ea typeface="Calibri (MS)"/>
                <a:cs typeface="Calibri (MS)"/>
                <a:sym typeface="Calibri (MS)"/>
              </a:rPr>
              <a:t> is a form of child sexual exploitation where a minor is</a:t>
            </a:r>
            <a:r>
              <a:rPr lang="en-US" sz="3000">
                <a:solidFill>
                  <a:srgbClr val="545454"/>
                </a:solidFill>
                <a:latin typeface="Calibri (MS)"/>
                <a:ea typeface="Calibri (MS)"/>
                <a:cs typeface="Calibri (MS)"/>
                <a:sym typeface="Calibri (MS)"/>
              </a:rPr>
              <a:t> </a:t>
            </a:r>
            <a:r>
              <a:rPr lang="en-US" sz="3000" b="1">
                <a:solidFill>
                  <a:srgbClr val="3979AF"/>
                </a:solidFill>
                <a:latin typeface="Calibri (MS) Bold"/>
                <a:ea typeface="Calibri (MS) Bold"/>
                <a:cs typeface="Calibri (MS) Bold"/>
                <a:sym typeface="Calibri (MS) Bold"/>
              </a:rPr>
              <a:t>threatened or blackmailed</a:t>
            </a:r>
            <a:r>
              <a:rPr lang="en-US" sz="3000" b="1">
                <a:solidFill>
                  <a:srgbClr val="000000"/>
                </a:solidFill>
                <a:latin typeface="Calibri (MS) Bold"/>
                <a:ea typeface="Calibri (MS) Bold"/>
                <a:cs typeface="Calibri (MS) Bold"/>
                <a:sym typeface="Calibri (MS) Bold"/>
              </a:rPr>
              <a:t>,</a:t>
            </a:r>
            <a:r>
              <a:rPr lang="en-US" sz="3000">
                <a:solidFill>
                  <a:srgbClr val="000000"/>
                </a:solidFill>
                <a:latin typeface="Calibri (MS)"/>
                <a:ea typeface="Calibri (MS)"/>
                <a:cs typeface="Calibri (MS)"/>
                <a:sym typeface="Calibri (MS)"/>
              </a:rPr>
              <a:t> most often with the possibility of sharing with the public a nude or sexual image of themselves, by a person who demands additional sexual content, sexual activity or money from them.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1028700" y="2260496"/>
            <a:ext cx="8717156" cy="6160597"/>
          </a:xfrm>
          <a:custGeom>
            <a:avLst/>
            <a:gdLst/>
            <a:ahLst/>
            <a:cxnLst/>
            <a:rect l="l" t="t" r="r" b="b"/>
            <a:pathLst>
              <a:path w="8717156" h="6160597">
                <a:moveTo>
                  <a:pt x="0" y="0"/>
                </a:moveTo>
                <a:lnTo>
                  <a:pt x="8717156" y="0"/>
                </a:lnTo>
                <a:lnTo>
                  <a:pt x="8717156" y="6160597"/>
                </a:lnTo>
                <a:lnTo>
                  <a:pt x="0" y="616059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  Statistics</a:t>
            </a:r>
          </a:p>
        </p:txBody>
      </p:sp>
      <p:sp>
        <p:nvSpPr>
          <p:cNvPr id="10" name="TextBox 10"/>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
        <p:nvSpPr>
          <p:cNvPr id="11" name="TextBox 11"/>
          <p:cNvSpPr txBox="1"/>
          <p:nvPr/>
        </p:nvSpPr>
        <p:spPr>
          <a:xfrm>
            <a:off x="10407316" y="1755895"/>
            <a:ext cx="6952928"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2023, the CyberTipline received </a:t>
            </a:r>
            <a:r>
              <a:rPr lang="en-US" sz="3000" b="1">
                <a:solidFill>
                  <a:srgbClr val="000000"/>
                </a:solidFill>
                <a:latin typeface="Calibri (MS) Bold"/>
                <a:ea typeface="Calibri (MS) Bold"/>
                <a:cs typeface="Calibri (MS) Bold"/>
                <a:sym typeface="Calibri (MS) Bold"/>
              </a:rPr>
              <a:t>186,819 reports of online enticement</a:t>
            </a:r>
            <a:r>
              <a:rPr lang="en-US" sz="3000">
                <a:solidFill>
                  <a:srgbClr val="000000"/>
                </a:solidFill>
                <a:latin typeface="Calibri (MS)"/>
                <a:ea typeface="Calibri (MS)"/>
                <a:cs typeface="Calibri (MS)"/>
                <a:sym typeface="Calibri (MS)"/>
              </a:rPr>
              <a:t>, the category that includes sextortion.</a:t>
            </a:r>
          </a:p>
        </p:txBody>
      </p:sp>
      <p:sp>
        <p:nvSpPr>
          <p:cNvPr id="12" name="TextBox 12"/>
          <p:cNvSpPr txBox="1"/>
          <p:nvPr/>
        </p:nvSpPr>
        <p:spPr>
          <a:xfrm>
            <a:off x="10260932" y="3896642"/>
            <a:ext cx="7245696" cy="9734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Between 2021 and 2023, the number of online enticement reports</a:t>
            </a:r>
            <a:r>
              <a:rPr lang="en-US" sz="3000" b="1">
                <a:solidFill>
                  <a:srgbClr val="000000"/>
                </a:solidFill>
                <a:latin typeface="Calibri (MS) Bold"/>
                <a:ea typeface="Calibri (MS) Bold"/>
                <a:cs typeface="Calibri (MS) Bold"/>
                <a:sym typeface="Calibri (MS) Bold"/>
              </a:rPr>
              <a:t> increased by over 300%.</a:t>
            </a:r>
          </a:p>
        </p:txBody>
      </p:sp>
      <p:sp>
        <p:nvSpPr>
          <p:cNvPr id="13" name="TextBox 13"/>
          <p:cNvSpPr txBox="1"/>
          <p:nvPr/>
        </p:nvSpPr>
        <p:spPr>
          <a:xfrm>
            <a:off x="10407316" y="5584472"/>
            <a:ext cx="7253718" cy="9734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98% of reported offenders</a:t>
            </a:r>
            <a:r>
              <a:rPr lang="en-US" sz="3000">
                <a:solidFill>
                  <a:srgbClr val="000000"/>
                </a:solidFill>
                <a:latin typeface="Calibri (MS)"/>
                <a:ea typeface="Calibri (MS)"/>
                <a:cs typeface="Calibri (MS)"/>
                <a:sym typeface="Calibri (MS)"/>
              </a:rPr>
              <a:t> were seemingly </a:t>
            </a:r>
            <a:r>
              <a:rPr lang="en-US" sz="3000" b="1">
                <a:solidFill>
                  <a:srgbClr val="000000"/>
                </a:solidFill>
                <a:latin typeface="Calibri (MS) Bold"/>
                <a:ea typeface="Calibri (MS) Bold"/>
                <a:cs typeface="Calibri (MS) Bold"/>
                <a:sym typeface="Calibri (MS) Bold"/>
              </a:rPr>
              <a:t>unknown</a:t>
            </a:r>
            <a:r>
              <a:rPr lang="en-US" sz="3000">
                <a:solidFill>
                  <a:srgbClr val="000000"/>
                </a:solidFill>
                <a:latin typeface="Calibri (MS)"/>
                <a:ea typeface="Calibri (MS)"/>
                <a:cs typeface="Calibri (MS)"/>
                <a:sym typeface="Calibri (MS)"/>
              </a:rPr>
              <a:t> to the child offline.</a:t>
            </a:r>
          </a:p>
        </p:txBody>
      </p:sp>
      <p:sp>
        <p:nvSpPr>
          <p:cNvPr id="14" name="TextBox 14"/>
          <p:cNvSpPr txBox="1"/>
          <p:nvPr/>
        </p:nvSpPr>
        <p:spPr>
          <a:xfrm>
            <a:off x="10587789" y="7272302"/>
            <a:ext cx="6772454"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a NCMEC analysis, </a:t>
            </a:r>
            <a:r>
              <a:rPr lang="en-US" sz="3000" b="1">
                <a:solidFill>
                  <a:srgbClr val="000000"/>
                </a:solidFill>
                <a:latin typeface="Calibri (MS) Bold"/>
                <a:ea typeface="Calibri (MS) Bold"/>
                <a:cs typeface="Calibri (MS) Bold"/>
                <a:sym typeface="Calibri (MS) Bold"/>
              </a:rPr>
              <a:t>78% of reported victims were girls</a:t>
            </a:r>
            <a:r>
              <a:rPr lang="en-US" sz="3000">
                <a:solidFill>
                  <a:srgbClr val="000000"/>
                </a:solidFill>
                <a:latin typeface="Calibri (MS)"/>
                <a:ea typeface="Calibri (MS)"/>
                <a:cs typeface="Calibri (MS)"/>
                <a:sym typeface="Calibri (MS)"/>
              </a:rPr>
              <a:t>, 13% were boys, and for 9% of reports, gender was unknown.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076377" y="6116487"/>
            <a:ext cx="4772579" cy="3185696"/>
          </a:xfrm>
          <a:custGeom>
            <a:avLst/>
            <a:gdLst/>
            <a:ahLst/>
            <a:cxnLst/>
            <a:rect l="l" t="t" r="r" b="b"/>
            <a:pathLst>
              <a:path w="4772579" h="3185696">
                <a:moveTo>
                  <a:pt x="0" y="0"/>
                </a:moveTo>
                <a:lnTo>
                  <a:pt x="4772579" y="0"/>
                </a:lnTo>
                <a:lnTo>
                  <a:pt x="4772579" y="3185696"/>
                </a:lnTo>
                <a:lnTo>
                  <a:pt x="0" y="3185696"/>
                </a:lnTo>
                <a:lnTo>
                  <a:pt x="0" y="0"/>
                </a:lnTo>
                <a:close/>
              </a:path>
            </a:pathLst>
          </a:custGeom>
          <a:blipFill>
            <a:blip r:embed="rId2"/>
            <a:stretch>
              <a:fillRect/>
            </a:stretch>
          </a:blipFill>
        </p:spPr>
        <p:txBody>
          <a:bodyPr/>
          <a:lstStyle/>
          <a:p>
            <a:endParaRPr lang="en-US"/>
          </a:p>
        </p:txBody>
      </p:sp>
      <p:sp>
        <p:nvSpPr>
          <p:cNvPr id="9" name="Freeform 9"/>
          <p:cNvSpPr/>
          <p:nvPr/>
        </p:nvSpPr>
        <p:spPr>
          <a:xfrm>
            <a:off x="2127987" y="1681728"/>
            <a:ext cx="5826349" cy="3889088"/>
          </a:xfrm>
          <a:custGeom>
            <a:avLst/>
            <a:gdLst/>
            <a:ahLst/>
            <a:cxnLst/>
            <a:rect l="l" t="t" r="r" b="b"/>
            <a:pathLst>
              <a:path w="5826349" h="3889088">
                <a:moveTo>
                  <a:pt x="0" y="0"/>
                </a:moveTo>
                <a:lnTo>
                  <a:pt x="5826349" y="0"/>
                </a:lnTo>
                <a:lnTo>
                  <a:pt x="5826349" y="3889088"/>
                </a:lnTo>
                <a:lnTo>
                  <a:pt x="0" y="388908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15297" y="6075641"/>
            <a:ext cx="4953189" cy="3226542"/>
          </a:xfrm>
          <a:custGeom>
            <a:avLst/>
            <a:gdLst/>
            <a:ahLst/>
            <a:cxnLst/>
            <a:rect l="l" t="t" r="r" b="b"/>
            <a:pathLst>
              <a:path w="4953189" h="3226542">
                <a:moveTo>
                  <a:pt x="0" y="0"/>
                </a:moveTo>
                <a:lnTo>
                  <a:pt x="4953189" y="0"/>
                </a:lnTo>
                <a:lnTo>
                  <a:pt x="4953189" y="3226542"/>
                </a:lnTo>
                <a:lnTo>
                  <a:pt x="0" y="3226542"/>
                </a:lnTo>
                <a:lnTo>
                  <a:pt x="0" y="0"/>
                </a:lnTo>
                <a:close/>
              </a:path>
            </a:pathLst>
          </a:custGeom>
          <a:blipFill>
            <a:blip r:embed="rId4"/>
            <a:stretch>
              <a:fillRect l="-3538" r="-19459" b="-25564"/>
            </a:stretch>
          </a:blipFill>
        </p:spPr>
        <p:txBody>
          <a:bodyPr/>
          <a:lstStyle/>
          <a:p>
            <a:endParaRPr lang="en-US"/>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Where are Online Predators Reaching Victims?</a:t>
            </a:r>
          </a:p>
        </p:txBody>
      </p:sp>
      <p:sp>
        <p:nvSpPr>
          <p:cNvPr id="12" name="TextBox 12"/>
          <p:cNvSpPr txBox="1"/>
          <p:nvPr/>
        </p:nvSpPr>
        <p:spPr>
          <a:xfrm>
            <a:off x="10621322" y="3153410"/>
            <a:ext cx="7666678" cy="3951605"/>
          </a:xfrm>
          <a:prstGeom prst="rect">
            <a:avLst/>
          </a:prstGeom>
        </p:spPr>
        <p:txBody>
          <a:bodyPr lIns="0" tIns="0" rIns="0" bIns="0" rtlCol="0" anchor="t">
            <a:spAutoFit/>
          </a:bodyPr>
          <a:lstStyle/>
          <a:p>
            <a:pPr algn="ctr">
              <a:lnSpc>
                <a:spcPts val="4360"/>
              </a:lnSpc>
            </a:pPr>
            <a:r>
              <a:rPr lang="en-US" sz="4000" b="1">
                <a:solidFill>
                  <a:srgbClr val="000000"/>
                </a:solidFill>
                <a:latin typeface="Calibri (MS) Bold"/>
                <a:ea typeface="Calibri (MS) Bold"/>
                <a:cs typeface="Calibri (MS) Bold"/>
                <a:sym typeface="Calibri (MS) Bold"/>
              </a:rPr>
              <a:t>Social media platforms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Game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Anonymous chat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 Dating apps</a:t>
            </a:r>
          </a:p>
        </p:txBody>
      </p:sp>
      <p:sp>
        <p:nvSpPr>
          <p:cNvPr id="13" name="TextBox 13"/>
          <p:cNvSpPr txBox="1"/>
          <p:nvPr/>
        </p:nvSpPr>
        <p:spPr>
          <a:xfrm>
            <a:off x="6078959" y="9790444"/>
            <a:ext cx="61300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5"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119602" y="5295808"/>
            <a:ext cx="1295177" cy="1522109"/>
          </a:xfrm>
          <a:custGeom>
            <a:avLst/>
            <a:gdLst/>
            <a:ahLst/>
            <a:cxnLst/>
            <a:rect l="l" t="t" r="r" b="b"/>
            <a:pathLst>
              <a:path w="1295177" h="1522109">
                <a:moveTo>
                  <a:pt x="0" y="0"/>
                </a:moveTo>
                <a:lnTo>
                  <a:pt x="1295177" y="0"/>
                </a:lnTo>
                <a:lnTo>
                  <a:pt x="1295177" y="1522110"/>
                </a:lnTo>
                <a:lnTo>
                  <a:pt x="0" y="1522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02840" y="6449058"/>
            <a:ext cx="1476583" cy="1824990"/>
          </a:xfrm>
          <a:custGeom>
            <a:avLst/>
            <a:gdLst/>
            <a:ahLst/>
            <a:cxnLst/>
            <a:rect l="l" t="t" r="r" b="b"/>
            <a:pathLst>
              <a:path w="1476583" h="1824990">
                <a:moveTo>
                  <a:pt x="0" y="0"/>
                </a:moveTo>
                <a:lnTo>
                  <a:pt x="1476583" y="0"/>
                </a:lnTo>
                <a:lnTo>
                  <a:pt x="1476583" y="1824990"/>
                </a:lnTo>
                <a:lnTo>
                  <a:pt x="0" y="182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0" y="-920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Enticement Grooming Tactics</a:t>
            </a:r>
          </a:p>
        </p:txBody>
      </p:sp>
      <p:sp>
        <p:nvSpPr>
          <p:cNvPr id="8" name="TextBox 8"/>
          <p:cNvSpPr txBox="1"/>
          <p:nvPr/>
        </p:nvSpPr>
        <p:spPr>
          <a:xfrm>
            <a:off x="2244639" y="1591625"/>
            <a:ext cx="13798721" cy="1068197"/>
          </a:xfrm>
          <a:prstGeom prst="rect">
            <a:avLst/>
          </a:prstGeom>
        </p:spPr>
        <p:txBody>
          <a:bodyPr lIns="0" tIns="0" rIns="0" bIns="0" rtlCol="0" anchor="t">
            <a:spAutoFit/>
          </a:bodyPr>
          <a:lstStyle/>
          <a:p>
            <a:pPr algn="ctr">
              <a:lnSpc>
                <a:spcPts val="3903"/>
              </a:lnSpc>
            </a:pPr>
            <a:r>
              <a:rPr lang="en-US" sz="3199" b="1">
                <a:solidFill>
                  <a:srgbClr val="000000"/>
                </a:solidFill>
                <a:latin typeface="Calibri (MS) Bold"/>
                <a:ea typeface="Calibri (MS) Bold"/>
                <a:cs typeface="Calibri (MS) Bold"/>
                <a:sym typeface="Calibri (MS) Bold"/>
              </a:rPr>
              <a:t>Grooming</a:t>
            </a:r>
            <a:r>
              <a:rPr lang="en-US" sz="3199">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
        <p:nvSpPr>
          <p:cNvPr id="9" name="TextBox 9"/>
          <p:cNvSpPr txBox="1"/>
          <p:nvPr/>
        </p:nvSpPr>
        <p:spPr>
          <a:xfrm>
            <a:off x="5620703" y="9642983"/>
            <a:ext cx="7046595"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6" tooltip="https://www.allianceforchildren.org/blog/2018/06/what-grooming">
                  <a:extLst>
                    <a:ext uri="{A12FA001-AC4F-418D-AE19-62706E023703}">
                      <ahyp:hlinkClr xmlns:ahyp="http://schemas.microsoft.com/office/drawing/2018/hyperlinkcolor" val="tx"/>
                    </a:ext>
                  </a:extLst>
                </a:hlinkClick>
              </a:rPr>
              <a:t> https://www.allianceforchildren.org/blog/2018/06/what-grooming </a:t>
            </a:r>
          </a:p>
        </p:txBody>
      </p:sp>
      <p:sp>
        <p:nvSpPr>
          <p:cNvPr id="10" name="TextBox 10"/>
          <p:cNvSpPr txBox="1"/>
          <p:nvPr/>
        </p:nvSpPr>
        <p:spPr>
          <a:xfrm>
            <a:off x="4404220" y="4803645"/>
            <a:ext cx="9479560" cy="37166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Common grooming tactics include:</a:t>
            </a:r>
          </a:p>
          <a:p>
            <a:pPr algn="ctr">
              <a:lnSpc>
                <a:spcPts val="3660"/>
              </a:lnSpc>
            </a:pPr>
            <a:endParaRPr lang="en-US" sz="3000" b="1">
              <a:solidFill>
                <a:srgbClr val="000000"/>
              </a:solidFill>
              <a:latin typeface="Calibri (MS) Bold"/>
              <a:ea typeface="Calibri (MS) Bold"/>
              <a:cs typeface="Calibri (MS) Bold"/>
              <a:sym typeface="Calibri (MS) Bold"/>
            </a:endParaRP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Texting you compliments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about personal and intimate topics (i.e. sex)</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Sending you gifts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to keep your relationship a secret</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negatively about others in your life</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for sexual images of yourself</a:t>
            </a:r>
          </a:p>
        </p:txBody>
      </p:sp>
      <p:sp>
        <p:nvSpPr>
          <p:cNvPr id="11" name="TextBox 11"/>
          <p:cNvSpPr txBox="1"/>
          <p:nvPr/>
        </p:nvSpPr>
        <p:spPr>
          <a:xfrm>
            <a:off x="2244639" y="3188110"/>
            <a:ext cx="13798721" cy="1068197"/>
          </a:xfrm>
          <a:prstGeom prst="rect">
            <a:avLst/>
          </a:prstGeom>
        </p:spPr>
        <p:txBody>
          <a:bodyPr lIns="0" tIns="0" rIns="0" bIns="0" rtlCol="0" anchor="t">
            <a:spAutoFit/>
          </a:bodyPr>
          <a:lstStyle/>
          <a:p>
            <a:pPr algn="ctr">
              <a:lnSpc>
                <a:spcPts val="3903"/>
              </a:lnSpc>
            </a:pPr>
            <a:r>
              <a:rPr lang="en-US" sz="3199">
                <a:solidFill>
                  <a:srgbClr val="000000"/>
                </a:solidFill>
                <a:latin typeface="Calibri (MS)"/>
                <a:ea typeface="Calibri (MS)"/>
                <a:cs typeface="Calibri (MS)"/>
                <a:sym typeface="Calibri (MS)"/>
              </a:rPr>
              <a:t>Online enticement often begins with grooming because the offender is a stranger, and they will try to make the minor feel good and safe.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2832"/>
            <a:ext cx="18288000" cy="1696332"/>
            <a:chOff x="0" y="-95561"/>
            <a:chExt cx="4816593" cy="44677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95561"/>
              <a:ext cx="4816593" cy="446770"/>
            </a:xfrm>
            <a:prstGeom prst="rect">
              <a:avLst/>
            </a:prstGeom>
          </p:spPr>
          <p:txBody>
            <a:bodyPr lIns="50800" tIns="50800" rIns="50800" bIns="50800" rtlCol="0" anchor="ctr"/>
            <a:lstStyle/>
            <a:p>
              <a:pPr algn="ctr">
                <a:lnSpc>
                  <a:spcPts val="5880"/>
                </a:lnSpc>
              </a:pPr>
              <a:r>
                <a:rPr lang="en-US" sz="4200" b="1" dirty="0">
                  <a:solidFill>
                    <a:srgbClr val="FFFFFF"/>
                  </a:solidFill>
                  <a:latin typeface="Calibri (MS) Bold"/>
                  <a:ea typeface="Calibri (MS) Bold"/>
                  <a:cs typeface="Calibri (MS) Bold"/>
                  <a:sym typeface="Calibri (MS) Bold"/>
                </a:rPr>
                <a:t>Youth Activist Inc. “This is Human Trafficking- Social Media Recruitment” Video</a:t>
              </a:r>
            </a:p>
          </p:txBody>
        </p:sp>
      </p:grpSp>
      <p:sp>
        <p:nvSpPr>
          <p:cNvPr id="5" name="TextBox 5"/>
          <p:cNvSpPr txBox="1"/>
          <p:nvPr/>
        </p:nvSpPr>
        <p:spPr>
          <a:xfrm>
            <a:off x="6305327" y="9715500"/>
            <a:ext cx="5677346"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7mH93tQ4n8M">
                  <a:extLst>
                    <a:ext uri="{A12FA001-AC4F-418D-AE19-62706E023703}">
                      <ahyp:hlinkClr xmlns:ahyp="http://schemas.microsoft.com/office/drawing/2018/hyperlinkcolor" val="tx"/>
                    </a:ext>
                  </a:extLst>
                </a:hlinkClick>
              </a:rPr>
              <a:t>https://www.youtube.com/watch?v=7mH93tQ4n8M</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2:29 minutes</a:t>
            </a:r>
          </a:p>
        </p:txBody>
      </p:sp>
      <p:pic>
        <p:nvPicPr>
          <p:cNvPr id="8" name="Online Media 7" title="This is Human Trafficking - Social Media Recruitment | Awareness Campaign">
            <a:hlinkClick r:id="" action="ppaction://media"/>
            <a:extLst>
              <a:ext uri="{FF2B5EF4-FFF2-40B4-BE49-F238E27FC236}">
                <a16:creationId xmlns:a16="http://schemas.microsoft.com/office/drawing/2014/main" id="{EB036D4F-73E8-3FE0-0D7F-E72AA3ADA525}"/>
              </a:ext>
            </a:extLst>
          </p:cNvPr>
          <p:cNvPicPr>
            <a:picLocks noRot="1" noChangeAspect="1"/>
          </p:cNvPicPr>
          <p:nvPr>
            <a:videoFile r:link="rId1"/>
          </p:nvPr>
        </p:nvPicPr>
        <p:blipFill>
          <a:blip r:embed="rId4"/>
          <a:stretch>
            <a:fillRect/>
          </a:stretch>
        </p:blipFill>
        <p:spPr>
          <a:xfrm>
            <a:off x="2362198" y="1358900"/>
            <a:ext cx="13563600" cy="7657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1328</Words>
  <Application>Microsoft Office PowerPoint</Application>
  <PresentationFormat>Custom</PresentationFormat>
  <Paragraphs>131</Paragraphs>
  <Slides>22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 (MS)</vt:lpstr>
      <vt:lpstr>Calibri (MS) Italics</vt:lpstr>
      <vt:lpstr>Calibri</vt:lpstr>
      <vt:lpstr>Calibri (MS)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Digital Awareness</dc:title>
  <cp:lastModifiedBy>Megan Wilson</cp:lastModifiedBy>
  <cp:revision>1</cp:revision>
  <dcterms:created xsi:type="dcterms:W3CDTF">2006-08-16T00:00:00Z</dcterms:created>
  <dcterms:modified xsi:type="dcterms:W3CDTF">2025-10-01T19:29:28Z</dcterms:modified>
  <dc:identifier>DAGaafBN4V4</dc:identifier>
</cp:coreProperties>
</file>