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Calibri (MS)" panose="020B0604020202020204" charset="0"/>
      <p:regular r:id="rId23"/>
    </p:embeddedFont>
    <p:embeddedFont>
      <p:font typeface="Calibri (MS) Bold" panose="020B0604020202020204" charset="0"/>
      <p:regular r:id="rId24"/>
    </p:embeddedFont>
    <p:embeddedFont>
      <p:font typeface="Calibri (MS) Italics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8F5E20-6176-4CE5-9612-297C2F9025E6}" v="2" dt="2025-07-08T22:41:04.9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Wilson" userId="4833c330-bb21-4a51-b524-eef8b134b0b1" providerId="ADAL" clId="{CC8F5E20-6176-4CE5-9612-297C2F9025E6}"/>
    <pc:docChg chg="custSel modSld">
      <pc:chgData name="Megan Wilson" userId="4833c330-bb21-4a51-b524-eef8b134b0b1" providerId="ADAL" clId="{CC8F5E20-6176-4CE5-9612-297C2F9025E6}" dt="2025-07-08T22:41:13.847" v="55" actId="1076"/>
      <pc:docMkLst>
        <pc:docMk/>
      </pc:docMkLst>
      <pc:sldChg chg="modSp mod">
        <pc:chgData name="Megan Wilson" userId="4833c330-bb21-4a51-b524-eef8b134b0b1" providerId="ADAL" clId="{CC8F5E20-6176-4CE5-9612-297C2F9025E6}" dt="2025-07-08T22:38:30.690" v="1" actId="1036"/>
        <pc:sldMkLst>
          <pc:docMk/>
          <pc:sldMk cId="0" sldId="257"/>
        </pc:sldMkLst>
        <pc:spChg chg="mod">
          <ac:chgData name="Megan Wilson" userId="4833c330-bb21-4a51-b524-eef8b134b0b1" providerId="ADAL" clId="{CC8F5E20-6176-4CE5-9612-297C2F9025E6}" dt="2025-07-08T22:38:30.690" v="1" actId="1036"/>
          <ac:spMkLst>
            <pc:docMk/>
            <pc:sldMk cId="0" sldId="257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CC8F5E20-6176-4CE5-9612-297C2F9025E6}" dt="2025-07-08T22:38:36.693" v="3" actId="1036"/>
        <pc:sldMkLst>
          <pc:docMk/>
          <pc:sldMk cId="0" sldId="259"/>
        </pc:sldMkLst>
        <pc:spChg chg="mod">
          <ac:chgData name="Megan Wilson" userId="4833c330-bb21-4a51-b524-eef8b134b0b1" providerId="ADAL" clId="{CC8F5E20-6176-4CE5-9612-297C2F9025E6}" dt="2025-07-08T22:38:36.693" v="3" actId="1036"/>
          <ac:spMkLst>
            <pc:docMk/>
            <pc:sldMk cId="0" sldId="259"/>
            <ac:spMk id="7" creationId="{00000000-0000-0000-0000-000000000000}"/>
          </ac:spMkLst>
        </pc:spChg>
      </pc:sldChg>
      <pc:sldChg chg="modSp mod">
        <pc:chgData name="Megan Wilson" userId="4833c330-bb21-4a51-b524-eef8b134b0b1" providerId="ADAL" clId="{CC8F5E20-6176-4CE5-9612-297C2F9025E6}" dt="2025-07-08T22:38:41.404" v="5" actId="1036"/>
        <pc:sldMkLst>
          <pc:docMk/>
          <pc:sldMk cId="0" sldId="260"/>
        </pc:sldMkLst>
        <pc:spChg chg="mod">
          <ac:chgData name="Megan Wilson" userId="4833c330-bb21-4a51-b524-eef8b134b0b1" providerId="ADAL" clId="{CC8F5E20-6176-4CE5-9612-297C2F9025E6}" dt="2025-07-08T22:38:41.404" v="5" actId="1036"/>
          <ac:spMkLst>
            <pc:docMk/>
            <pc:sldMk cId="0" sldId="260"/>
            <ac:spMk id="6" creationId="{00000000-0000-0000-0000-000000000000}"/>
          </ac:spMkLst>
        </pc:spChg>
      </pc:sldChg>
      <pc:sldChg chg="addSp delSp modSp mod modAnim">
        <pc:chgData name="Megan Wilson" userId="4833c330-bb21-4a51-b524-eef8b134b0b1" providerId="ADAL" clId="{CC8F5E20-6176-4CE5-9612-297C2F9025E6}" dt="2025-07-08T22:40:44.500" v="50" actId="1076"/>
        <pc:sldMkLst>
          <pc:docMk/>
          <pc:sldMk cId="0" sldId="261"/>
        </pc:sldMkLst>
        <pc:spChg chg="mod">
          <ac:chgData name="Megan Wilson" userId="4833c330-bb21-4a51-b524-eef8b134b0b1" providerId="ADAL" clId="{CC8F5E20-6176-4CE5-9612-297C2F9025E6}" dt="2025-07-08T22:38:54.191" v="16" actId="1036"/>
          <ac:spMkLst>
            <pc:docMk/>
            <pc:sldMk cId="0" sldId="261"/>
            <ac:spMk id="4" creationId="{00000000-0000-0000-0000-000000000000}"/>
          </ac:spMkLst>
        </pc:spChg>
        <pc:grpChg chg="mod">
          <ac:chgData name="Megan Wilson" userId="4833c330-bb21-4a51-b524-eef8b134b0b1" providerId="ADAL" clId="{CC8F5E20-6176-4CE5-9612-297C2F9025E6}" dt="2025-07-08T22:38:49.831" v="13" actId="1035"/>
          <ac:grpSpMkLst>
            <pc:docMk/>
            <pc:sldMk cId="0" sldId="261"/>
            <ac:grpSpMk id="2" creationId="{00000000-0000-0000-0000-000000000000}"/>
          </ac:grpSpMkLst>
        </pc:grpChg>
        <pc:picChg chg="del">
          <ac:chgData name="Megan Wilson" userId="4833c330-bb21-4a51-b524-eef8b134b0b1" providerId="ADAL" clId="{CC8F5E20-6176-4CE5-9612-297C2F9025E6}" dt="2025-07-08T22:40:26.044" v="46" actId="478"/>
          <ac:picMkLst>
            <pc:docMk/>
            <pc:sldMk cId="0" sldId="261"/>
            <ac:picMk id="7" creationId="{00000000-0000-0000-0000-000000000000}"/>
          </ac:picMkLst>
        </pc:picChg>
        <pc:picChg chg="add mod">
          <ac:chgData name="Megan Wilson" userId="4833c330-bb21-4a51-b524-eef8b134b0b1" providerId="ADAL" clId="{CC8F5E20-6176-4CE5-9612-297C2F9025E6}" dt="2025-07-08T22:40:44.500" v="50" actId="1076"/>
          <ac:picMkLst>
            <pc:docMk/>
            <pc:sldMk cId="0" sldId="261"/>
            <ac:picMk id="8" creationId="{3764C0CA-AC9D-DCF5-AC89-EA3D38986D58}"/>
          </ac:picMkLst>
        </pc:picChg>
      </pc:sldChg>
      <pc:sldChg chg="modSp mod">
        <pc:chgData name="Megan Wilson" userId="4833c330-bb21-4a51-b524-eef8b134b0b1" providerId="ADAL" clId="{CC8F5E20-6176-4CE5-9612-297C2F9025E6}" dt="2025-07-08T22:39:04.079" v="17" actId="207"/>
        <pc:sldMkLst>
          <pc:docMk/>
          <pc:sldMk cId="0" sldId="263"/>
        </pc:sldMkLst>
        <pc:spChg chg="mod">
          <ac:chgData name="Megan Wilson" userId="4833c330-bb21-4a51-b524-eef8b134b0b1" providerId="ADAL" clId="{CC8F5E20-6176-4CE5-9612-297C2F9025E6}" dt="2025-07-08T22:39:04.079" v="17" actId="207"/>
          <ac:spMkLst>
            <pc:docMk/>
            <pc:sldMk cId="0" sldId="263"/>
            <ac:spMk id="7" creationId="{00000000-0000-0000-0000-000000000000}"/>
          </ac:spMkLst>
        </pc:spChg>
      </pc:sldChg>
      <pc:sldChg chg="modSp mod">
        <pc:chgData name="Megan Wilson" userId="4833c330-bb21-4a51-b524-eef8b134b0b1" providerId="ADAL" clId="{CC8F5E20-6176-4CE5-9612-297C2F9025E6}" dt="2025-07-08T22:39:13.079" v="23" actId="1036"/>
        <pc:sldMkLst>
          <pc:docMk/>
          <pc:sldMk cId="0" sldId="264"/>
        </pc:sldMkLst>
        <pc:spChg chg="mod">
          <ac:chgData name="Megan Wilson" userId="4833c330-bb21-4a51-b524-eef8b134b0b1" providerId="ADAL" clId="{CC8F5E20-6176-4CE5-9612-297C2F9025E6}" dt="2025-07-08T22:39:13.079" v="23" actId="1036"/>
          <ac:spMkLst>
            <pc:docMk/>
            <pc:sldMk cId="0" sldId="264"/>
            <ac:spMk id="6" creationId="{00000000-0000-0000-0000-000000000000}"/>
          </ac:spMkLst>
        </pc:spChg>
        <pc:spChg chg="mod">
          <ac:chgData name="Megan Wilson" userId="4833c330-bb21-4a51-b524-eef8b134b0b1" providerId="ADAL" clId="{CC8F5E20-6176-4CE5-9612-297C2F9025E6}" dt="2025-07-08T22:39:09.201" v="18" actId="207"/>
          <ac:spMkLst>
            <pc:docMk/>
            <pc:sldMk cId="0" sldId="264"/>
            <ac:spMk id="8" creationId="{00000000-0000-0000-0000-000000000000}"/>
          </ac:spMkLst>
        </pc:spChg>
      </pc:sldChg>
      <pc:sldChg chg="modSp mod">
        <pc:chgData name="Megan Wilson" userId="4833c330-bb21-4a51-b524-eef8b134b0b1" providerId="ADAL" clId="{CC8F5E20-6176-4CE5-9612-297C2F9025E6}" dt="2025-07-08T22:39:17.787" v="24" actId="207"/>
        <pc:sldMkLst>
          <pc:docMk/>
          <pc:sldMk cId="0" sldId="265"/>
        </pc:sldMkLst>
        <pc:spChg chg="mod">
          <ac:chgData name="Megan Wilson" userId="4833c330-bb21-4a51-b524-eef8b134b0b1" providerId="ADAL" clId="{CC8F5E20-6176-4CE5-9612-297C2F9025E6}" dt="2025-07-08T22:39:17.787" v="24" actId="207"/>
          <ac:spMkLst>
            <pc:docMk/>
            <pc:sldMk cId="0" sldId="265"/>
            <ac:spMk id="8" creationId="{00000000-0000-0000-0000-000000000000}"/>
          </ac:spMkLst>
        </pc:spChg>
      </pc:sldChg>
      <pc:sldChg chg="modSp mod">
        <pc:chgData name="Megan Wilson" userId="4833c330-bb21-4a51-b524-eef8b134b0b1" providerId="ADAL" clId="{CC8F5E20-6176-4CE5-9612-297C2F9025E6}" dt="2025-07-08T22:39:20.713" v="26" actId="1036"/>
        <pc:sldMkLst>
          <pc:docMk/>
          <pc:sldMk cId="0" sldId="266"/>
        </pc:sldMkLst>
        <pc:spChg chg="mod">
          <ac:chgData name="Megan Wilson" userId="4833c330-bb21-4a51-b524-eef8b134b0b1" providerId="ADAL" clId="{CC8F5E20-6176-4CE5-9612-297C2F9025E6}" dt="2025-07-08T22:39:20.713" v="26" actId="1036"/>
          <ac:spMkLst>
            <pc:docMk/>
            <pc:sldMk cId="0" sldId="266"/>
            <ac:spMk id="5" creationId="{00000000-0000-0000-0000-000000000000}"/>
          </ac:spMkLst>
        </pc:spChg>
      </pc:sldChg>
      <pc:sldChg chg="addSp delSp modSp mod modAnim">
        <pc:chgData name="Megan Wilson" userId="4833c330-bb21-4a51-b524-eef8b134b0b1" providerId="ADAL" clId="{CC8F5E20-6176-4CE5-9612-297C2F9025E6}" dt="2025-07-08T22:41:13.847" v="55" actId="1076"/>
        <pc:sldMkLst>
          <pc:docMk/>
          <pc:sldMk cId="0" sldId="268"/>
        </pc:sldMkLst>
        <pc:spChg chg="mod">
          <ac:chgData name="Megan Wilson" userId="4833c330-bb21-4a51-b524-eef8b134b0b1" providerId="ADAL" clId="{CC8F5E20-6176-4CE5-9612-297C2F9025E6}" dt="2025-07-08T22:39:27.821" v="30" actId="1036"/>
          <ac:spMkLst>
            <pc:docMk/>
            <pc:sldMk cId="0" sldId="268"/>
            <ac:spMk id="4" creationId="{00000000-0000-0000-0000-000000000000}"/>
          </ac:spMkLst>
        </pc:spChg>
        <pc:spChg chg="mod">
          <ac:chgData name="Megan Wilson" userId="4833c330-bb21-4a51-b524-eef8b134b0b1" providerId="ADAL" clId="{CC8F5E20-6176-4CE5-9612-297C2F9025E6}" dt="2025-07-08T22:39:31.859" v="31" actId="207"/>
          <ac:spMkLst>
            <pc:docMk/>
            <pc:sldMk cId="0" sldId="268"/>
            <ac:spMk id="5" creationId="{00000000-0000-0000-0000-000000000000}"/>
          </ac:spMkLst>
        </pc:spChg>
        <pc:picChg chg="del">
          <ac:chgData name="Megan Wilson" userId="4833c330-bb21-4a51-b524-eef8b134b0b1" providerId="ADAL" clId="{CC8F5E20-6176-4CE5-9612-297C2F9025E6}" dt="2025-07-08T22:40:57.420" v="51" actId="478"/>
          <ac:picMkLst>
            <pc:docMk/>
            <pc:sldMk cId="0" sldId="268"/>
            <ac:picMk id="7" creationId="{00000000-0000-0000-0000-000000000000}"/>
          </ac:picMkLst>
        </pc:picChg>
        <pc:picChg chg="add mod">
          <ac:chgData name="Megan Wilson" userId="4833c330-bb21-4a51-b524-eef8b134b0b1" providerId="ADAL" clId="{CC8F5E20-6176-4CE5-9612-297C2F9025E6}" dt="2025-07-08T22:41:13.847" v="55" actId="1076"/>
          <ac:picMkLst>
            <pc:docMk/>
            <pc:sldMk cId="0" sldId="268"/>
            <ac:picMk id="8" creationId="{D29BAB95-3232-9DE3-9EC5-64E0B702963D}"/>
          </ac:picMkLst>
        </pc:picChg>
      </pc:sldChg>
      <pc:sldChg chg="modSp mod">
        <pc:chgData name="Megan Wilson" userId="4833c330-bb21-4a51-b524-eef8b134b0b1" providerId="ADAL" clId="{CC8F5E20-6176-4CE5-9612-297C2F9025E6}" dt="2025-07-08T22:39:43.024" v="33" actId="1036"/>
        <pc:sldMkLst>
          <pc:docMk/>
          <pc:sldMk cId="0" sldId="270"/>
        </pc:sldMkLst>
        <pc:spChg chg="mod">
          <ac:chgData name="Megan Wilson" userId="4833c330-bb21-4a51-b524-eef8b134b0b1" providerId="ADAL" clId="{CC8F5E20-6176-4CE5-9612-297C2F9025E6}" dt="2025-07-08T22:39:43.024" v="33" actId="1036"/>
          <ac:spMkLst>
            <pc:docMk/>
            <pc:sldMk cId="0" sldId="270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CC8F5E20-6176-4CE5-9612-297C2F9025E6}" dt="2025-07-08T22:39:51.747" v="37" actId="207"/>
        <pc:sldMkLst>
          <pc:docMk/>
          <pc:sldMk cId="0" sldId="271"/>
        </pc:sldMkLst>
        <pc:spChg chg="mod">
          <ac:chgData name="Megan Wilson" userId="4833c330-bb21-4a51-b524-eef8b134b0b1" providerId="ADAL" clId="{CC8F5E20-6176-4CE5-9612-297C2F9025E6}" dt="2025-07-08T22:39:48.242" v="36" actId="1035"/>
          <ac:spMkLst>
            <pc:docMk/>
            <pc:sldMk cId="0" sldId="271"/>
            <ac:spMk id="5" creationId="{00000000-0000-0000-0000-000000000000}"/>
          </ac:spMkLst>
        </pc:spChg>
        <pc:spChg chg="mod">
          <ac:chgData name="Megan Wilson" userId="4833c330-bb21-4a51-b524-eef8b134b0b1" providerId="ADAL" clId="{CC8F5E20-6176-4CE5-9612-297C2F9025E6}" dt="2025-07-08T22:39:51.747" v="37" actId="207"/>
          <ac:spMkLst>
            <pc:docMk/>
            <pc:sldMk cId="0" sldId="271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CC8F5E20-6176-4CE5-9612-297C2F9025E6}" dt="2025-07-08T22:39:55.936" v="40" actId="1036"/>
        <pc:sldMkLst>
          <pc:docMk/>
          <pc:sldMk cId="0" sldId="273"/>
        </pc:sldMkLst>
        <pc:spChg chg="mod">
          <ac:chgData name="Megan Wilson" userId="4833c330-bb21-4a51-b524-eef8b134b0b1" providerId="ADAL" clId="{CC8F5E20-6176-4CE5-9612-297C2F9025E6}" dt="2025-07-08T22:39:55.936" v="40" actId="1036"/>
          <ac:spMkLst>
            <pc:docMk/>
            <pc:sldMk cId="0" sldId="273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CC8F5E20-6176-4CE5-9612-297C2F9025E6}" dt="2025-07-08T22:40:08.078" v="44" actId="207"/>
        <pc:sldMkLst>
          <pc:docMk/>
          <pc:sldMk cId="0" sldId="274"/>
        </pc:sldMkLst>
        <pc:spChg chg="mod">
          <ac:chgData name="Megan Wilson" userId="4833c330-bb21-4a51-b524-eef8b134b0b1" providerId="ADAL" clId="{CC8F5E20-6176-4CE5-9612-297C2F9025E6}" dt="2025-07-08T22:40:05.583" v="43" actId="207"/>
          <ac:spMkLst>
            <pc:docMk/>
            <pc:sldMk cId="0" sldId="274"/>
            <ac:spMk id="3" creationId="{00000000-0000-0000-0000-000000000000}"/>
          </ac:spMkLst>
        </pc:spChg>
        <pc:spChg chg="mod">
          <ac:chgData name="Megan Wilson" userId="4833c330-bb21-4a51-b524-eef8b134b0b1" providerId="ADAL" clId="{CC8F5E20-6176-4CE5-9612-297C2F9025E6}" dt="2025-07-08T22:40:01.348" v="41" actId="207"/>
          <ac:spMkLst>
            <pc:docMk/>
            <pc:sldMk cId="0" sldId="274"/>
            <ac:spMk id="4" creationId="{00000000-0000-0000-0000-000000000000}"/>
          </ac:spMkLst>
        </pc:spChg>
        <pc:spChg chg="mod">
          <ac:chgData name="Megan Wilson" userId="4833c330-bb21-4a51-b524-eef8b134b0b1" providerId="ADAL" clId="{CC8F5E20-6176-4CE5-9612-297C2F9025E6}" dt="2025-07-08T22:40:08.078" v="44" actId="207"/>
          <ac:spMkLst>
            <pc:docMk/>
            <pc:sldMk cId="0" sldId="274"/>
            <ac:spMk id="5" creationId="{00000000-0000-0000-0000-000000000000}"/>
          </ac:spMkLst>
        </pc:spChg>
        <pc:spChg chg="mod">
          <ac:chgData name="Megan Wilson" userId="4833c330-bb21-4a51-b524-eef8b134b0b1" providerId="ADAL" clId="{CC8F5E20-6176-4CE5-9612-297C2F9025E6}" dt="2025-07-08T22:40:03.561" v="42" actId="207"/>
          <ac:spMkLst>
            <pc:docMk/>
            <pc:sldMk cId="0" sldId="274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CC8F5E20-6176-4CE5-9612-297C2F9025E6}" dt="2025-07-08T22:40:11.534" v="45" actId="1036"/>
        <pc:sldMkLst>
          <pc:docMk/>
          <pc:sldMk cId="0" sldId="275"/>
        </pc:sldMkLst>
        <pc:spChg chg="mod">
          <ac:chgData name="Megan Wilson" userId="4833c330-bb21-4a51-b524-eef8b134b0b1" providerId="ADAL" clId="{CC8F5E20-6176-4CE5-9612-297C2F9025E6}" dt="2025-07-08T22:40:11.534" v="45" actId="1036"/>
          <ac:spMkLst>
            <pc:docMk/>
            <pc:sldMk cId="0" sldId="275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08.07.2025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theissues/traffickin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P6-chWY41s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P6-chWY41s?feature=oembed" TargetMode="Externa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connectforfreedom.org/wp-content/uploads/2024/12/Bingo-Game-for-Students-Risk-Factors.pdf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hbfGo7voB8" TargetMode="External"/><Relationship Id="rId2" Type="http://schemas.openxmlformats.org/officeDocument/2006/relationships/hyperlink" Target="https://www.dhs.gov/medialibrary/assets/graphic/52891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7P6-chWY41s" TargetMode="External"/><Relationship Id="rId4" Type="http://schemas.openxmlformats.org/officeDocument/2006/relationships/hyperlink" Target="https://connectforfreedom.org/wp-content/uploads/2024/12/Bingo-Game-for-Students-Risk-Factors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XhbfGo7voB8?feature=oembe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ourwork/impact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ssingkids.org/theissues/traffickin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113880" y="9315457"/>
            <a:ext cx="1021887" cy="811934"/>
            <a:chOff x="0" y="0"/>
            <a:chExt cx="269139" cy="2138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9139" cy="213843"/>
            </a:xfrm>
            <a:custGeom>
              <a:avLst/>
              <a:gdLst/>
              <a:ahLst/>
              <a:cxnLst/>
              <a:rect l="l" t="t" r="r" b="b"/>
              <a:pathLst>
                <a:path w="269139" h="213843">
                  <a:moveTo>
                    <a:pt x="0" y="0"/>
                  </a:moveTo>
                  <a:lnTo>
                    <a:pt x="269139" y="0"/>
                  </a:lnTo>
                  <a:lnTo>
                    <a:pt x="269139" y="213843"/>
                  </a:lnTo>
                  <a:lnTo>
                    <a:pt x="0" y="213843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69139" cy="290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688051"/>
            <a:ext cx="18288000" cy="4598949"/>
            <a:chOff x="0" y="0"/>
            <a:chExt cx="4816593" cy="12112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211246"/>
            </a:xfrm>
            <a:custGeom>
              <a:avLst/>
              <a:gdLst/>
              <a:ahLst/>
              <a:cxnLst/>
              <a:rect l="l" t="t" r="r" b="b"/>
              <a:pathLst>
                <a:path w="4816592" h="1211246">
                  <a:moveTo>
                    <a:pt x="0" y="0"/>
                  </a:moveTo>
                  <a:lnTo>
                    <a:pt x="4816592" y="0"/>
                  </a:lnTo>
                  <a:lnTo>
                    <a:pt x="4816592" y="1211246"/>
                  </a:lnTo>
                  <a:lnTo>
                    <a:pt x="0" y="1211246"/>
                  </a:lnTo>
                  <a:close/>
                </a:path>
              </a:pathLst>
            </a:custGeom>
            <a:solidFill>
              <a:srgbClr val="3B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1287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458991" y="8753050"/>
            <a:ext cx="1337001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E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Human Trafficking Awareness &amp; Prevention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08017" y="4889856"/>
            <a:ext cx="749391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159E9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High School Engagement- Grade 9</a:t>
            </a:r>
          </a:p>
        </p:txBody>
      </p:sp>
      <p:sp>
        <p:nvSpPr>
          <p:cNvPr id="10" name="Freeform 10"/>
          <p:cNvSpPr/>
          <p:nvPr/>
        </p:nvSpPr>
        <p:spPr>
          <a:xfrm>
            <a:off x="3808846" y="0"/>
            <a:ext cx="11092254" cy="4263958"/>
          </a:xfrm>
          <a:custGeom>
            <a:avLst/>
            <a:gdLst/>
            <a:ahLst/>
            <a:cxnLst/>
            <a:rect l="l" t="t" r="r" b="b"/>
            <a:pathLst>
              <a:path w="11092254" h="4263958">
                <a:moveTo>
                  <a:pt x="0" y="0"/>
                </a:moveTo>
                <a:lnTo>
                  <a:pt x="11092254" y="0"/>
                </a:lnTo>
                <a:lnTo>
                  <a:pt x="11092254" y="4263958"/>
                </a:lnTo>
                <a:lnTo>
                  <a:pt x="0" y="4263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642048" y="2498957"/>
            <a:ext cx="7933628" cy="5289085"/>
          </a:xfrm>
          <a:custGeom>
            <a:avLst/>
            <a:gdLst/>
            <a:ahLst/>
            <a:cxnLst/>
            <a:rect l="l" t="t" r="r" b="b"/>
            <a:pathLst>
              <a:path w="7933628" h="5289085">
                <a:moveTo>
                  <a:pt x="0" y="0"/>
                </a:moveTo>
                <a:lnTo>
                  <a:pt x="7933627" y="0"/>
                </a:lnTo>
                <a:lnTo>
                  <a:pt x="7933627" y="5289086"/>
                </a:lnTo>
                <a:lnTo>
                  <a:pt x="0" y="52890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065259" y="-109452"/>
            <a:ext cx="1215748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Youth Risk Factors &amp; Vulnerabilities (cont.)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1835785"/>
            <a:ext cx="8812329" cy="649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Family history of sexual abuse or violence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Community or familial history of trafficking and commercial sexual exploitation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Substance abuse or addictions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Experiencing or witnessing a traumatic event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Cultural-historical trauma (particularly among minority communities)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Being the sole or primary provider for their family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32575" y="9764305"/>
            <a:ext cx="5422850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missingkids.org/theissues/trafficki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https://www.missingkids.org/theissues/trafficking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785425"/>
            <a:chOff x="0" y="0"/>
            <a:chExt cx="4816593" cy="2068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06861"/>
            </a:xfrm>
            <a:custGeom>
              <a:avLst/>
              <a:gdLst/>
              <a:ahLst/>
              <a:cxnLst/>
              <a:rect l="l" t="t" r="r" b="b"/>
              <a:pathLst>
                <a:path w="4816592" h="206861">
                  <a:moveTo>
                    <a:pt x="0" y="0"/>
                  </a:moveTo>
                  <a:lnTo>
                    <a:pt x="4816592" y="0"/>
                  </a:lnTo>
                  <a:lnTo>
                    <a:pt x="4816592" y="206861"/>
                  </a:lnTo>
                  <a:lnTo>
                    <a:pt x="0" y="206861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83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-92074"/>
            <a:ext cx="18288000" cy="96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Examples of Child Sex Trafficking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57004" y="1582400"/>
            <a:ext cx="7352394" cy="324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Gang-Controlled Trafficking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Child is trafficked by a member of a gang or trafficked by the gang. Gangs leverage their organizational structure, violence, and local, national, and international networks to instill fear and loyalty in the child victim.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65373" y="5710555"/>
            <a:ext cx="6752787" cy="324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Familial Trafficking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Child is trafficked by a relative or a person who is perceived by the child to be a family member such as individuals referred to as “auntie” or “uncle” but are not directly related to the child.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74939" y="1582400"/>
            <a:ext cx="7333656" cy="271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Pimp-Controlled Trafficking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Child is trafficked by an unrelated individual, male or female, who develops an intentional relationship with the child who is later used as leverage in the exploitation.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57004" y="5710555"/>
            <a:ext cx="7352394" cy="3248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Buyer-Perpetrated Trafficking</a:t>
            </a:r>
          </a:p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Child is being trafficked but does not have a trafficker. Instead, the buyer is directly exploiting the child’s vulnerability by offering money, food, and/or shelter in exchange for the sexual exploitation.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32649" y="9806305"/>
            <a:ext cx="5422702" cy="34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https://www.missingkids.org/theissues/trafficking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93510" y="2498957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4"/>
                </a:lnTo>
                <a:lnTo>
                  <a:pt x="0" y="5825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065259" y="-109452"/>
            <a:ext cx="1215748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Signs of Child Sex Trafficking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2375132"/>
            <a:ext cx="8812329" cy="649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Absences at school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Disconnected from friends and family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Dramatic change in mood/behavior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Seem timid or fearful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Constantly accompanied by someone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What they say sounds rehearsed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Have physical bruises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35163"/>
            <a:ext cx="18288000" cy="1768662"/>
            <a:chOff x="0" y="-114611"/>
            <a:chExt cx="4816593" cy="4658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84845"/>
            </a:xfrm>
            <a:custGeom>
              <a:avLst/>
              <a:gdLst/>
              <a:ahLst/>
              <a:cxnLst/>
              <a:rect l="l" t="t" r="r" b="b"/>
              <a:pathLst>
                <a:path w="4816592" h="284845">
                  <a:moveTo>
                    <a:pt x="0" y="0"/>
                  </a:moveTo>
                  <a:lnTo>
                    <a:pt x="4816592" y="0"/>
                  </a:lnTo>
                  <a:lnTo>
                    <a:pt x="4816592" y="284845"/>
                  </a:lnTo>
                  <a:lnTo>
                    <a:pt x="0" y="28484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14611"/>
              <a:ext cx="4816593" cy="465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40"/>
                </a:lnSpc>
              </a:pPr>
              <a:r>
                <a:rPr lang="en-US" sz="46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Our Rescue “2024 Human Trafficking Myth vs. Truth” Video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394311" y="9715500"/>
            <a:ext cx="5499378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youtube.com/watch?v=7P6-chWY41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https://www.youtube.com/watch?v=7P6-chWY41s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292827" y="9446896"/>
            <a:ext cx="2148007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3:18 minutes</a:t>
            </a:r>
          </a:p>
        </p:txBody>
      </p:sp>
      <p:pic>
        <p:nvPicPr>
          <p:cNvPr id="8" name="Online Media 7" title="2024 Human Trafficking | Myth vs. Truth">
            <a:hlinkClick r:id="" action="ppaction://media"/>
            <a:extLst>
              <a:ext uri="{FF2B5EF4-FFF2-40B4-BE49-F238E27FC236}">
                <a16:creationId xmlns:a16="http://schemas.microsoft.com/office/drawing/2014/main" id="{D29BAB95-3232-9DE3-9EC5-64E0B702963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81200" y="1257300"/>
            <a:ext cx="14325600" cy="8087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70277"/>
            <a:ext cx="18288000" cy="1029200"/>
            <a:chOff x="0" y="0"/>
            <a:chExt cx="4816593" cy="2710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1065"/>
            </a:xfrm>
            <a:custGeom>
              <a:avLst/>
              <a:gdLst/>
              <a:ahLst/>
              <a:cxnLst/>
              <a:rect l="l" t="t" r="r" b="b"/>
              <a:pathLst>
                <a:path w="4816592" h="271065">
                  <a:moveTo>
                    <a:pt x="0" y="0"/>
                  </a:moveTo>
                  <a:lnTo>
                    <a:pt x="4816592" y="0"/>
                  </a:lnTo>
                  <a:lnTo>
                    <a:pt x="4816592" y="271065"/>
                  </a:lnTo>
                  <a:lnTo>
                    <a:pt x="0" y="27106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37638" y="38571"/>
            <a:ext cx="17412724" cy="630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Our Rescue “2024 Human Trafficking Myth vs. Truth” Teacher Led Discussion Question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22688" y="3975100"/>
            <a:ext cx="12619396" cy="217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Were you surprised by any of these myths vs. truths?</a:t>
            </a:r>
          </a:p>
          <a:p>
            <a:pPr algn="ctr">
              <a:lnSpc>
                <a:spcPts val="5599"/>
              </a:lnSpc>
            </a:pPr>
            <a:endParaRPr lang="en-US" sz="3999" i="1">
              <a:solidFill>
                <a:srgbClr val="000000"/>
              </a:solidFill>
              <a:latin typeface="Calibri (MS) Italics"/>
              <a:ea typeface="Calibri (MS) Italics"/>
              <a:cs typeface="Calibri (MS) Italics"/>
              <a:sym typeface="Calibri (MS) Italics"/>
            </a:endParaRPr>
          </a:p>
          <a:p>
            <a:pPr algn="ctr">
              <a:lnSpc>
                <a:spcPts val="5599"/>
              </a:lnSpc>
            </a:pP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Which one stood out to you the most and why?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0846" y="1907954"/>
            <a:ext cx="9130865" cy="73503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-158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Activity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38100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Activity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66233" y="3668713"/>
            <a:ext cx="6955533" cy="274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latin typeface="Calibri (MS)"/>
                <a:ea typeface="Calibri (MS)"/>
                <a:cs typeface="Calibri (MS)"/>
                <a:sym typeface="Calibri (MS)"/>
              </a:rPr>
              <a:t>We recommend playing </a:t>
            </a:r>
          </a:p>
          <a:p>
            <a:pPr algn="ctr">
              <a:lnSpc>
                <a:spcPts val="7000"/>
              </a:lnSpc>
            </a:pPr>
            <a:r>
              <a:rPr lang="en-US" sz="5000" u="sng" dirty="0">
                <a:latin typeface="Calibri (MS)"/>
                <a:ea typeface="Calibri (MS)"/>
                <a:cs typeface="Calibri (MS)"/>
                <a:sym typeface="Calibri (MS)"/>
                <a:hlinkClick r:id="rId2" tooltip="https://connectforfreedom.org/wp-content/uploads/2024/12/Bingo-Game-for-Students-Risk-Factors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Connect for Freedom Risk Factors BINGO</a:t>
            </a:r>
            <a:r>
              <a:rPr lang="en-US" sz="5000" dirty="0"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78951" y="1028700"/>
            <a:ext cx="6802784" cy="8196125"/>
          </a:xfrm>
          <a:custGeom>
            <a:avLst/>
            <a:gdLst/>
            <a:ahLst/>
            <a:cxnLst/>
            <a:rect l="l" t="t" r="r" b="b"/>
            <a:pathLst>
              <a:path w="6802784" h="8196125">
                <a:moveTo>
                  <a:pt x="0" y="0"/>
                </a:moveTo>
                <a:lnTo>
                  <a:pt x="6802784" y="0"/>
                </a:lnTo>
                <a:lnTo>
                  <a:pt x="6802784" y="8196125"/>
                </a:lnTo>
                <a:lnTo>
                  <a:pt x="0" y="8196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502405" y="858923"/>
            <a:ext cx="7283190" cy="9428077"/>
          </a:xfrm>
          <a:custGeom>
            <a:avLst/>
            <a:gdLst/>
            <a:ahLst/>
            <a:cxnLst/>
            <a:rect l="l" t="t" r="r" b="b"/>
            <a:pathLst>
              <a:path w="7283190" h="9428077">
                <a:moveTo>
                  <a:pt x="0" y="0"/>
                </a:moveTo>
                <a:lnTo>
                  <a:pt x="7283190" y="0"/>
                </a:lnTo>
                <a:lnTo>
                  <a:pt x="7283190" y="9428077"/>
                </a:lnTo>
                <a:lnTo>
                  <a:pt x="0" y="9428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-24129"/>
            <a:ext cx="18288000" cy="824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Lesson Handout from Department of Homeland Security’s Blue Campaign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18716" y="152066"/>
            <a:ext cx="6450568" cy="958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Links to Lesson Materials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21936" y="5747657"/>
            <a:ext cx="16844129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2" tooltip="https://www.dhs.gov/medialibrary/assets/graphic/5289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Department of Homeland Security's Blue Campaign "What is Human Trafficking?" Handout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73739" y="2727491"/>
            <a:ext cx="12555856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youtube.com/watch?v=XhbfGo7voB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Alliance to End Human Trafficking “Human Trafficking Basics” Video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245685" y="7227842"/>
            <a:ext cx="7611963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4" tooltip="https://connectforfreedom.org/wp-content/uploads/2024/12/Bingo-Game-for-Students-Risk-Factors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Connect for Freedom Risk Factors BINGO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628311" y="4237574"/>
            <a:ext cx="11031379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5" tooltip="https://www.youtube.com/watch?v=7P6-chWY41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Our Rescue “2024 Human Trafficking Myth vs. Truth” Video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123971"/>
            <a:chOff x="0" y="0"/>
            <a:chExt cx="4816593" cy="2960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6025"/>
            </a:xfrm>
            <a:custGeom>
              <a:avLst/>
              <a:gdLst/>
              <a:ahLst/>
              <a:cxnLst/>
              <a:rect l="l" t="t" r="r" b="b"/>
              <a:pathLst>
                <a:path w="4816592" h="296025">
                  <a:moveTo>
                    <a:pt x="0" y="0"/>
                  </a:moveTo>
                  <a:lnTo>
                    <a:pt x="4816592" y="0"/>
                  </a:lnTo>
                  <a:lnTo>
                    <a:pt x="4816592" y="296025"/>
                  </a:lnTo>
                  <a:lnTo>
                    <a:pt x="0" y="29602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816593" cy="38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40169" y="3110214"/>
            <a:ext cx="13207661" cy="246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Connect for Freedom is a 501(c)(3) nonprofit committed to providing free </a:t>
            </a: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online safety</a:t>
            </a: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and </a:t>
            </a: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human trafficking awareness</a:t>
            </a: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materials to education stakeholders.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63996" y="136525"/>
            <a:ext cx="1605779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PREVENTION THROUGH EDUCATION IS THE SOLUTION</a:t>
            </a:r>
          </a:p>
        </p:txBody>
      </p:sp>
      <p:sp>
        <p:nvSpPr>
          <p:cNvPr id="7" name="Freeform 7"/>
          <p:cNvSpPr/>
          <p:nvPr/>
        </p:nvSpPr>
        <p:spPr>
          <a:xfrm>
            <a:off x="5383103" y="7014298"/>
            <a:ext cx="7521793" cy="2633258"/>
          </a:xfrm>
          <a:custGeom>
            <a:avLst/>
            <a:gdLst/>
            <a:ahLst/>
            <a:cxnLst/>
            <a:rect l="l" t="t" r="r" b="b"/>
            <a:pathLst>
              <a:path w="7521793" h="2633258">
                <a:moveTo>
                  <a:pt x="0" y="0"/>
                </a:moveTo>
                <a:lnTo>
                  <a:pt x="7521794" y="0"/>
                </a:lnTo>
                <a:lnTo>
                  <a:pt x="7521794" y="2633257"/>
                </a:lnTo>
                <a:lnTo>
                  <a:pt x="0" y="26332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00" y="1325648"/>
            <a:ext cx="4686609" cy="712161"/>
            <a:chOff x="0" y="0"/>
            <a:chExt cx="1234333" cy="187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333" cy="187565"/>
            </a:xfrm>
            <a:custGeom>
              <a:avLst/>
              <a:gdLst/>
              <a:ahLst/>
              <a:cxnLst/>
              <a:rect l="l" t="t" r="r" b="b"/>
              <a:pathLst>
                <a:path w="1234333" h="187565">
                  <a:moveTo>
                    <a:pt x="0" y="0"/>
                  </a:moveTo>
                  <a:lnTo>
                    <a:pt x="1234333" y="0"/>
                  </a:lnTo>
                  <a:lnTo>
                    <a:pt x="1234333" y="187565"/>
                  </a:lnTo>
                  <a:lnTo>
                    <a:pt x="0" y="18756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34333" cy="26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0427" y="-920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Recap of Lesson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79988" y="1557903"/>
            <a:ext cx="11928023" cy="1043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Human trafficking </a:t>
            </a: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is the use of force, fraud, or coercion to obtain some type of labor or commercial sex act.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50613" y="4807585"/>
            <a:ext cx="14186774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Youth Risk Factors &amp; Vulnerabilities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65746" y="5540446"/>
            <a:ext cx="6357981" cy="4015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Poverty and/or homelessness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Interaction with foster care or juvenile justice systems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Lack of support networks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Gang involvement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History of running away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Low self-esteem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Being bullied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53435" y="5540446"/>
            <a:ext cx="6368561" cy="4015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Experience with discrimination due to race, gender, sexuality, etc.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Family history of sexual abuse/violence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Community or family history of trafficking or commercial sex exploitation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Experiencing a traumatic event</a:t>
            </a:r>
          </a:p>
          <a:p>
            <a:pPr marL="604519" lvl="1" indent="-302260" algn="just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Being a sole provider for the family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050613" y="2908653"/>
            <a:ext cx="14186774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 Types of Human Trafficking: Sex &amp; Labor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50613" y="3761458"/>
            <a:ext cx="14186774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4 Types of Child Sex Trafficking: Pimp-Controlled, Familial, Gang-Controlled, Buyer-Perpetrated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148337" cy="10287000"/>
            <a:chOff x="0" y="0"/>
            <a:chExt cx="135594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5941" cy="2709333"/>
            </a:xfrm>
            <a:custGeom>
              <a:avLst/>
              <a:gdLst/>
              <a:ahLst/>
              <a:cxnLst/>
              <a:rect l="l" t="t" r="r" b="b"/>
              <a:pathLst>
                <a:path w="1355941" h="2709333">
                  <a:moveTo>
                    <a:pt x="0" y="0"/>
                  </a:moveTo>
                  <a:lnTo>
                    <a:pt x="1355941" y="0"/>
                  </a:lnTo>
                  <a:lnTo>
                    <a:pt x="135594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355941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485287" y="915670"/>
            <a:ext cx="10293300" cy="8976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2" lvl="1" indent="-388621" algn="l">
              <a:lnSpc>
                <a:spcPts val="5040"/>
              </a:lnSpc>
              <a:buAutoNum type="arabicPeriod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Introduction to Human Trafficking</a:t>
            </a:r>
          </a:p>
          <a:p>
            <a:pPr marL="777242" lvl="1" indent="-388621" algn="l">
              <a:lnSpc>
                <a:spcPts val="5040"/>
              </a:lnSpc>
              <a:buAutoNum type="arabicPeriod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Alliance to End Human Trafficking “Human Trafficking Basics” Video (3 min.) </a:t>
            </a:r>
          </a:p>
          <a:p>
            <a:pPr marL="1554483" lvl="2" indent="-518161" algn="l">
              <a:lnSpc>
                <a:spcPts val="504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Discussion Questions</a:t>
            </a:r>
          </a:p>
          <a:p>
            <a:pPr marL="777242" lvl="1" indent="-388621" algn="l">
              <a:lnSpc>
                <a:spcPts val="5040"/>
              </a:lnSpc>
              <a:buAutoNum type="arabicPeriod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Child Sex Trafficking</a:t>
            </a:r>
          </a:p>
          <a:p>
            <a:pPr marL="1554483" lvl="2" indent="-518161" algn="l">
              <a:lnSpc>
                <a:spcPts val="504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Youth Risk Factors &amp; Vulnerabilities</a:t>
            </a:r>
          </a:p>
          <a:p>
            <a:pPr marL="1554483" lvl="2" indent="-518161" algn="l">
              <a:lnSpc>
                <a:spcPts val="504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Examples of Child Sex Trafficking</a:t>
            </a:r>
          </a:p>
          <a:p>
            <a:pPr marL="1554483" lvl="2" indent="-518161" algn="l">
              <a:lnSpc>
                <a:spcPts val="504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Signs of Child Sex Trafficking</a:t>
            </a:r>
          </a:p>
          <a:p>
            <a:pPr marL="777242" lvl="1" indent="-388621" algn="l">
              <a:lnSpc>
                <a:spcPts val="5040"/>
              </a:lnSpc>
              <a:buAutoNum type="arabicPeriod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Our Rescue “2024 Human Trafficking Myth vs. Truth” Video (3 min.)</a:t>
            </a:r>
          </a:p>
          <a:p>
            <a:pPr marL="1554483" lvl="2" indent="-518161" algn="l">
              <a:lnSpc>
                <a:spcPts val="5040"/>
              </a:lnSpc>
              <a:buFont typeface="Arial"/>
              <a:buChar char="⚬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Discussion Question</a:t>
            </a:r>
          </a:p>
          <a:p>
            <a:pPr marL="777242" lvl="1" indent="-388621" algn="l">
              <a:lnSpc>
                <a:spcPts val="5040"/>
              </a:lnSpc>
              <a:buAutoNum type="arabicPeriod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DHS Blue Campaign Handout: What is Human Trafficking?</a:t>
            </a:r>
          </a:p>
          <a:p>
            <a:pPr marL="777242" lvl="1" indent="-388621" algn="l">
              <a:lnSpc>
                <a:spcPts val="5040"/>
              </a:lnSpc>
              <a:buAutoNum type="arabicPeriod"/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Activity</a:t>
            </a:r>
          </a:p>
        </p:txBody>
      </p:sp>
      <p:sp>
        <p:nvSpPr>
          <p:cNvPr id="6" name="Freeform 6"/>
          <p:cNvSpPr/>
          <p:nvPr/>
        </p:nvSpPr>
        <p:spPr>
          <a:xfrm>
            <a:off x="291970" y="4214708"/>
            <a:ext cx="4564398" cy="489545"/>
          </a:xfrm>
          <a:custGeom>
            <a:avLst/>
            <a:gdLst/>
            <a:ahLst/>
            <a:cxnLst/>
            <a:rect l="l" t="t" r="r" b="b"/>
            <a:pathLst>
              <a:path w="4564398" h="489545">
                <a:moveTo>
                  <a:pt x="0" y="0"/>
                </a:moveTo>
                <a:lnTo>
                  <a:pt x="4564397" y="0"/>
                </a:lnTo>
                <a:lnTo>
                  <a:pt x="4564397" y="489546"/>
                </a:lnTo>
                <a:lnTo>
                  <a:pt x="0" y="4895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1860" r="-2906" b="-39003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91970" y="4586183"/>
            <a:ext cx="4564398" cy="1797099"/>
            <a:chOff x="0" y="0"/>
            <a:chExt cx="1202146" cy="4733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02146" cy="473310"/>
            </a:xfrm>
            <a:custGeom>
              <a:avLst/>
              <a:gdLst/>
              <a:ahLst/>
              <a:cxnLst/>
              <a:rect l="l" t="t" r="r" b="b"/>
              <a:pathLst>
                <a:path w="1202146" h="473310">
                  <a:moveTo>
                    <a:pt x="0" y="0"/>
                  </a:moveTo>
                  <a:lnTo>
                    <a:pt x="1202146" y="0"/>
                  </a:lnTo>
                  <a:lnTo>
                    <a:pt x="1202146" y="473310"/>
                  </a:lnTo>
                  <a:lnTo>
                    <a:pt x="0" y="473310"/>
                  </a:lnTo>
                  <a:close/>
                </a:path>
              </a:pathLst>
            </a:custGeom>
            <a:solidFill>
              <a:srgbClr val="39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202146" cy="549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91970" y="1174759"/>
            <a:ext cx="4564398" cy="3041030"/>
          </a:xfrm>
          <a:custGeom>
            <a:avLst/>
            <a:gdLst/>
            <a:ahLst/>
            <a:cxnLst/>
            <a:rect l="l" t="t" r="r" b="b"/>
            <a:pathLst>
              <a:path w="4564398" h="3041030">
                <a:moveTo>
                  <a:pt x="0" y="0"/>
                </a:moveTo>
                <a:lnTo>
                  <a:pt x="4564397" y="0"/>
                </a:lnTo>
                <a:lnTo>
                  <a:pt x="4564397" y="3041030"/>
                </a:lnTo>
                <a:lnTo>
                  <a:pt x="0" y="30410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959568" y="209370"/>
            <a:ext cx="1229201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Lesson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417315" y="-22225"/>
            <a:ext cx="4429244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Lesson Outline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7406" y="4912361"/>
            <a:ext cx="4313525" cy="102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CFCF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Human Trafficking Awareness &amp; Prevention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785425"/>
            <a:chOff x="0" y="0"/>
            <a:chExt cx="4816593" cy="2068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06861"/>
            </a:xfrm>
            <a:custGeom>
              <a:avLst/>
              <a:gdLst/>
              <a:ahLst/>
              <a:cxnLst/>
              <a:rect l="l" t="t" r="r" b="b"/>
              <a:pathLst>
                <a:path w="4816592" h="206861">
                  <a:moveTo>
                    <a:pt x="0" y="0"/>
                  </a:moveTo>
                  <a:lnTo>
                    <a:pt x="4816592" y="0"/>
                  </a:lnTo>
                  <a:lnTo>
                    <a:pt x="4816592" y="206861"/>
                  </a:lnTo>
                  <a:lnTo>
                    <a:pt x="0" y="206861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83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425673" y="5602772"/>
            <a:ext cx="4044247" cy="2696165"/>
          </a:xfrm>
          <a:custGeom>
            <a:avLst/>
            <a:gdLst/>
            <a:ahLst/>
            <a:cxnLst/>
            <a:rect l="l" t="t" r="r" b="b"/>
            <a:pathLst>
              <a:path w="4044247" h="2696165">
                <a:moveTo>
                  <a:pt x="0" y="0"/>
                </a:moveTo>
                <a:lnTo>
                  <a:pt x="4044247" y="0"/>
                </a:lnTo>
                <a:lnTo>
                  <a:pt x="4044247" y="2696164"/>
                </a:lnTo>
                <a:lnTo>
                  <a:pt x="0" y="26961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63771" y="3327942"/>
            <a:ext cx="2608794" cy="2608794"/>
          </a:xfrm>
          <a:custGeom>
            <a:avLst/>
            <a:gdLst/>
            <a:ahLst/>
            <a:cxnLst/>
            <a:rect l="l" t="t" r="r" b="b"/>
            <a:pathLst>
              <a:path w="2608794" h="2608794">
                <a:moveTo>
                  <a:pt x="0" y="0"/>
                </a:moveTo>
                <a:lnTo>
                  <a:pt x="2608794" y="0"/>
                </a:lnTo>
                <a:lnTo>
                  <a:pt x="2608794" y="2608794"/>
                </a:lnTo>
                <a:lnTo>
                  <a:pt x="0" y="2608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92074"/>
            <a:ext cx="18288000" cy="96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is Human Trafficking?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07496" y="1968930"/>
            <a:ext cx="9273009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use of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force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fraud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or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coercion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to obtain some type of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or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commercial sex act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86737" y="4313677"/>
            <a:ext cx="7914525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It affects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everyone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regardless of sex, age, gender, race, or nationality.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13270" y="3195442"/>
            <a:ext cx="3061460" cy="403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HSI Blue Campaign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75795" y="5532877"/>
            <a:ext cx="3342525" cy="403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HSI Blue Campaign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86737" y="6651111"/>
            <a:ext cx="7914525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If a victim is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under the age of 18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any act of commercial sex is considered to be trafficking, regardless of the use of force, fraud, or coercion.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72737" y="8403711"/>
            <a:ext cx="3342525" cy="403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 Exodus Road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785425"/>
            <a:chOff x="0" y="0"/>
            <a:chExt cx="4816593" cy="2068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06861"/>
            </a:xfrm>
            <a:custGeom>
              <a:avLst/>
              <a:gdLst/>
              <a:ahLst/>
              <a:cxnLst/>
              <a:rect l="l" t="t" r="r" b="b"/>
              <a:pathLst>
                <a:path w="4816592" h="206861">
                  <a:moveTo>
                    <a:pt x="0" y="0"/>
                  </a:moveTo>
                  <a:lnTo>
                    <a:pt x="4816592" y="0"/>
                  </a:lnTo>
                  <a:lnTo>
                    <a:pt x="4816592" y="206861"/>
                  </a:lnTo>
                  <a:lnTo>
                    <a:pt x="0" y="206861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83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06133" y="2361962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4"/>
                </a:lnTo>
                <a:lnTo>
                  <a:pt x="0" y="5825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-92074"/>
            <a:ext cx="18288000" cy="96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Types of Human Trafficking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63119" y="2106973"/>
            <a:ext cx="7483558" cy="271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Sex trafficking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- using force, fraud, or coercion to obtain a commercial sex act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200"/>
              </a:lnSpc>
            </a:pPr>
            <a:r>
              <a:rPr lang="en-US" sz="3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Examples: escort services, pornography, brothels, massage parlors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63119" y="5622642"/>
            <a:ext cx="7483558" cy="271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 trafficking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- using force, fraud, or coercion to obtain labor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200"/>
              </a:lnSpc>
            </a:pPr>
            <a:r>
              <a:rPr lang="en-US" sz="3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Examples: restaurant workers, landscaping, factory workers, construction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511361"/>
            <a:ext cx="18288000" cy="1768662"/>
            <a:chOff x="0" y="-124645"/>
            <a:chExt cx="4816593" cy="4658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84845"/>
            </a:xfrm>
            <a:custGeom>
              <a:avLst/>
              <a:gdLst/>
              <a:ahLst/>
              <a:cxnLst/>
              <a:rect l="l" t="t" r="r" b="b"/>
              <a:pathLst>
                <a:path w="4816592" h="284845">
                  <a:moveTo>
                    <a:pt x="0" y="0"/>
                  </a:moveTo>
                  <a:lnTo>
                    <a:pt x="4816592" y="0"/>
                  </a:lnTo>
                  <a:lnTo>
                    <a:pt x="4816592" y="284845"/>
                  </a:lnTo>
                  <a:lnTo>
                    <a:pt x="0" y="28484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4645"/>
              <a:ext cx="4816593" cy="465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40"/>
                </a:lnSpc>
              </a:pPr>
              <a:r>
                <a:rPr lang="en-US" sz="46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Alliance to End Human Trafficking “Human Trafficking Basics” Video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393894" y="9715500"/>
            <a:ext cx="5500211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https://www.youtube.com/watch?v=XhbfGo7voB8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292827" y="9446896"/>
            <a:ext cx="2148007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3:19 minutes</a:t>
            </a:r>
          </a:p>
        </p:txBody>
      </p:sp>
      <p:pic>
        <p:nvPicPr>
          <p:cNvPr id="8" name="Online Media 7" title="Human Trafficking Basics">
            <a:hlinkClick r:id="" action="ppaction://media"/>
            <a:extLst>
              <a:ext uri="{FF2B5EF4-FFF2-40B4-BE49-F238E27FC236}">
                <a16:creationId xmlns:a16="http://schemas.microsoft.com/office/drawing/2014/main" id="{3764C0CA-AC9D-DCF5-AC89-EA3D38986D5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19298" y="1304211"/>
            <a:ext cx="14249400" cy="80449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70277"/>
            <a:ext cx="18288000" cy="1029200"/>
            <a:chOff x="0" y="0"/>
            <a:chExt cx="4816593" cy="2710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1065"/>
            </a:xfrm>
            <a:custGeom>
              <a:avLst/>
              <a:gdLst/>
              <a:ahLst/>
              <a:cxnLst/>
              <a:rect l="l" t="t" r="r" b="b"/>
              <a:pathLst>
                <a:path w="4816592" h="271065">
                  <a:moveTo>
                    <a:pt x="0" y="0"/>
                  </a:moveTo>
                  <a:lnTo>
                    <a:pt x="4816592" y="0"/>
                  </a:lnTo>
                  <a:lnTo>
                    <a:pt x="4816592" y="271065"/>
                  </a:lnTo>
                  <a:lnTo>
                    <a:pt x="0" y="27106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37638" y="38571"/>
            <a:ext cx="17412724" cy="647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0"/>
              </a:lnSpc>
            </a:pPr>
            <a:r>
              <a:rPr lang="en-US" sz="34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Alliance to End Human Trafficking “Human Trafficking Basics” Teacher Led Discussion Questions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34302" y="2565400"/>
            <a:ext cx="12619396" cy="499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Human trafficking can affect anyone, regardless of age, race, gender, sexual orientation, financial status, etc.</a:t>
            </a:r>
          </a:p>
          <a:p>
            <a:pPr algn="ctr">
              <a:lnSpc>
                <a:spcPts val="5599"/>
              </a:lnSpc>
            </a:pPr>
            <a:endParaRPr lang="en-US" sz="3999" i="1">
              <a:solidFill>
                <a:srgbClr val="000000"/>
              </a:solidFill>
              <a:latin typeface="Calibri (MS) Italics"/>
              <a:ea typeface="Calibri (MS) Italics"/>
              <a:cs typeface="Calibri (MS) Italics"/>
              <a:sym typeface="Calibri (MS) Italics"/>
            </a:endParaRPr>
          </a:p>
          <a:p>
            <a:pPr algn="ctr">
              <a:lnSpc>
                <a:spcPts val="5599"/>
              </a:lnSpc>
            </a:pP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What are some factors that can make someone more vulnerable to being human trafficked?</a:t>
            </a:r>
          </a:p>
          <a:p>
            <a:pPr algn="ctr">
              <a:lnSpc>
                <a:spcPts val="5599"/>
              </a:lnSpc>
            </a:pPr>
            <a:endParaRPr lang="en-US" sz="3999" i="1">
              <a:solidFill>
                <a:srgbClr val="000000"/>
              </a:solidFill>
              <a:latin typeface="Calibri (MS) Italics"/>
              <a:ea typeface="Calibri (MS) Italics"/>
              <a:cs typeface="Calibri (MS) Italics"/>
              <a:sym typeface="Calibri (MS) Italics"/>
            </a:endParaRPr>
          </a:p>
          <a:p>
            <a:pPr algn="ctr">
              <a:lnSpc>
                <a:spcPts val="5599"/>
              </a:lnSpc>
            </a:pP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What are some things we can do to stop human trafficking?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4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405856" y="2704219"/>
            <a:ext cx="9476287" cy="6634547"/>
          </a:xfrm>
          <a:custGeom>
            <a:avLst/>
            <a:gdLst/>
            <a:ahLst/>
            <a:cxnLst/>
            <a:rect l="l" t="t" r="r" b="b"/>
            <a:pathLst>
              <a:path w="9476287" h="6634547">
                <a:moveTo>
                  <a:pt x="0" y="0"/>
                </a:moveTo>
                <a:lnTo>
                  <a:pt x="9476288" y="0"/>
                </a:lnTo>
                <a:lnTo>
                  <a:pt x="9476288" y="6634547"/>
                </a:lnTo>
                <a:lnTo>
                  <a:pt x="0" y="66345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118775" y="-74612"/>
            <a:ext cx="1005045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Child Sex Trafficking Statistics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835453" y="9757481"/>
            <a:ext cx="5045273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missingkids.org/ourwork/impac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https://www.missingkids.org/ourwork/impac</a:t>
            </a: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62927" y="1126526"/>
            <a:ext cx="12562145" cy="1211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Of the more than 28,800 missing children reported to NCMEC in 2023, </a:t>
            </a:r>
          </a:p>
          <a:p>
            <a:pPr algn="ctr">
              <a:lnSpc>
                <a:spcPts val="4620"/>
              </a:lnSpc>
            </a:pPr>
            <a:r>
              <a:rPr lang="en-US" sz="33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 in 6 were likely victims of child sex trafficking</a:t>
            </a:r>
            <a:r>
              <a:rPr lang="en-US" sz="33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434935" y="3051047"/>
            <a:ext cx="7586142" cy="4184906"/>
          </a:xfrm>
          <a:custGeom>
            <a:avLst/>
            <a:gdLst/>
            <a:ahLst/>
            <a:cxnLst/>
            <a:rect l="l" t="t" r="r" b="b"/>
            <a:pathLst>
              <a:path w="7586142" h="4184906">
                <a:moveTo>
                  <a:pt x="0" y="0"/>
                </a:moveTo>
                <a:lnTo>
                  <a:pt x="7586142" y="0"/>
                </a:lnTo>
                <a:lnTo>
                  <a:pt x="7586142" y="4184906"/>
                </a:lnTo>
                <a:lnTo>
                  <a:pt x="0" y="41849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893708" y="-92075"/>
            <a:ext cx="10500584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Youth Risk Factors &amp; Vulnerabilities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1051399"/>
            <a:ext cx="8178524" cy="8472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Poverty and/or homelessness 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Interaction with foster care or juvenile justice systems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Lack of support networks, like strong relationships with friends, family, or other trusted adults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Gang involvement, especially among youth who identify as female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History of running away 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Low self-esteem or being bullied</a:t>
            </a:r>
          </a:p>
          <a:p>
            <a:pPr algn="ctr">
              <a:lnSpc>
                <a:spcPts val="3919"/>
              </a:lnSpc>
            </a:pPr>
            <a:endParaRPr lang="en-US" sz="2799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Experience discrimination due to their race, gender, identity, sexuality, disability, or other personal characteristic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32575" y="9764305"/>
            <a:ext cx="5422850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missingkids.org/theissues/traffickin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https://www.missingkids.org/theissues/trafficking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1018</Words>
  <Application>Microsoft Office PowerPoint</Application>
  <PresentationFormat>Custom</PresentationFormat>
  <Paragraphs>135</Paragraphs>
  <Slides>20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Calibri</vt:lpstr>
      <vt:lpstr>Calibri (MS) Bold</vt:lpstr>
      <vt:lpstr>Calibri (MS) Italics</vt:lpstr>
      <vt:lpstr>Calibri (MS)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9th Grade Teacher Lesson Human Trafficking Awareness</dc:title>
  <cp:lastModifiedBy>Megan Wilson</cp:lastModifiedBy>
  <cp:revision>1</cp:revision>
  <dcterms:created xsi:type="dcterms:W3CDTF">2006-08-16T00:00:00Z</dcterms:created>
  <dcterms:modified xsi:type="dcterms:W3CDTF">2025-07-08T22:41:15Z</dcterms:modified>
  <dc:identifier>DAGaIXxD5_4</dc:identifier>
</cp:coreProperties>
</file>