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21"/>
  </p:notes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</p:sldIdLst>
  <p:sldSz cx="18288000" cy="10287000"/>
  <p:notesSz cx="6858000" cy="9144000"/>
  <p:embeddedFontLst>
    <p:embeddedFont>
      <p:font typeface="Calibri (MS)" panose="020B0604020202020204" charset="0"/>
      <p:regular r:id="rId22"/>
    </p:embeddedFont>
    <p:embeddedFont>
      <p:font typeface="Calibri (MS) Bold" panose="020B0604020202020204" charset="0"/>
      <p:regular r:id="rId23"/>
    </p:embeddedFont>
    <p:embeddedFont>
      <p:font typeface="Calibri (MS) Italics" panose="020B0604020202020204" charset="0"/>
      <p:regular r:id="rId2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32696EDD-7496-4499-9B2A-1179DABE8186}" v="2" dt="2025-07-09T00:08:30.157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60" d="100"/>
          <a:sy n="60" d="100"/>
        </p:scale>
        <p:origin x="370" y="67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microsoft.com/office/2016/11/relationships/changesInfo" Target="changesInfos/changesInfo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3.fntdata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font" Target="fonts/font2.fntdata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font" Target="fonts/font1.fntdata"/><Relationship Id="rId27" Type="http://schemas.openxmlformats.org/officeDocument/2006/relationships/theme" Target="theme/theme1.xml"/><Relationship Id="rId30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egan Wilson" userId="4833c330-bb21-4a51-b524-eef8b134b0b1" providerId="ADAL" clId="{32696EDD-7496-4499-9B2A-1179DABE8186}"/>
    <pc:docChg chg="custSel modSld">
      <pc:chgData name="Megan Wilson" userId="4833c330-bb21-4a51-b524-eef8b134b0b1" providerId="ADAL" clId="{32696EDD-7496-4499-9B2A-1179DABE8186}" dt="2025-07-09T00:09:07.537" v="40" actId="1036"/>
      <pc:docMkLst>
        <pc:docMk/>
      </pc:docMkLst>
      <pc:sldChg chg="modSp mod">
        <pc:chgData name="Megan Wilson" userId="4833c330-bb21-4a51-b524-eef8b134b0b1" providerId="ADAL" clId="{32696EDD-7496-4499-9B2A-1179DABE8186}" dt="2025-07-09T00:06:53.977" v="2" actId="1035"/>
        <pc:sldMkLst>
          <pc:docMk/>
          <pc:sldMk cId="0" sldId="257"/>
        </pc:sldMkLst>
        <pc:spChg chg="mod">
          <ac:chgData name="Megan Wilson" userId="4833c330-bb21-4a51-b524-eef8b134b0b1" providerId="ADAL" clId="{32696EDD-7496-4499-9B2A-1179DABE8186}" dt="2025-07-09T00:06:53.977" v="2" actId="1035"/>
          <ac:spMkLst>
            <pc:docMk/>
            <pc:sldMk cId="0" sldId="257"/>
            <ac:spMk id="6" creationId="{00000000-0000-0000-0000-000000000000}"/>
          </ac:spMkLst>
        </pc:spChg>
      </pc:sldChg>
      <pc:sldChg chg="modSp mod">
        <pc:chgData name="Megan Wilson" userId="4833c330-bb21-4a51-b524-eef8b134b0b1" providerId="ADAL" clId="{32696EDD-7496-4499-9B2A-1179DABE8186}" dt="2025-07-09T00:06:59.173" v="5" actId="1035"/>
        <pc:sldMkLst>
          <pc:docMk/>
          <pc:sldMk cId="0" sldId="259"/>
        </pc:sldMkLst>
        <pc:spChg chg="mod">
          <ac:chgData name="Megan Wilson" userId="4833c330-bb21-4a51-b524-eef8b134b0b1" providerId="ADAL" clId="{32696EDD-7496-4499-9B2A-1179DABE8186}" dt="2025-07-09T00:06:59.173" v="5" actId="1035"/>
          <ac:spMkLst>
            <pc:docMk/>
            <pc:sldMk cId="0" sldId="259"/>
            <ac:spMk id="7" creationId="{00000000-0000-0000-0000-000000000000}"/>
          </ac:spMkLst>
        </pc:spChg>
      </pc:sldChg>
      <pc:sldChg chg="modSp mod">
        <pc:chgData name="Megan Wilson" userId="4833c330-bb21-4a51-b524-eef8b134b0b1" providerId="ADAL" clId="{32696EDD-7496-4499-9B2A-1179DABE8186}" dt="2025-07-09T00:07:04.798" v="8" actId="1035"/>
        <pc:sldMkLst>
          <pc:docMk/>
          <pc:sldMk cId="0" sldId="260"/>
        </pc:sldMkLst>
        <pc:spChg chg="mod">
          <ac:chgData name="Megan Wilson" userId="4833c330-bb21-4a51-b524-eef8b134b0b1" providerId="ADAL" clId="{32696EDD-7496-4499-9B2A-1179DABE8186}" dt="2025-07-09T00:07:04.798" v="8" actId="1035"/>
          <ac:spMkLst>
            <pc:docMk/>
            <pc:sldMk cId="0" sldId="260"/>
            <ac:spMk id="6" creationId="{00000000-0000-0000-0000-000000000000}"/>
          </ac:spMkLst>
        </pc:spChg>
      </pc:sldChg>
      <pc:sldChg chg="modSp mod">
        <pc:chgData name="Megan Wilson" userId="4833c330-bb21-4a51-b524-eef8b134b0b1" providerId="ADAL" clId="{32696EDD-7496-4499-9B2A-1179DABE8186}" dt="2025-07-09T00:07:08.855" v="9" actId="1036"/>
        <pc:sldMkLst>
          <pc:docMk/>
          <pc:sldMk cId="0" sldId="261"/>
        </pc:sldMkLst>
        <pc:spChg chg="mod">
          <ac:chgData name="Megan Wilson" userId="4833c330-bb21-4a51-b524-eef8b134b0b1" providerId="ADAL" clId="{32696EDD-7496-4499-9B2A-1179DABE8186}" dt="2025-07-09T00:07:08.855" v="9" actId="1036"/>
          <ac:spMkLst>
            <pc:docMk/>
            <pc:sldMk cId="0" sldId="261"/>
            <ac:spMk id="5" creationId="{00000000-0000-0000-0000-000000000000}"/>
          </ac:spMkLst>
        </pc:spChg>
      </pc:sldChg>
      <pc:sldChg chg="modSp mod">
        <pc:chgData name="Megan Wilson" userId="4833c330-bb21-4a51-b524-eef8b134b0b1" providerId="ADAL" clId="{32696EDD-7496-4499-9B2A-1179DABE8186}" dt="2025-07-09T00:07:14.851" v="10" actId="1036"/>
        <pc:sldMkLst>
          <pc:docMk/>
          <pc:sldMk cId="0" sldId="262"/>
        </pc:sldMkLst>
        <pc:spChg chg="mod">
          <ac:chgData name="Megan Wilson" userId="4833c330-bb21-4a51-b524-eef8b134b0b1" providerId="ADAL" clId="{32696EDD-7496-4499-9B2A-1179DABE8186}" dt="2025-07-09T00:07:14.851" v="10" actId="1036"/>
          <ac:spMkLst>
            <pc:docMk/>
            <pc:sldMk cId="0" sldId="262"/>
            <ac:spMk id="5" creationId="{00000000-0000-0000-0000-000000000000}"/>
          </ac:spMkLst>
        </pc:spChg>
      </pc:sldChg>
      <pc:sldChg chg="addSp delSp modSp mod modAnim">
        <pc:chgData name="Megan Wilson" userId="4833c330-bb21-4a51-b524-eef8b134b0b1" providerId="ADAL" clId="{32696EDD-7496-4499-9B2A-1179DABE8186}" dt="2025-07-09T00:07:55.177" v="21" actId="1076"/>
        <pc:sldMkLst>
          <pc:docMk/>
          <pc:sldMk cId="0" sldId="263"/>
        </pc:sldMkLst>
        <pc:spChg chg="mod">
          <ac:chgData name="Megan Wilson" userId="4833c330-bb21-4a51-b524-eef8b134b0b1" providerId="ADAL" clId="{32696EDD-7496-4499-9B2A-1179DABE8186}" dt="2025-07-09T00:07:22.550" v="15" actId="1036"/>
          <ac:spMkLst>
            <pc:docMk/>
            <pc:sldMk cId="0" sldId="263"/>
            <ac:spMk id="4" creationId="{00000000-0000-0000-0000-000000000000}"/>
          </ac:spMkLst>
        </pc:spChg>
        <pc:spChg chg="mod">
          <ac:chgData name="Megan Wilson" userId="4833c330-bb21-4a51-b524-eef8b134b0b1" providerId="ADAL" clId="{32696EDD-7496-4499-9B2A-1179DABE8186}" dt="2025-07-09T00:07:29.115" v="16" actId="207"/>
          <ac:spMkLst>
            <pc:docMk/>
            <pc:sldMk cId="0" sldId="263"/>
            <ac:spMk id="5" creationId="{00000000-0000-0000-0000-000000000000}"/>
          </ac:spMkLst>
        </pc:spChg>
        <pc:picChg chg="del">
          <ac:chgData name="Megan Wilson" userId="4833c330-bb21-4a51-b524-eef8b134b0b1" providerId="ADAL" clId="{32696EDD-7496-4499-9B2A-1179DABE8186}" dt="2025-07-09T00:07:41.243" v="17" actId="478"/>
          <ac:picMkLst>
            <pc:docMk/>
            <pc:sldMk cId="0" sldId="263"/>
            <ac:picMk id="7" creationId="{00000000-0000-0000-0000-000000000000}"/>
          </ac:picMkLst>
        </pc:picChg>
        <pc:picChg chg="add mod">
          <ac:chgData name="Megan Wilson" userId="4833c330-bb21-4a51-b524-eef8b134b0b1" providerId="ADAL" clId="{32696EDD-7496-4499-9B2A-1179DABE8186}" dt="2025-07-09T00:07:55.177" v="21" actId="1076"/>
          <ac:picMkLst>
            <pc:docMk/>
            <pc:sldMk cId="0" sldId="263"/>
            <ac:picMk id="8" creationId="{0B99F22C-BAA5-F36F-3A95-5F2720064DBA}"/>
          </ac:picMkLst>
        </pc:picChg>
      </pc:sldChg>
      <pc:sldChg chg="addSp delSp modSp mod modAnim">
        <pc:chgData name="Megan Wilson" userId="4833c330-bb21-4a51-b524-eef8b134b0b1" providerId="ADAL" clId="{32696EDD-7496-4499-9B2A-1179DABE8186}" dt="2025-07-09T00:08:37.863" v="31" actId="1076"/>
        <pc:sldMkLst>
          <pc:docMk/>
          <pc:sldMk cId="0" sldId="267"/>
        </pc:sldMkLst>
        <pc:spChg chg="mod">
          <ac:chgData name="Megan Wilson" userId="4833c330-bb21-4a51-b524-eef8b134b0b1" providerId="ADAL" clId="{32696EDD-7496-4499-9B2A-1179DABE8186}" dt="2025-07-09T00:08:07.852" v="25" actId="1036"/>
          <ac:spMkLst>
            <pc:docMk/>
            <pc:sldMk cId="0" sldId="267"/>
            <ac:spMk id="4" creationId="{00000000-0000-0000-0000-000000000000}"/>
          </ac:spMkLst>
        </pc:spChg>
        <pc:spChg chg="mod">
          <ac:chgData name="Megan Wilson" userId="4833c330-bb21-4a51-b524-eef8b134b0b1" providerId="ADAL" clId="{32696EDD-7496-4499-9B2A-1179DABE8186}" dt="2025-07-09T00:08:12.087" v="26" actId="207"/>
          <ac:spMkLst>
            <pc:docMk/>
            <pc:sldMk cId="0" sldId="267"/>
            <ac:spMk id="5" creationId="{00000000-0000-0000-0000-000000000000}"/>
          </ac:spMkLst>
        </pc:spChg>
        <pc:picChg chg="del">
          <ac:chgData name="Megan Wilson" userId="4833c330-bb21-4a51-b524-eef8b134b0b1" providerId="ADAL" clId="{32696EDD-7496-4499-9B2A-1179DABE8186}" dt="2025-07-09T00:08:21.955" v="27" actId="478"/>
          <ac:picMkLst>
            <pc:docMk/>
            <pc:sldMk cId="0" sldId="267"/>
            <ac:picMk id="7" creationId="{00000000-0000-0000-0000-000000000000}"/>
          </ac:picMkLst>
        </pc:picChg>
        <pc:picChg chg="add mod">
          <ac:chgData name="Megan Wilson" userId="4833c330-bb21-4a51-b524-eef8b134b0b1" providerId="ADAL" clId="{32696EDD-7496-4499-9B2A-1179DABE8186}" dt="2025-07-09T00:08:37.863" v="31" actId="1076"/>
          <ac:picMkLst>
            <pc:docMk/>
            <pc:sldMk cId="0" sldId="267"/>
            <ac:picMk id="8" creationId="{69D2342C-4CBB-FF55-439D-58A2FAE60187}"/>
          </ac:picMkLst>
        </pc:picChg>
      </pc:sldChg>
      <pc:sldChg chg="modSp mod">
        <pc:chgData name="Megan Wilson" userId="4833c330-bb21-4a51-b524-eef8b134b0b1" providerId="ADAL" clId="{32696EDD-7496-4499-9B2A-1179DABE8186}" dt="2025-07-09T00:08:44.087" v="33" actId="1036"/>
        <pc:sldMkLst>
          <pc:docMk/>
          <pc:sldMk cId="0" sldId="269"/>
        </pc:sldMkLst>
        <pc:spChg chg="mod">
          <ac:chgData name="Megan Wilson" userId="4833c330-bb21-4a51-b524-eef8b134b0b1" providerId="ADAL" clId="{32696EDD-7496-4499-9B2A-1179DABE8186}" dt="2025-07-09T00:08:44.087" v="33" actId="1036"/>
          <ac:spMkLst>
            <pc:docMk/>
            <pc:sldMk cId="0" sldId="269"/>
            <ac:spMk id="6" creationId="{00000000-0000-0000-0000-000000000000}"/>
          </ac:spMkLst>
        </pc:spChg>
      </pc:sldChg>
      <pc:sldChg chg="modSp mod">
        <pc:chgData name="Megan Wilson" userId="4833c330-bb21-4a51-b524-eef8b134b0b1" providerId="ADAL" clId="{32696EDD-7496-4499-9B2A-1179DABE8186}" dt="2025-07-09T00:08:49.153" v="34" actId="207"/>
        <pc:sldMkLst>
          <pc:docMk/>
          <pc:sldMk cId="0" sldId="270"/>
        </pc:sldMkLst>
        <pc:spChg chg="mod">
          <ac:chgData name="Megan Wilson" userId="4833c330-bb21-4a51-b524-eef8b134b0b1" providerId="ADAL" clId="{32696EDD-7496-4499-9B2A-1179DABE8186}" dt="2025-07-09T00:08:49.153" v="34" actId="207"/>
          <ac:spMkLst>
            <pc:docMk/>
            <pc:sldMk cId="0" sldId="270"/>
            <ac:spMk id="6" creationId="{00000000-0000-0000-0000-000000000000}"/>
          </ac:spMkLst>
        </pc:spChg>
      </pc:sldChg>
      <pc:sldChg chg="modSp mod">
        <pc:chgData name="Megan Wilson" userId="4833c330-bb21-4a51-b524-eef8b134b0b1" providerId="ADAL" clId="{32696EDD-7496-4499-9B2A-1179DABE8186}" dt="2025-07-09T00:08:54.027" v="35" actId="1036"/>
        <pc:sldMkLst>
          <pc:docMk/>
          <pc:sldMk cId="0" sldId="272"/>
        </pc:sldMkLst>
        <pc:spChg chg="mod">
          <ac:chgData name="Megan Wilson" userId="4833c330-bb21-4a51-b524-eef8b134b0b1" providerId="ADAL" clId="{32696EDD-7496-4499-9B2A-1179DABE8186}" dt="2025-07-09T00:08:54.027" v="35" actId="1036"/>
          <ac:spMkLst>
            <pc:docMk/>
            <pc:sldMk cId="0" sldId="272"/>
            <ac:spMk id="6" creationId="{00000000-0000-0000-0000-000000000000}"/>
          </ac:spMkLst>
        </pc:spChg>
      </pc:sldChg>
      <pc:sldChg chg="modSp mod">
        <pc:chgData name="Megan Wilson" userId="4833c330-bb21-4a51-b524-eef8b134b0b1" providerId="ADAL" clId="{32696EDD-7496-4499-9B2A-1179DABE8186}" dt="2025-07-09T00:09:03.297" v="39" actId="207"/>
        <pc:sldMkLst>
          <pc:docMk/>
          <pc:sldMk cId="0" sldId="273"/>
        </pc:sldMkLst>
        <pc:spChg chg="mod">
          <ac:chgData name="Megan Wilson" userId="4833c330-bb21-4a51-b524-eef8b134b0b1" providerId="ADAL" clId="{32696EDD-7496-4499-9B2A-1179DABE8186}" dt="2025-07-09T00:09:01.203" v="38" actId="207"/>
          <ac:spMkLst>
            <pc:docMk/>
            <pc:sldMk cId="0" sldId="273"/>
            <ac:spMk id="3" creationId="{00000000-0000-0000-0000-000000000000}"/>
          </ac:spMkLst>
        </pc:spChg>
        <pc:spChg chg="mod">
          <ac:chgData name="Megan Wilson" userId="4833c330-bb21-4a51-b524-eef8b134b0b1" providerId="ADAL" clId="{32696EDD-7496-4499-9B2A-1179DABE8186}" dt="2025-07-09T00:08:59.272" v="37" actId="207"/>
          <ac:spMkLst>
            <pc:docMk/>
            <pc:sldMk cId="0" sldId="273"/>
            <ac:spMk id="4" creationId="{00000000-0000-0000-0000-000000000000}"/>
          </ac:spMkLst>
        </pc:spChg>
        <pc:spChg chg="mod">
          <ac:chgData name="Megan Wilson" userId="4833c330-bb21-4a51-b524-eef8b134b0b1" providerId="ADAL" clId="{32696EDD-7496-4499-9B2A-1179DABE8186}" dt="2025-07-09T00:09:03.297" v="39" actId="207"/>
          <ac:spMkLst>
            <pc:docMk/>
            <pc:sldMk cId="0" sldId="273"/>
            <ac:spMk id="5" creationId="{00000000-0000-0000-0000-000000000000}"/>
          </ac:spMkLst>
        </pc:spChg>
        <pc:spChg chg="mod">
          <ac:chgData name="Megan Wilson" userId="4833c330-bb21-4a51-b524-eef8b134b0b1" providerId="ADAL" clId="{32696EDD-7496-4499-9B2A-1179DABE8186}" dt="2025-07-09T00:08:57.368" v="36" actId="207"/>
          <ac:spMkLst>
            <pc:docMk/>
            <pc:sldMk cId="0" sldId="273"/>
            <ac:spMk id="6" creationId="{00000000-0000-0000-0000-000000000000}"/>
          </ac:spMkLst>
        </pc:spChg>
      </pc:sldChg>
      <pc:sldChg chg="modSp mod">
        <pc:chgData name="Megan Wilson" userId="4833c330-bb21-4a51-b524-eef8b134b0b1" providerId="ADAL" clId="{32696EDD-7496-4499-9B2A-1179DABE8186}" dt="2025-07-09T00:09:07.537" v="40" actId="1036"/>
        <pc:sldMkLst>
          <pc:docMk/>
          <pc:sldMk cId="0" sldId="274"/>
        </pc:sldMkLst>
        <pc:spChg chg="mod">
          <ac:chgData name="Megan Wilson" userId="4833c330-bb21-4a51-b524-eef8b134b0b1" providerId="ADAL" clId="{32696EDD-7496-4499-9B2A-1179DABE8186}" dt="2025-07-09T00:09:07.537" v="40" actId="1036"/>
          <ac:spMkLst>
            <pc:docMk/>
            <pc:sldMk cId="0" sldId="274"/>
            <ac:spMk id="8" creationId="{00000000-0000-0000-0000-000000000000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7268E1E-0E44-426D-905E-8AD9B19D2182}" type="datetimeFigureOut">
              <a:rPr lang="cs-CZ" smtClean="0"/>
              <a:t>08.07.2025</a:t>
            </a:fld>
            <a:endParaRPr lang="cs-CZ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cs-CZ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cs-CZ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cs-CZ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71B2431-D351-4C6E-A3CF-9DFAC0E3E050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179888911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5180013" y="0"/>
            <a:ext cx="3962400" cy="3429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r>
              <a:rPr lang="cs-CZ"/>
              <a:t>1.7.2013</a:t>
            </a:r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2857500" y="512763"/>
            <a:ext cx="3429000" cy="25669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914400" y="3251200"/>
            <a:ext cx="7315200" cy="3081338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5180013" y="6502400"/>
            <a:ext cx="3962400" cy="3413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r>
              <a:rPr lang="cs-CZ"/>
              <a:t>‹#›</a:t>
            </a: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7/8/2025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TwrM6c38rWY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TwrM6c38rWY?feature=oembed" TargetMode="External"/><Relationship Id="rId4" Type="http://schemas.openxmlformats.org/officeDocument/2006/relationships/image" Target="../media/image10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gi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connectforfreedom.org/wp-content/uploads/2025/01/Bingo-Game-for-Students-Human-Trafficking.pdf" TargetMode="External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XhbfGo7voB8" TargetMode="External"/><Relationship Id="rId2" Type="http://schemas.openxmlformats.org/officeDocument/2006/relationships/hyperlink" Target="https://humantraffickinghotline.org/sites/default/files/HT%20Power%26Control%20Wheel%20NEW.pdf" TargetMode="External"/><Relationship Id="rId1" Type="http://schemas.openxmlformats.org/officeDocument/2006/relationships/slideLayout" Target="../slideLayouts/slideLayout7.xml"/><Relationship Id="rId5" Type="http://schemas.openxmlformats.org/officeDocument/2006/relationships/hyperlink" Target="https://www.youtube.com/watch?v=ELLaMPiPqPM" TargetMode="External"/><Relationship Id="rId4" Type="http://schemas.openxmlformats.org/officeDocument/2006/relationships/hyperlink" Target="https://www.playfactile.com/lv5nudggh2" TargetMode="Externa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35uM5VMrZas" TargetMode="External"/><Relationship Id="rId2" Type="http://schemas.openxmlformats.org/officeDocument/2006/relationships/slideLayout" Target="../slideLayouts/slideLayout7.xml"/><Relationship Id="rId1" Type="http://schemas.openxmlformats.org/officeDocument/2006/relationships/video" Target="https://www.youtube.com/embed/35uM5VMrZas?feature=oembed" TargetMode="External"/><Relationship Id="rId4" Type="http://schemas.openxmlformats.org/officeDocument/2006/relationships/image" Target="../media/image9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7113880" y="9315457"/>
            <a:ext cx="1021887" cy="811934"/>
            <a:chOff x="0" y="0"/>
            <a:chExt cx="269139" cy="21384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269139" cy="213843"/>
            </a:xfrm>
            <a:custGeom>
              <a:avLst/>
              <a:gdLst/>
              <a:ahLst/>
              <a:cxnLst/>
              <a:rect l="l" t="t" r="r" b="b"/>
              <a:pathLst>
                <a:path w="269139" h="213843">
                  <a:moveTo>
                    <a:pt x="0" y="0"/>
                  </a:moveTo>
                  <a:lnTo>
                    <a:pt x="269139" y="0"/>
                  </a:lnTo>
                  <a:lnTo>
                    <a:pt x="269139" y="213843"/>
                  </a:lnTo>
                  <a:lnTo>
                    <a:pt x="0" y="213843"/>
                  </a:lnTo>
                  <a:close/>
                </a:path>
              </a:pathLst>
            </a:custGeom>
            <a:solidFill>
              <a:srgbClr val="F6F8F6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269139" cy="29004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5688051"/>
            <a:ext cx="18288000" cy="4598949"/>
            <a:chOff x="0" y="0"/>
            <a:chExt cx="4816593" cy="1211246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1211246"/>
            </a:xfrm>
            <a:custGeom>
              <a:avLst/>
              <a:gdLst/>
              <a:ahLst/>
              <a:cxnLst/>
              <a:rect l="l" t="t" r="r" b="b"/>
              <a:pathLst>
                <a:path w="4816592" h="1211246">
                  <a:moveTo>
                    <a:pt x="0" y="0"/>
                  </a:moveTo>
                  <a:lnTo>
                    <a:pt x="4816592" y="0"/>
                  </a:lnTo>
                  <a:lnTo>
                    <a:pt x="4816592" y="1211246"/>
                  </a:lnTo>
                  <a:lnTo>
                    <a:pt x="0" y="1211246"/>
                  </a:lnTo>
                  <a:close/>
                </a:path>
              </a:pathLst>
            </a:custGeom>
            <a:solidFill>
              <a:srgbClr val="3B79A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4816593" cy="128744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2458991" y="8753050"/>
            <a:ext cx="13370018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FEFEFE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 Breakdown of Human Trafficking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472791" y="4889856"/>
            <a:ext cx="7764363" cy="7981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880"/>
              </a:lnSpc>
            </a:pPr>
            <a:r>
              <a:rPr lang="en-US" sz="4200" b="1">
                <a:solidFill>
                  <a:srgbClr val="159E99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High School Engagement- Grade 12</a:t>
            </a:r>
          </a:p>
        </p:txBody>
      </p:sp>
      <p:sp>
        <p:nvSpPr>
          <p:cNvPr id="10" name="Freeform 10"/>
          <p:cNvSpPr/>
          <p:nvPr/>
        </p:nvSpPr>
        <p:spPr>
          <a:xfrm>
            <a:off x="3808846" y="0"/>
            <a:ext cx="11092254" cy="4263958"/>
          </a:xfrm>
          <a:custGeom>
            <a:avLst/>
            <a:gdLst/>
            <a:ahLst/>
            <a:cxnLst/>
            <a:rect l="l" t="t" r="r" b="b"/>
            <a:pathLst>
              <a:path w="11092254" h="4263958">
                <a:moveTo>
                  <a:pt x="0" y="0"/>
                </a:moveTo>
                <a:lnTo>
                  <a:pt x="11092254" y="0"/>
                </a:lnTo>
                <a:lnTo>
                  <a:pt x="11092254" y="4263958"/>
                </a:lnTo>
                <a:lnTo>
                  <a:pt x="0" y="426395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58923"/>
            <a:chOff x="0" y="0"/>
            <a:chExt cx="4816593" cy="2262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6218"/>
            </a:xfrm>
            <a:custGeom>
              <a:avLst/>
              <a:gdLst/>
              <a:ahLst/>
              <a:cxnLst/>
              <a:rect l="l" t="t" r="r" b="b"/>
              <a:pathLst>
                <a:path w="4816592" h="226218">
                  <a:moveTo>
                    <a:pt x="0" y="0"/>
                  </a:moveTo>
                  <a:lnTo>
                    <a:pt x="4816592" y="0"/>
                  </a:lnTo>
                  <a:lnTo>
                    <a:pt x="4816592" y="226218"/>
                  </a:lnTo>
                  <a:lnTo>
                    <a:pt x="0" y="22621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02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3216116" y="-109452"/>
            <a:ext cx="11855768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Where Does Trafficking Occur the Most?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054738" y="1128398"/>
            <a:ext cx="8178524" cy="548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Labor Trafficking: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008266" y="9764305"/>
            <a:ext cx="6271468" cy="344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https://polarisproject.org/the-typology-of-modern-slavery/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2016290" y="2374298"/>
            <a:ext cx="7127710" cy="6491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Recreational Facilities </a:t>
            </a:r>
          </a:p>
          <a:p>
            <a:pPr marL="1209039" lvl="2" indent="-403013" algn="l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ex. golf courses, summer camps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Health Care</a:t>
            </a:r>
          </a:p>
          <a:p>
            <a:pPr marL="1209039" lvl="2" indent="-403013" algn="l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ex. nursing homes, health aides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Carnivals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Forestry</a:t>
            </a:r>
          </a:p>
          <a:p>
            <a:pPr marL="1209039" lvl="2" indent="-403013" algn="l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ex. logging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Factories &amp; Manufacturing</a:t>
            </a:r>
          </a:p>
          <a:p>
            <a:pPr marL="1209039" lvl="2" indent="-403013" algn="l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ex. food processing, clothing industry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Commercial Cleaning Services</a:t>
            </a:r>
          </a:p>
          <a:p>
            <a:pPr marL="1209039" lvl="2" indent="-403013" algn="l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ex. janitors, housekeepers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Landscaping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Hotels &amp; Hospitality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9900995" y="2374298"/>
            <a:ext cx="7127710" cy="6491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Construction</a:t>
            </a:r>
          </a:p>
          <a:p>
            <a:pPr marL="1209039" lvl="2" indent="-403013" algn="l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ex. welding, roofing, carpentry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Health &amp; Beauty Services</a:t>
            </a:r>
          </a:p>
          <a:p>
            <a:pPr marL="1209039" lvl="2" indent="-403013" algn="l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ex. nail or hair salons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Agriculture &amp; Animal Husbandry</a:t>
            </a:r>
          </a:p>
          <a:p>
            <a:pPr marL="1209039" lvl="2" indent="-403013" algn="l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ex. dairy farms, corn fields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Peddling &amp; Begging</a:t>
            </a:r>
          </a:p>
          <a:p>
            <a:pPr marL="1209039" lvl="2" indent="-403013" algn="l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ex. sell candy, solicit donations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Restaurants &amp; Food Services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Traveling Sales Crew</a:t>
            </a:r>
          </a:p>
          <a:p>
            <a:pPr marL="1209039" lvl="2" indent="-403013" algn="l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ex. selling fraudulent products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Domestic Work</a:t>
            </a:r>
          </a:p>
          <a:p>
            <a:pPr marL="1209039" lvl="2" indent="-403013" algn="l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ex. live-in nanny or housekeeper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58923"/>
            <a:chOff x="0" y="0"/>
            <a:chExt cx="4816593" cy="2262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6218"/>
            </a:xfrm>
            <a:custGeom>
              <a:avLst/>
              <a:gdLst/>
              <a:ahLst/>
              <a:cxnLst/>
              <a:rect l="l" t="t" r="r" b="b"/>
              <a:pathLst>
                <a:path w="4816592" h="226218">
                  <a:moveTo>
                    <a:pt x="0" y="0"/>
                  </a:moveTo>
                  <a:lnTo>
                    <a:pt x="4816592" y="0"/>
                  </a:lnTo>
                  <a:lnTo>
                    <a:pt x="4816592" y="226218"/>
                  </a:lnTo>
                  <a:lnTo>
                    <a:pt x="0" y="22621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02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237706" y="-109452"/>
            <a:ext cx="13812588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Where Does Trafficking Occur the Most? (cont.)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1424108"/>
            <a:ext cx="8178524" cy="548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Sex Trafficking: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6008266" y="9764305"/>
            <a:ext cx="6271468" cy="344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https://polarisproject.org/the-typology-of-modern-slavery/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1455538" y="2325209"/>
            <a:ext cx="9032200" cy="64916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Pornography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Residential Brothels</a:t>
            </a:r>
          </a:p>
          <a:p>
            <a:pPr marL="1209039" lvl="2" indent="-403013" algn="l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ex. trafficker gives card with brothel location information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Outdoor Solicitation</a:t>
            </a:r>
          </a:p>
          <a:p>
            <a:pPr marL="1209039" lvl="2" indent="-403013" algn="l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ex. pimp forcing young girls to meet men outside in their cars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Remote Interactive Sex Acts</a:t>
            </a:r>
          </a:p>
          <a:p>
            <a:pPr marL="1209039" lvl="2" indent="-403013" algn="l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ex. webcams, phone sex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Personal Sexual Servitude</a:t>
            </a:r>
          </a:p>
          <a:p>
            <a:pPr marL="1209039" lvl="2" indent="-403013" algn="l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ex. girl is sold to pay off family debt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Escort Services</a:t>
            </a:r>
          </a:p>
          <a:p>
            <a:pPr marL="1209039" lvl="2" indent="-403013" algn="l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ex. women delivered to a location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10013478" y="1424108"/>
            <a:ext cx="8178524" cy="5480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19"/>
              </a:lnSpc>
            </a:pPr>
            <a:r>
              <a:rPr lang="en-US" sz="27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Sex and Labor Trafficking: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11452887" y="2325209"/>
            <a:ext cx="6465518" cy="302450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Arts &amp; Entertainment</a:t>
            </a:r>
          </a:p>
          <a:p>
            <a:pPr marL="1209039" lvl="2" indent="-403013" algn="l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ex. exotic dancing, modeling, sports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Illicit Activities</a:t>
            </a:r>
          </a:p>
          <a:p>
            <a:pPr marL="1209039" lvl="2" indent="-403013" algn="l">
              <a:lnSpc>
                <a:spcPts val="3919"/>
              </a:lnSpc>
              <a:buFont typeface="Arial"/>
              <a:buChar char="⚬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ex. drugs, firearms, etc.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Bars &amp; Strip Clubs</a:t>
            </a:r>
          </a:p>
          <a:p>
            <a:pPr marL="604519" lvl="1" indent="-302260" algn="l">
              <a:lnSpc>
                <a:spcPts val="3919"/>
              </a:lnSpc>
              <a:buFont typeface="Arial"/>
              <a:buChar char="•"/>
            </a:pPr>
            <a:r>
              <a:rPr lang="en-US" sz="27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Massage Parlors</a:t>
            </a: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362832"/>
            <a:ext cx="18288000" cy="1696332"/>
            <a:chOff x="0" y="-95561"/>
            <a:chExt cx="4816593" cy="44677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84845"/>
            </a:xfrm>
            <a:custGeom>
              <a:avLst/>
              <a:gdLst/>
              <a:ahLst/>
              <a:cxnLst/>
              <a:rect l="l" t="t" r="r" b="b"/>
              <a:pathLst>
                <a:path w="4816592" h="284845">
                  <a:moveTo>
                    <a:pt x="0" y="0"/>
                  </a:moveTo>
                  <a:lnTo>
                    <a:pt x="4816592" y="0"/>
                  </a:lnTo>
                  <a:lnTo>
                    <a:pt x="4816592" y="284845"/>
                  </a:lnTo>
                  <a:lnTo>
                    <a:pt x="0" y="284845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5561"/>
              <a:ext cx="4816593" cy="44677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5880"/>
                </a:lnSpc>
              </a:pPr>
              <a:r>
                <a:rPr lang="en-US" sz="4200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Love146 “’I’m </a:t>
              </a:r>
              <a:r>
                <a:rPr lang="en-US" sz="4200" b="1" dirty="0" err="1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gonna</a:t>
              </a:r>
              <a:r>
                <a:rPr lang="en-US" sz="4200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 make it’ - Stories of Child Trafficking from Survivors” Video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336134" y="9715500"/>
            <a:ext cx="5615732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 dirty="0">
                <a:latin typeface="Calibri (MS)"/>
                <a:ea typeface="Calibri (MS)"/>
                <a:cs typeface="Calibri (MS)"/>
                <a:sym typeface="Calibri (MS)"/>
                <a:hlinkClick r:id="rId3" tooltip="https://www.youtube.com/watch?v=TwrM6c38rWY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https://www.youtube.com/watch?v=TwrM6c38rWY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292813" y="9446896"/>
            <a:ext cx="2148036" cy="344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Duration: 4:44 minutes</a:t>
            </a:r>
          </a:p>
        </p:txBody>
      </p:sp>
      <p:pic>
        <p:nvPicPr>
          <p:cNvPr id="8" name="Online Media 7" title="“I’m gonna make it” - Stories of Child Trafficking from Survivors">
            <a:hlinkClick r:id="" action="ppaction://media"/>
            <a:extLst>
              <a:ext uri="{FF2B5EF4-FFF2-40B4-BE49-F238E27FC236}">
                <a16:creationId xmlns:a16="http://schemas.microsoft.com/office/drawing/2014/main" id="{69D2342C-4CBB-FF55-439D-58A2FAE60187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133600" y="1333500"/>
            <a:ext cx="14020800" cy="791591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70277"/>
            <a:ext cx="18288000" cy="1029200"/>
            <a:chOff x="0" y="0"/>
            <a:chExt cx="4816593" cy="2710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1065"/>
            </a:xfrm>
            <a:custGeom>
              <a:avLst/>
              <a:gdLst/>
              <a:ahLst/>
              <a:cxnLst/>
              <a:rect l="l" t="t" r="r" b="b"/>
              <a:pathLst>
                <a:path w="4816592" h="271065">
                  <a:moveTo>
                    <a:pt x="0" y="0"/>
                  </a:moveTo>
                  <a:lnTo>
                    <a:pt x="4816592" y="0"/>
                  </a:lnTo>
                  <a:lnTo>
                    <a:pt x="4816592" y="271065"/>
                  </a:lnTo>
                  <a:lnTo>
                    <a:pt x="0" y="271065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472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37638" y="48096"/>
            <a:ext cx="17412724" cy="58102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Love146 “’I’m gonna make it’ - Stories of Child Trafficking from Survivors” Teacher Led Discussion Question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834302" y="2917825"/>
            <a:ext cx="12619396" cy="4289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In this video, we saw how there were children of different races, ethnicities, genders, etc. that human trafficking affected. They were also trafficked in multiple different ways.</a:t>
            </a:r>
          </a:p>
          <a:p>
            <a:pPr algn="ctr">
              <a:lnSpc>
                <a:spcPts val="5599"/>
              </a:lnSpc>
            </a:pPr>
            <a:endParaRPr lang="en-US" sz="3999" i="1">
              <a:solidFill>
                <a:srgbClr val="000000"/>
              </a:solidFill>
              <a:latin typeface="Calibri (MS) Italics"/>
              <a:ea typeface="Calibri (MS) Italics"/>
              <a:cs typeface="Calibri (MS) Italics"/>
              <a:sym typeface="Calibri (MS) Italics"/>
            </a:endParaRPr>
          </a:p>
          <a:p>
            <a:pPr algn="ctr">
              <a:lnSpc>
                <a:spcPts val="5599"/>
              </a:lnSpc>
            </a:pPr>
            <a:r>
              <a:rPr lang="en-US" sz="3999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Do you think that you will be more aware of these issues after seeing this video? If so, how?</a:t>
            </a: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47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pic>
        <p:nvPicPr>
          <p:cNvPr id="5" name="Picture 5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4710846" y="1907954"/>
            <a:ext cx="9130865" cy="7350346"/>
          </a:xfrm>
          <a:prstGeom prst="rect">
            <a:avLst/>
          </a:prstGeom>
        </p:spPr>
      </p:pic>
      <p:sp>
        <p:nvSpPr>
          <p:cNvPr id="6" name="TextBox 6"/>
          <p:cNvSpPr txBox="1"/>
          <p:nvPr/>
        </p:nvSpPr>
        <p:spPr>
          <a:xfrm>
            <a:off x="0" y="-15875"/>
            <a:ext cx="18288000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Activity</a:t>
            </a: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47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0" y="-74612"/>
            <a:ext cx="18288000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Activity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5666233" y="3668713"/>
            <a:ext cx="6955533" cy="2740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dirty="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We recommend playing </a:t>
            </a:r>
          </a:p>
          <a:p>
            <a:pPr algn="ctr">
              <a:lnSpc>
                <a:spcPts val="7000"/>
              </a:lnSpc>
            </a:pPr>
            <a:r>
              <a:rPr lang="en-US" sz="5000" u="sng" dirty="0">
                <a:latin typeface="Calibri (MS)"/>
                <a:ea typeface="Calibri (MS)"/>
                <a:cs typeface="Calibri (MS)"/>
                <a:sym typeface="Calibri (MS)"/>
                <a:hlinkClick r:id="rId2" tooltip="https://connectforfreedom.org/wp-content/uploads/2025/01/Bingo-Game-for-Students-Human-Trafficking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Connect for Freedom Human Trafficking BINGO</a:t>
            </a:r>
            <a:r>
              <a:rPr lang="en-US" sz="5000" dirty="0">
                <a:latin typeface="Calibri (MS)"/>
                <a:ea typeface="Calibri (MS)"/>
                <a:cs typeface="Calibri (MS)"/>
                <a:sym typeface="Calibri (MS)"/>
              </a:rPr>
              <a:t>.</a:t>
            </a:r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5378951" y="1028700"/>
            <a:ext cx="6802784" cy="8196125"/>
          </a:xfrm>
          <a:custGeom>
            <a:avLst/>
            <a:gdLst/>
            <a:ahLst/>
            <a:cxnLst/>
            <a:rect l="l" t="t" r="r" b="b"/>
            <a:pathLst>
              <a:path w="6802784" h="8196125">
                <a:moveTo>
                  <a:pt x="0" y="0"/>
                </a:moveTo>
                <a:lnTo>
                  <a:pt x="6802784" y="0"/>
                </a:lnTo>
                <a:lnTo>
                  <a:pt x="6802784" y="8196125"/>
                </a:lnTo>
                <a:lnTo>
                  <a:pt x="0" y="8196125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58923"/>
            <a:chOff x="0" y="0"/>
            <a:chExt cx="4816593" cy="226218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26218"/>
            </a:xfrm>
            <a:custGeom>
              <a:avLst/>
              <a:gdLst/>
              <a:ahLst/>
              <a:cxnLst/>
              <a:rect l="l" t="t" r="r" b="b"/>
              <a:pathLst>
                <a:path w="4816592" h="226218">
                  <a:moveTo>
                    <a:pt x="0" y="0"/>
                  </a:moveTo>
                  <a:lnTo>
                    <a:pt x="4816592" y="0"/>
                  </a:lnTo>
                  <a:lnTo>
                    <a:pt x="4816592" y="226218"/>
                  </a:lnTo>
                  <a:lnTo>
                    <a:pt x="0" y="22621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0241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5496513" y="858923"/>
            <a:ext cx="7294975" cy="9428077"/>
          </a:xfrm>
          <a:custGeom>
            <a:avLst/>
            <a:gdLst/>
            <a:ahLst/>
            <a:cxnLst/>
            <a:rect l="l" t="t" r="r" b="b"/>
            <a:pathLst>
              <a:path w="7294975" h="9428077">
                <a:moveTo>
                  <a:pt x="0" y="0"/>
                </a:moveTo>
                <a:lnTo>
                  <a:pt x="7294974" y="0"/>
                </a:lnTo>
                <a:lnTo>
                  <a:pt x="7294974" y="9428077"/>
                </a:lnTo>
                <a:lnTo>
                  <a:pt x="0" y="942807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0" y="-24129"/>
            <a:ext cx="18288000" cy="82422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020"/>
              </a:lnSpc>
            </a:pPr>
            <a:r>
              <a:rPr lang="en-US" sz="43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Lesson Handout from Polaris Project</a:t>
            </a:r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5918716" y="152066"/>
            <a:ext cx="6450568" cy="95885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999"/>
              </a:lnSpc>
            </a:pPr>
            <a:r>
              <a:rPr lang="en-US" sz="4999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Links to Lesson Materials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2567136" y="5747657"/>
            <a:ext cx="13153727" cy="602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u="sng" dirty="0">
                <a:latin typeface="Calibri (MS)"/>
                <a:ea typeface="Calibri (MS)"/>
                <a:cs typeface="Calibri (MS)"/>
                <a:sym typeface="Calibri (MS)"/>
                <a:hlinkClick r:id="rId2" tooltip="https://humantraffickinghotline.org/sites/default/files/HT%20Power%26Control%20Wheel%20NEW.pdf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Polaris Project "Human Trafficking Power and Control Wheel" Handout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2773739" y="4267472"/>
            <a:ext cx="12555856" cy="602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u="sng" dirty="0">
                <a:latin typeface="Calibri (MS)"/>
                <a:ea typeface="Calibri (MS)"/>
                <a:cs typeface="Calibri (MS)"/>
                <a:sym typeface="Calibri (MS)"/>
                <a:hlinkClick r:id="rId3" tooltip="https://www.youtube.com/watch?v=XhbfGo7voB8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Alliance to End Human Trafficking “Human Trafficking Basics” Video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4889718" y="7227842"/>
            <a:ext cx="8323898" cy="602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</a:pPr>
            <a:r>
              <a:rPr lang="en-US" sz="3600" u="sng" dirty="0">
                <a:latin typeface="Calibri (MS)"/>
                <a:ea typeface="Calibri (MS)"/>
                <a:cs typeface="Calibri (MS)"/>
                <a:sym typeface="Calibri (MS)"/>
              </a:rPr>
              <a:t>Connect for Freedom </a:t>
            </a:r>
            <a:r>
              <a:rPr lang="en-US" sz="3600" u="sng" dirty="0">
                <a:latin typeface="Calibri (MS)"/>
                <a:ea typeface="Calibri (MS)"/>
                <a:cs typeface="Calibri (MS)"/>
                <a:sym typeface="Calibri (MS)"/>
                <a:hlinkClick r:id="rId4" tooltip="https://www.playfactile.com/lv5nudggh2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Online Safety Jeopardy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427982" y="2791549"/>
            <a:ext cx="13432036" cy="60279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040"/>
              </a:lnSpc>
              <a:spcBef>
                <a:spcPct val="0"/>
              </a:spcBef>
            </a:pPr>
            <a:r>
              <a:rPr lang="en-US" sz="3600" u="sng" dirty="0">
                <a:latin typeface="Calibri (MS)"/>
                <a:ea typeface="Calibri (MS)"/>
                <a:cs typeface="Calibri (MS)"/>
                <a:sym typeface="Calibri (MS)"/>
                <a:hlinkClick r:id="rId5" tooltip="https://www.youtube.com/watch?v=ELLaMPiPqP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Oasis Mental Health Applications</a:t>
            </a:r>
            <a:r>
              <a:rPr lang="en-US" sz="3600" u="sng" dirty="0">
                <a:latin typeface="Calibri (MS)"/>
                <a:ea typeface="Calibri (MS)"/>
                <a:cs typeface="Calibri (MS)"/>
                <a:sym typeface="Calibri (MS)"/>
                <a:hlinkClick r:id="rId5" tooltip="https://www.youtube.com/watch?v=ELLaMPiPqPM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 “Building Healthy Relationships” Video</a:t>
            </a: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1152500" y="1325648"/>
            <a:ext cx="4686609" cy="712161"/>
            <a:chOff x="0" y="0"/>
            <a:chExt cx="1234333" cy="1875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234333" cy="187565"/>
            </a:xfrm>
            <a:custGeom>
              <a:avLst/>
              <a:gdLst/>
              <a:ahLst/>
              <a:cxnLst/>
              <a:rect l="l" t="t" r="r" b="b"/>
              <a:pathLst>
                <a:path w="1234333" h="187565">
                  <a:moveTo>
                    <a:pt x="0" y="0"/>
                  </a:moveTo>
                  <a:lnTo>
                    <a:pt x="1234333" y="0"/>
                  </a:lnTo>
                  <a:lnTo>
                    <a:pt x="1234333" y="187565"/>
                  </a:lnTo>
                  <a:lnTo>
                    <a:pt x="0" y="187565"/>
                  </a:lnTo>
                  <a:close/>
                </a:path>
              </a:pathLst>
            </a:custGeom>
            <a:solidFill>
              <a:srgbClr val="FEFEFE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1234333" cy="2637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0" y="0"/>
            <a:ext cx="18288000" cy="824865"/>
            <a:chOff x="0" y="0"/>
            <a:chExt cx="4816593" cy="217248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816592" cy="217248"/>
            </a:xfrm>
            <a:custGeom>
              <a:avLst/>
              <a:gdLst/>
              <a:ahLst/>
              <a:cxnLst/>
              <a:rect l="l" t="t" r="r" b="b"/>
              <a:pathLst>
                <a:path w="4816592" h="217248">
                  <a:moveTo>
                    <a:pt x="0" y="0"/>
                  </a:moveTo>
                  <a:lnTo>
                    <a:pt x="4816592" y="0"/>
                  </a:lnTo>
                  <a:lnTo>
                    <a:pt x="4816592" y="217248"/>
                  </a:lnTo>
                  <a:lnTo>
                    <a:pt x="0" y="217248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76200"/>
              <a:ext cx="4816593" cy="293448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8" name="TextBox 8"/>
          <p:cNvSpPr txBox="1"/>
          <p:nvPr/>
        </p:nvSpPr>
        <p:spPr>
          <a:xfrm>
            <a:off x="150427" y="-92075"/>
            <a:ext cx="18288000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  <a:spcBef>
                <a:spcPct val="0"/>
              </a:spcBef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Recap of Lesson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4507496" y="1473294"/>
            <a:ext cx="9273009" cy="1024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Human trafficking- the use of </a:t>
            </a:r>
            <a:r>
              <a:rPr lang="en-US" sz="28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force</a:t>
            </a:r>
            <a:r>
              <a:rPr lang="en-US" sz="2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, </a:t>
            </a:r>
            <a:r>
              <a:rPr lang="en-US" sz="28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fraud</a:t>
            </a:r>
            <a:r>
              <a:rPr lang="en-US" sz="2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, or </a:t>
            </a:r>
            <a:r>
              <a:rPr lang="en-US" sz="28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coercion</a:t>
            </a:r>
            <a:r>
              <a:rPr lang="en-US" sz="2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to obtain some type of </a:t>
            </a:r>
            <a:r>
              <a:rPr lang="en-US" sz="28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labor</a:t>
            </a:r>
            <a:r>
              <a:rPr lang="en-US" sz="2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or </a:t>
            </a:r>
            <a:r>
              <a:rPr lang="en-US" sz="28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commercial sex act</a:t>
            </a:r>
            <a:r>
              <a:rPr lang="en-US" sz="2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4507496" y="4855304"/>
            <a:ext cx="9273009" cy="1024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2 Types of Human Trafficking:</a:t>
            </a:r>
          </a:p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Sex Trafficking &amp; Labor Trafficking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3781410" y="3183349"/>
            <a:ext cx="10725181" cy="10242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If a victim is </a:t>
            </a:r>
            <a:r>
              <a:rPr lang="en-US" sz="28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under the age of 18</a:t>
            </a:r>
            <a:r>
              <a:rPr lang="en-US" sz="2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, any act of commercial sex is considered to be trafficking, regardless of the use of force, fraud, or coercion.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2035466" y="6639028"/>
            <a:ext cx="14517921" cy="5289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Action-Means-Purpose (AMP) Model</a:t>
            </a:r>
            <a:r>
              <a:rPr lang="en-US" sz="2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can help explain the federal law for human trafficking.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3483049" y="7738745"/>
            <a:ext cx="11622757" cy="151955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The trafficker takes </a:t>
            </a:r>
            <a:r>
              <a:rPr lang="en-US" sz="28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ACTION</a:t>
            </a:r>
            <a:r>
              <a:rPr lang="en-US" sz="2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(</a:t>
            </a:r>
            <a:r>
              <a:rPr lang="en-US" sz="2800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transports, recruits, provides</a:t>
            </a:r>
            <a:r>
              <a:rPr lang="en-US" sz="2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), then employs the </a:t>
            </a:r>
            <a:r>
              <a:rPr lang="en-US" sz="28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MEANS</a:t>
            </a:r>
            <a:r>
              <a:rPr lang="en-US" sz="2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(</a:t>
            </a:r>
            <a:r>
              <a:rPr lang="en-US" sz="2800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force, fraud, or coercion</a:t>
            </a:r>
            <a:r>
              <a:rPr lang="en-US" sz="2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) for the </a:t>
            </a:r>
            <a:r>
              <a:rPr lang="en-US" sz="28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PURPOSE</a:t>
            </a:r>
            <a:r>
              <a:rPr lang="en-US" sz="2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of compelling a victim to provide labor or a commercial sex act.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123971"/>
            <a:chOff x="0" y="0"/>
            <a:chExt cx="4816593" cy="29602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96025"/>
            </a:xfrm>
            <a:custGeom>
              <a:avLst/>
              <a:gdLst/>
              <a:ahLst/>
              <a:cxnLst/>
              <a:rect l="l" t="t" r="r" b="b"/>
              <a:pathLst>
                <a:path w="4816592" h="296025">
                  <a:moveTo>
                    <a:pt x="0" y="0"/>
                  </a:moveTo>
                  <a:lnTo>
                    <a:pt x="4816592" y="0"/>
                  </a:lnTo>
                  <a:lnTo>
                    <a:pt x="4816592" y="296025"/>
                  </a:lnTo>
                  <a:lnTo>
                    <a:pt x="0" y="296025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85725"/>
              <a:ext cx="4816593" cy="38175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66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2540169" y="3110214"/>
            <a:ext cx="13207661" cy="24669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300"/>
              </a:lnSpc>
            </a:pPr>
            <a:r>
              <a:rPr lang="en-US" sz="45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Connect for Freedom is a 501(c)(3) nonprofit committed to providing free </a:t>
            </a:r>
            <a:r>
              <a:rPr lang="en-US" sz="45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online safety</a:t>
            </a:r>
            <a:r>
              <a:rPr lang="en-US" sz="45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and </a:t>
            </a:r>
            <a:r>
              <a:rPr lang="en-US" sz="45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human trafficking awareness</a:t>
            </a:r>
            <a:r>
              <a:rPr lang="en-US" sz="45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materials to education stakeholders.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63996" y="114300"/>
            <a:ext cx="16057791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PREVENTION THROUGH EDUCATION IS THE SOLUTION</a:t>
            </a:r>
          </a:p>
        </p:txBody>
      </p:sp>
      <p:sp>
        <p:nvSpPr>
          <p:cNvPr id="7" name="Freeform 7"/>
          <p:cNvSpPr/>
          <p:nvPr/>
        </p:nvSpPr>
        <p:spPr>
          <a:xfrm>
            <a:off x="5383103" y="7014298"/>
            <a:ext cx="7521793" cy="2633258"/>
          </a:xfrm>
          <a:custGeom>
            <a:avLst/>
            <a:gdLst/>
            <a:ahLst/>
            <a:cxnLst/>
            <a:rect l="l" t="t" r="r" b="b"/>
            <a:pathLst>
              <a:path w="7521793" h="2633258">
                <a:moveTo>
                  <a:pt x="0" y="0"/>
                </a:moveTo>
                <a:lnTo>
                  <a:pt x="7521794" y="0"/>
                </a:lnTo>
                <a:lnTo>
                  <a:pt x="7521794" y="2633257"/>
                </a:lnTo>
                <a:lnTo>
                  <a:pt x="0" y="2633257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5148337" cy="10287000"/>
            <a:chOff x="0" y="0"/>
            <a:chExt cx="1355941" cy="27093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355941" cy="2709333"/>
            </a:xfrm>
            <a:custGeom>
              <a:avLst/>
              <a:gdLst/>
              <a:ahLst/>
              <a:cxnLst/>
              <a:rect l="l" t="t" r="r" b="b"/>
              <a:pathLst>
                <a:path w="1355941" h="2709333">
                  <a:moveTo>
                    <a:pt x="0" y="0"/>
                  </a:moveTo>
                  <a:lnTo>
                    <a:pt x="1355941" y="0"/>
                  </a:lnTo>
                  <a:lnTo>
                    <a:pt x="1355941" y="2709333"/>
                  </a:lnTo>
                  <a:lnTo>
                    <a:pt x="0" y="27093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1355941" cy="27855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485287" y="1354966"/>
            <a:ext cx="10293300" cy="73901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Introduction to Human Trafficking</a:t>
            </a:r>
          </a:p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Department of Homeland Security “What is Human Trafficking” Video (4.5 min.) </a:t>
            </a:r>
          </a:p>
          <a:p>
            <a:pPr marL="1640841" lvl="2" indent="-546947" algn="l">
              <a:lnSpc>
                <a:spcPts val="5320"/>
              </a:lnSpc>
              <a:buFont typeface="Arial"/>
              <a:buChar char="⚬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Discussion Questions</a:t>
            </a:r>
          </a:p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Human Trafficking Industries</a:t>
            </a:r>
          </a:p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Love146 “’I’m gonna make it’ - Stories of Child Trafficking from Survivors” Video (4.5 min)</a:t>
            </a:r>
          </a:p>
          <a:p>
            <a:pPr marL="1640841" lvl="2" indent="-546947" algn="l">
              <a:lnSpc>
                <a:spcPts val="5320"/>
              </a:lnSpc>
              <a:buFont typeface="Arial"/>
              <a:buChar char="⚬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Discussion Question</a:t>
            </a:r>
          </a:p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Polaris Project Handout: Human Trafficking Power and Control Wheel</a:t>
            </a:r>
          </a:p>
          <a:p>
            <a:pPr marL="820421" lvl="1" indent="-410210" algn="l">
              <a:lnSpc>
                <a:spcPts val="5320"/>
              </a:lnSpc>
              <a:buAutoNum type="arabicPeriod"/>
            </a:pPr>
            <a:r>
              <a:rPr lang="en-US" sz="3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Activity</a:t>
            </a:r>
          </a:p>
        </p:txBody>
      </p:sp>
      <p:sp>
        <p:nvSpPr>
          <p:cNvPr id="6" name="Freeform 6"/>
          <p:cNvSpPr/>
          <p:nvPr/>
        </p:nvSpPr>
        <p:spPr>
          <a:xfrm>
            <a:off x="291970" y="4214708"/>
            <a:ext cx="4564398" cy="489545"/>
          </a:xfrm>
          <a:custGeom>
            <a:avLst/>
            <a:gdLst/>
            <a:ahLst/>
            <a:cxnLst/>
            <a:rect l="l" t="t" r="r" b="b"/>
            <a:pathLst>
              <a:path w="4564398" h="489545">
                <a:moveTo>
                  <a:pt x="0" y="0"/>
                </a:moveTo>
                <a:lnTo>
                  <a:pt x="4564397" y="0"/>
                </a:lnTo>
                <a:lnTo>
                  <a:pt x="4564397" y="489546"/>
                </a:lnTo>
                <a:lnTo>
                  <a:pt x="0" y="489546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801860" r="-2906" b="-390030"/>
            </a:stretch>
          </a:blipFill>
        </p:spPr>
        <p:txBody>
          <a:bodyPr/>
          <a:lstStyle/>
          <a:p>
            <a:endParaRPr lang="en-US"/>
          </a:p>
        </p:txBody>
      </p:sp>
      <p:grpSp>
        <p:nvGrpSpPr>
          <p:cNvPr id="7" name="Group 7"/>
          <p:cNvGrpSpPr/>
          <p:nvPr/>
        </p:nvGrpSpPr>
        <p:grpSpPr>
          <a:xfrm>
            <a:off x="291970" y="4586183"/>
            <a:ext cx="4564398" cy="1797099"/>
            <a:chOff x="0" y="0"/>
            <a:chExt cx="1202146" cy="473310"/>
          </a:xfrm>
        </p:grpSpPr>
        <p:sp>
          <p:nvSpPr>
            <p:cNvPr id="8" name="Freeform 8"/>
            <p:cNvSpPr/>
            <p:nvPr/>
          </p:nvSpPr>
          <p:spPr>
            <a:xfrm>
              <a:off x="0" y="0"/>
              <a:ext cx="1202146" cy="473310"/>
            </a:xfrm>
            <a:custGeom>
              <a:avLst/>
              <a:gdLst/>
              <a:ahLst/>
              <a:cxnLst/>
              <a:rect l="l" t="t" r="r" b="b"/>
              <a:pathLst>
                <a:path w="1202146" h="473310">
                  <a:moveTo>
                    <a:pt x="0" y="0"/>
                  </a:moveTo>
                  <a:lnTo>
                    <a:pt x="1202146" y="0"/>
                  </a:lnTo>
                  <a:lnTo>
                    <a:pt x="1202146" y="473310"/>
                  </a:lnTo>
                  <a:lnTo>
                    <a:pt x="0" y="473310"/>
                  </a:lnTo>
                  <a:close/>
                </a:path>
              </a:pathLst>
            </a:custGeom>
            <a:solidFill>
              <a:srgbClr val="3979AF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TextBox 9"/>
            <p:cNvSpPr txBox="1"/>
            <p:nvPr/>
          </p:nvSpPr>
          <p:spPr>
            <a:xfrm>
              <a:off x="0" y="-76200"/>
              <a:ext cx="1202146" cy="54951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10" name="TextBox 10"/>
          <p:cNvSpPr txBox="1"/>
          <p:nvPr/>
        </p:nvSpPr>
        <p:spPr>
          <a:xfrm>
            <a:off x="1959568" y="209370"/>
            <a:ext cx="1229201" cy="5949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Lesson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9417315" y="-22225"/>
            <a:ext cx="4429244" cy="1050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699"/>
              </a:lnSpc>
            </a:pPr>
            <a:r>
              <a:rPr lang="en-US" sz="5499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 Lesson Outline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417406" y="4912361"/>
            <a:ext cx="4313525" cy="102425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920"/>
              </a:lnSpc>
            </a:pPr>
            <a:r>
              <a:rPr lang="en-US" sz="2800" b="1">
                <a:solidFill>
                  <a:srgbClr val="FCFCF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 Breakdown of </a:t>
            </a:r>
          </a:p>
          <a:p>
            <a:pPr algn="ctr">
              <a:lnSpc>
                <a:spcPts val="3920"/>
              </a:lnSpc>
            </a:pPr>
            <a:r>
              <a:rPr lang="en-US" sz="2800" b="1">
                <a:solidFill>
                  <a:srgbClr val="FCFCFD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Human Trafficking</a:t>
            </a:r>
          </a:p>
        </p:txBody>
      </p:sp>
      <p:sp>
        <p:nvSpPr>
          <p:cNvPr id="13" name="Freeform 13"/>
          <p:cNvSpPr/>
          <p:nvPr/>
        </p:nvSpPr>
        <p:spPr>
          <a:xfrm>
            <a:off x="291970" y="1219404"/>
            <a:ext cx="4564398" cy="3004830"/>
          </a:xfrm>
          <a:custGeom>
            <a:avLst/>
            <a:gdLst/>
            <a:ahLst/>
            <a:cxnLst/>
            <a:rect l="l" t="t" r="r" b="b"/>
            <a:pathLst>
              <a:path w="4564398" h="3004830">
                <a:moveTo>
                  <a:pt x="0" y="0"/>
                </a:moveTo>
                <a:lnTo>
                  <a:pt x="4564397" y="0"/>
                </a:lnTo>
                <a:lnTo>
                  <a:pt x="4564397" y="3004829"/>
                </a:lnTo>
                <a:lnTo>
                  <a:pt x="0" y="300482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r="-4642" b="-5903"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785425"/>
            <a:chOff x="0" y="0"/>
            <a:chExt cx="4816593" cy="2068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06861"/>
            </a:xfrm>
            <a:custGeom>
              <a:avLst/>
              <a:gdLst/>
              <a:ahLst/>
              <a:cxnLst/>
              <a:rect l="l" t="t" r="r" b="b"/>
              <a:pathLst>
                <a:path w="4816592" h="206861">
                  <a:moveTo>
                    <a:pt x="0" y="0"/>
                  </a:moveTo>
                  <a:lnTo>
                    <a:pt x="4816592" y="0"/>
                  </a:lnTo>
                  <a:lnTo>
                    <a:pt x="4816592" y="206861"/>
                  </a:lnTo>
                  <a:lnTo>
                    <a:pt x="0" y="206861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2830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13425673" y="5602772"/>
            <a:ext cx="4044247" cy="2696165"/>
          </a:xfrm>
          <a:custGeom>
            <a:avLst/>
            <a:gdLst/>
            <a:ahLst/>
            <a:cxnLst/>
            <a:rect l="l" t="t" r="r" b="b"/>
            <a:pathLst>
              <a:path w="4044247" h="2696165">
                <a:moveTo>
                  <a:pt x="0" y="0"/>
                </a:moveTo>
                <a:lnTo>
                  <a:pt x="4044247" y="0"/>
                </a:lnTo>
                <a:lnTo>
                  <a:pt x="4044247" y="2696164"/>
                </a:lnTo>
                <a:lnTo>
                  <a:pt x="0" y="269616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Freeform 6"/>
          <p:cNvSpPr/>
          <p:nvPr/>
        </p:nvSpPr>
        <p:spPr>
          <a:xfrm>
            <a:off x="1263771" y="3327942"/>
            <a:ext cx="2608794" cy="2608794"/>
          </a:xfrm>
          <a:custGeom>
            <a:avLst/>
            <a:gdLst/>
            <a:ahLst/>
            <a:cxnLst/>
            <a:rect l="l" t="t" r="r" b="b"/>
            <a:pathLst>
              <a:path w="2608794" h="2608794">
                <a:moveTo>
                  <a:pt x="0" y="0"/>
                </a:moveTo>
                <a:lnTo>
                  <a:pt x="2608794" y="0"/>
                </a:lnTo>
                <a:lnTo>
                  <a:pt x="2608794" y="2608794"/>
                </a:lnTo>
                <a:lnTo>
                  <a:pt x="0" y="260879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TextBox 7"/>
          <p:cNvSpPr txBox="1"/>
          <p:nvPr/>
        </p:nvSpPr>
        <p:spPr>
          <a:xfrm>
            <a:off x="0" y="-114300"/>
            <a:ext cx="18288000" cy="968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What is Human Trafficking?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4507496" y="1968930"/>
            <a:ext cx="9273009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The use of </a:t>
            </a: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force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, </a:t>
            </a: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fraud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, or </a:t>
            </a: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coercion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to obtain some type of </a:t>
            </a: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labor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or </a:t>
            </a: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commercial sex act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5186737" y="4313677"/>
            <a:ext cx="7914525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It affects </a:t>
            </a: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everyone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, regardless of sex, age, gender, race, or nationality.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7613270" y="3195442"/>
            <a:ext cx="3061460" cy="403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HSI Blue Campaign</a:t>
            </a:r>
          </a:p>
        </p:txBody>
      </p:sp>
      <p:sp>
        <p:nvSpPr>
          <p:cNvPr id="11" name="TextBox 11"/>
          <p:cNvSpPr txBox="1"/>
          <p:nvPr/>
        </p:nvSpPr>
        <p:spPr>
          <a:xfrm>
            <a:off x="7575795" y="5532877"/>
            <a:ext cx="3342525" cy="403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HSI Blue Campaign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5186737" y="6651111"/>
            <a:ext cx="7914525" cy="164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If a victim is </a:t>
            </a: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under the age of 18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, any act of commercial sex is considered to be trafficking, regardless of the use of force, fraud, or coercion.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7472737" y="8403711"/>
            <a:ext cx="3342525" cy="40385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The Exodus Road</a:t>
            </a:r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785425"/>
            <a:chOff x="0" y="0"/>
            <a:chExt cx="4816593" cy="206861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06861"/>
            </a:xfrm>
            <a:custGeom>
              <a:avLst/>
              <a:gdLst/>
              <a:ahLst/>
              <a:cxnLst/>
              <a:rect l="l" t="t" r="r" b="b"/>
              <a:pathLst>
                <a:path w="4816592" h="206861">
                  <a:moveTo>
                    <a:pt x="0" y="0"/>
                  </a:moveTo>
                  <a:lnTo>
                    <a:pt x="4816592" y="0"/>
                  </a:lnTo>
                  <a:lnTo>
                    <a:pt x="4816592" y="206861"/>
                  </a:lnTo>
                  <a:lnTo>
                    <a:pt x="0" y="206861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283061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Freeform 5"/>
          <p:cNvSpPr/>
          <p:nvPr/>
        </p:nvSpPr>
        <p:spPr>
          <a:xfrm>
            <a:off x="706133" y="2361962"/>
            <a:ext cx="8743570" cy="5825403"/>
          </a:xfrm>
          <a:custGeom>
            <a:avLst/>
            <a:gdLst/>
            <a:ahLst/>
            <a:cxnLst/>
            <a:rect l="l" t="t" r="r" b="b"/>
            <a:pathLst>
              <a:path w="8743570" h="5825403">
                <a:moveTo>
                  <a:pt x="0" y="0"/>
                </a:moveTo>
                <a:lnTo>
                  <a:pt x="8743570" y="0"/>
                </a:lnTo>
                <a:lnTo>
                  <a:pt x="8743570" y="5825404"/>
                </a:lnTo>
                <a:lnTo>
                  <a:pt x="0" y="582540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6" name="TextBox 6"/>
          <p:cNvSpPr txBox="1"/>
          <p:nvPr/>
        </p:nvSpPr>
        <p:spPr>
          <a:xfrm>
            <a:off x="0" y="-114300"/>
            <a:ext cx="18288000" cy="96837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Types of Human Trafficking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9963119" y="2106973"/>
            <a:ext cx="7483558" cy="2714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Sex trafficking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- using force, fraud, or coercion to obtain a commercial sex act</a:t>
            </a:r>
          </a:p>
          <a:p>
            <a:pPr algn="ctr">
              <a:lnSpc>
                <a:spcPts val="4200"/>
              </a:lnSpc>
            </a:pPr>
            <a:endParaRPr lang="en-US" sz="30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4200"/>
              </a:lnSpc>
            </a:pPr>
            <a:r>
              <a:rPr lang="en-US" sz="3000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Examples: escort services, pornography, brothels, massage parlors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9963119" y="5622642"/>
            <a:ext cx="7483558" cy="27146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Labor trafficking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- using force, fraud, or coercion to obtain labor</a:t>
            </a:r>
          </a:p>
          <a:p>
            <a:pPr algn="ctr">
              <a:lnSpc>
                <a:spcPts val="4200"/>
              </a:lnSpc>
            </a:pPr>
            <a:endParaRPr lang="en-US" sz="3000">
              <a:solidFill>
                <a:srgbClr val="000000"/>
              </a:solidFill>
              <a:latin typeface="Calibri (MS)"/>
              <a:ea typeface="Calibri (MS)"/>
              <a:cs typeface="Calibri (MS)"/>
              <a:sym typeface="Calibri (MS)"/>
            </a:endParaRPr>
          </a:p>
          <a:p>
            <a:pPr algn="ctr">
              <a:lnSpc>
                <a:spcPts val="4200"/>
              </a:lnSpc>
            </a:pPr>
            <a:r>
              <a:rPr lang="en-US" sz="3000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Examples: restaurant workers, landscaping, factory workers, construction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1028700"/>
            <a:chOff x="0" y="0"/>
            <a:chExt cx="4816593" cy="270933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0933"/>
            </a:xfrm>
            <a:custGeom>
              <a:avLst/>
              <a:gdLst/>
              <a:ahLst/>
              <a:cxnLst/>
              <a:rect l="l" t="t" r="r" b="b"/>
              <a:pathLst>
                <a:path w="4816592" h="270933">
                  <a:moveTo>
                    <a:pt x="0" y="0"/>
                  </a:moveTo>
                  <a:lnTo>
                    <a:pt x="4816592" y="0"/>
                  </a:lnTo>
                  <a:lnTo>
                    <a:pt x="4816592" y="270933"/>
                  </a:lnTo>
                  <a:lnTo>
                    <a:pt x="0" y="270933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47133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425952" y="-15875"/>
            <a:ext cx="5436096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 Pervasive Problem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8828018" y="3273743"/>
            <a:ext cx="8431282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The U.S. is the </a:t>
            </a: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#1 consumer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of sex trafficking.</a:t>
            </a:r>
          </a:p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US Institute Against Human Trafficking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8828018" y="4599623"/>
            <a:ext cx="8888482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The average age of child sex trafficking victims is </a:t>
            </a: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12.</a:t>
            </a:r>
          </a:p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US Institute Against Human Trafficking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8828018" y="7786687"/>
            <a:ext cx="8431282" cy="9639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Only </a:t>
            </a: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2.7% of human trafficking cases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are prosecuted.</a:t>
            </a:r>
          </a:p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Polaris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8208392" y="1470062"/>
            <a:ext cx="1871216" cy="7556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600"/>
              </a:lnSpc>
            </a:pPr>
            <a:r>
              <a:rPr lang="en-US" sz="4000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The Data</a:t>
            </a:r>
          </a:p>
        </p:txBody>
      </p:sp>
      <p:sp>
        <p:nvSpPr>
          <p:cNvPr id="10" name="TextBox 10"/>
          <p:cNvSpPr txBox="1"/>
          <p:nvPr/>
        </p:nvSpPr>
        <p:spPr>
          <a:xfrm>
            <a:off x="8828018" y="5927407"/>
            <a:ext cx="8431282" cy="149733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Human trafficking is a </a:t>
            </a:r>
          </a:p>
          <a:p>
            <a:pPr algn="ctr">
              <a:lnSpc>
                <a:spcPts val="4200"/>
              </a:lnSpc>
            </a:pP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$150 billion dollar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industry.</a:t>
            </a:r>
          </a:p>
          <a:p>
            <a:pPr algn="ctr">
              <a:lnSpc>
                <a:spcPts val="2940"/>
              </a:lnSpc>
            </a:pPr>
            <a:r>
              <a:rPr lang="en-US" sz="21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Polaris</a:t>
            </a:r>
          </a:p>
        </p:txBody>
      </p:sp>
      <p:sp>
        <p:nvSpPr>
          <p:cNvPr id="11" name="Freeform 11"/>
          <p:cNvSpPr/>
          <p:nvPr/>
        </p:nvSpPr>
        <p:spPr>
          <a:xfrm>
            <a:off x="277197" y="3272211"/>
            <a:ext cx="8208392" cy="4582682"/>
          </a:xfrm>
          <a:custGeom>
            <a:avLst/>
            <a:gdLst/>
            <a:ahLst/>
            <a:cxnLst/>
            <a:rect l="l" t="t" r="r" b="b"/>
            <a:pathLst>
              <a:path w="8208392" h="4582682">
                <a:moveTo>
                  <a:pt x="0" y="0"/>
                </a:moveTo>
                <a:lnTo>
                  <a:pt x="8208392" y="0"/>
                </a:lnTo>
                <a:lnTo>
                  <a:pt x="8208392" y="4582682"/>
                </a:lnTo>
                <a:lnTo>
                  <a:pt x="0" y="45826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0"/>
            <a:ext cx="18288000" cy="893762"/>
            <a:chOff x="0" y="0"/>
            <a:chExt cx="4816593" cy="2353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35394"/>
            </a:xfrm>
            <a:custGeom>
              <a:avLst/>
              <a:gdLst/>
              <a:ahLst/>
              <a:cxnLst/>
              <a:rect l="l" t="t" r="r" b="b"/>
              <a:pathLst>
                <a:path w="4816592" h="235394">
                  <a:moveTo>
                    <a:pt x="0" y="0"/>
                  </a:moveTo>
                  <a:lnTo>
                    <a:pt x="4816592" y="0"/>
                  </a:lnTo>
                  <a:lnTo>
                    <a:pt x="4816592" y="235394"/>
                  </a:lnTo>
                  <a:lnTo>
                    <a:pt x="0" y="235394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11594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659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118775" y="-92075"/>
            <a:ext cx="10050450" cy="9683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000"/>
              </a:lnSpc>
            </a:pPr>
            <a:r>
              <a:rPr lang="en-US" sz="5000" b="1" dirty="0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Action-Means-Purpose (AMP) Model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6169000" y="9757481"/>
            <a:ext cx="6378178" cy="344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https://polarisproject.org/understanding-human-trafficking/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885039" y="2029240"/>
            <a:ext cx="14517921" cy="5810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Action-Means-Purpose (AMP) Model can help explain the federal law for human trafficking.</a:t>
            </a:r>
          </a:p>
        </p:txBody>
      </p:sp>
      <p:sp>
        <p:nvSpPr>
          <p:cNvPr id="8" name="TextBox 8"/>
          <p:cNvSpPr txBox="1"/>
          <p:nvPr/>
        </p:nvSpPr>
        <p:spPr>
          <a:xfrm>
            <a:off x="3332622" y="3966711"/>
            <a:ext cx="11622757" cy="16478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The trafficker takes </a:t>
            </a: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ACTION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(</a:t>
            </a:r>
            <a:r>
              <a:rPr lang="en-US" sz="3000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transports, recruits, provides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), then employs the </a:t>
            </a: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MEANS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(</a:t>
            </a:r>
            <a:r>
              <a:rPr lang="en-US" sz="3000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force, fraud, or coercion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) for the </a:t>
            </a:r>
            <a:r>
              <a:rPr lang="en-US" sz="3000" b="1">
                <a:solidFill>
                  <a:srgbClr val="000000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PURPOSE</a:t>
            </a: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 of compelling a victim to provide labor or a commercial sex act.</a:t>
            </a:r>
          </a:p>
        </p:txBody>
      </p:sp>
      <p:sp>
        <p:nvSpPr>
          <p:cNvPr id="9" name="TextBox 9"/>
          <p:cNvSpPr txBox="1"/>
          <p:nvPr/>
        </p:nvSpPr>
        <p:spPr>
          <a:xfrm>
            <a:off x="3671418" y="6967086"/>
            <a:ext cx="10945165" cy="11144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00"/>
              </a:lnSpc>
            </a:pPr>
            <a:r>
              <a:rPr lang="en-US" sz="30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At a minimum, one of each element (AMP) must be present to establish a human trafficking situation.</a:t>
            </a: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358963"/>
            <a:ext cx="18288000" cy="1768662"/>
            <a:chOff x="0" y="-94542"/>
            <a:chExt cx="4816593" cy="465820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84845"/>
            </a:xfrm>
            <a:custGeom>
              <a:avLst/>
              <a:gdLst/>
              <a:ahLst/>
              <a:cxnLst/>
              <a:rect l="l" t="t" r="r" b="b"/>
              <a:pathLst>
                <a:path w="4816592" h="284845">
                  <a:moveTo>
                    <a:pt x="0" y="0"/>
                  </a:moveTo>
                  <a:lnTo>
                    <a:pt x="4816592" y="0"/>
                  </a:lnTo>
                  <a:lnTo>
                    <a:pt x="4816592" y="284845"/>
                  </a:lnTo>
                  <a:lnTo>
                    <a:pt x="0" y="284845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94542"/>
              <a:ext cx="4816593" cy="465820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6440"/>
                </a:lnSpc>
              </a:pPr>
              <a:r>
                <a:rPr lang="en-US" sz="4600" b="1" dirty="0">
                  <a:solidFill>
                    <a:srgbClr val="FFFFFF"/>
                  </a:solidFill>
                  <a:latin typeface="Calibri (MS) Bold"/>
                  <a:ea typeface="Calibri (MS) Bold"/>
                  <a:cs typeface="Calibri (MS) Bold"/>
                  <a:sym typeface="Calibri (MS) Bold"/>
                </a:rPr>
                <a:t>Department of Homeland Security “What is Human Trafficking?” Video</a:t>
              </a:r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6343501" y="9715500"/>
            <a:ext cx="5600998" cy="30136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 dirty="0">
                <a:latin typeface="Calibri (MS)"/>
                <a:ea typeface="Calibri (MS)"/>
                <a:cs typeface="Calibri (MS)"/>
                <a:sym typeface="Calibri (MS)"/>
              </a:rPr>
              <a:t>Source: </a:t>
            </a:r>
            <a:r>
              <a:rPr lang="en-US" sz="1800" u="sng" dirty="0">
                <a:latin typeface="Calibri (MS)"/>
                <a:ea typeface="Calibri (MS)"/>
                <a:cs typeface="Calibri (MS)"/>
                <a:sym typeface="Calibri (MS)"/>
                <a:hlinkClick r:id="rId3" tooltip="https://www.youtube.com/watch?v=35uM5VMrZas">
                  <a:extLst>
                    <a:ext uri="{A12FA001-AC4F-418D-AE19-62706E023703}">
                      <ahyp:hlinkClr xmlns:ahyp="http://schemas.microsoft.com/office/drawing/2018/hyperlinkcolor" val="tx"/>
                    </a:ext>
                  </a:extLst>
                </a:hlinkClick>
              </a:rPr>
              <a:t>https://www.youtube.com/watch?v=35uM5VMrZas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4292813" y="9446896"/>
            <a:ext cx="2148036" cy="34480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520"/>
              </a:lnSpc>
            </a:pPr>
            <a:r>
              <a:rPr lang="en-US" sz="1800">
                <a:solidFill>
                  <a:srgbClr val="000000"/>
                </a:solidFill>
                <a:latin typeface="Calibri (MS)"/>
                <a:ea typeface="Calibri (MS)"/>
                <a:cs typeface="Calibri (MS)"/>
                <a:sym typeface="Calibri (MS)"/>
              </a:rPr>
              <a:t>Duration: 4:22 minutes</a:t>
            </a:r>
          </a:p>
        </p:txBody>
      </p:sp>
      <p:pic>
        <p:nvPicPr>
          <p:cNvPr id="8" name="Online Media 7" title="Tools That Teach: What is Human Trafficking?">
            <a:hlinkClick r:id="" action="ppaction://media"/>
            <a:extLst>
              <a:ext uri="{FF2B5EF4-FFF2-40B4-BE49-F238E27FC236}">
                <a16:creationId xmlns:a16="http://schemas.microsoft.com/office/drawing/2014/main" id="{0B99F22C-BAA5-F36F-3A95-5F2720064DBA}"/>
              </a:ext>
            </a:extLst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2231506" y="1338763"/>
            <a:ext cx="13824987" cy="780535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0" y="-170277"/>
            <a:ext cx="18288000" cy="1029200"/>
            <a:chOff x="0" y="0"/>
            <a:chExt cx="4816593" cy="271065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4816592" cy="271065"/>
            </a:xfrm>
            <a:custGeom>
              <a:avLst/>
              <a:gdLst/>
              <a:ahLst/>
              <a:cxnLst/>
              <a:rect l="l" t="t" r="r" b="b"/>
              <a:pathLst>
                <a:path w="4816592" h="271065">
                  <a:moveTo>
                    <a:pt x="0" y="0"/>
                  </a:moveTo>
                  <a:lnTo>
                    <a:pt x="4816592" y="0"/>
                  </a:lnTo>
                  <a:lnTo>
                    <a:pt x="4816592" y="271065"/>
                  </a:lnTo>
                  <a:lnTo>
                    <a:pt x="0" y="271065"/>
                  </a:lnTo>
                  <a:close/>
                </a:path>
              </a:pathLst>
            </a:custGeom>
            <a:solidFill>
              <a:srgbClr val="0C938B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-76200"/>
              <a:ext cx="4816593" cy="347265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ctr">
                <a:lnSpc>
                  <a:spcPts val="2884"/>
                </a:lnSpc>
              </a:pPr>
              <a:endParaRPr/>
            </a:p>
          </p:txBody>
        </p:sp>
      </p:grpSp>
      <p:sp>
        <p:nvSpPr>
          <p:cNvPr id="5" name="TextBox 5"/>
          <p:cNvSpPr txBox="1"/>
          <p:nvPr/>
        </p:nvSpPr>
        <p:spPr>
          <a:xfrm>
            <a:off x="437638" y="57621"/>
            <a:ext cx="17412724" cy="5949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480"/>
              </a:lnSpc>
            </a:pPr>
            <a:r>
              <a:rPr lang="en-US" sz="3200" b="1">
                <a:solidFill>
                  <a:srgbClr val="FFFFFF"/>
                </a:solidFill>
                <a:latin typeface="Calibri (MS) Bold"/>
                <a:ea typeface="Calibri (MS) Bold"/>
                <a:cs typeface="Calibri (MS) Bold"/>
                <a:sym typeface="Calibri (MS) Bold"/>
              </a:rPr>
              <a:t>Department of Homeland Security “What is Human Trafficking?” Teacher Led Discussion Questions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2834302" y="2565400"/>
            <a:ext cx="12619396" cy="499427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599"/>
              </a:lnSpc>
            </a:pPr>
            <a:r>
              <a:rPr lang="en-US" sz="3999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Human trafficking can affect anyone, regardless of age, race, gender, sexual orientation, financial status, etc.</a:t>
            </a:r>
          </a:p>
          <a:p>
            <a:pPr algn="ctr">
              <a:lnSpc>
                <a:spcPts val="5599"/>
              </a:lnSpc>
            </a:pPr>
            <a:endParaRPr lang="en-US" sz="3999" i="1">
              <a:solidFill>
                <a:srgbClr val="000000"/>
              </a:solidFill>
              <a:latin typeface="Calibri (MS) Italics"/>
              <a:ea typeface="Calibri (MS) Italics"/>
              <a:cs typeface="Calibri (MS) Italics"/>
              <a:sym typeface="Calibri (MS) Italics"/>
            </a:endParaRPr>
          </a:p>
          <a:p>
            <a:pPr algn="ctr">
              <a:lnSpc>
                <a:spcPts val="5599"/>
              </a:lnSpc>
            </a:pPr>
            <a:r>
              <a:rPr lang="en-US" sz="3999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What are some factors that can make someone more vulnerable to being human trafficked?</a:t>
            </a:r>
          </a:p>
          <a:p>
            <a:pPr algn="ctr">
              <a:lnSpc>
                <a:spcPts val="5599"/>
              </a:lnSpc>
            </a:pPr>
            <a:endParaRPr lang="en-US" sz="3999" i="1">
              <a:solidFill>
                <a:srgbClr val="000000"/>
              </a:solidFill>
              <a:latin typeface="Calibri (MS) Italics"/>
              <a:ea typeface="Calibri (MS) Italics"/>
              <a:cs typeface="Calibri (MS) Italics"/>
              <a:sym typeface="Calibri (MS) Italics"/>
            </a:endParaRPr>
          </a:p>
          <a:p>
            <a:pPr algn="ctr">
              <a:lnSpc>
                <a:spcPts val="5599"/>
              </a:lnSpc>
            </a:pPr>
            <a:r>
              <a:rPr lang="en-US" sz="3999" i="1">
                <a:solidFill>
                  <a:srgbClr val="000000"/>
                </a:solidFill>
                <a:latin typeface="Calibri (MS) Italics"/>
                <a:ea typeface="Calibri (MS) Italics"/>
                <a:cs typeface="Calibri (MS) Italics"/>
                <a:sym typeface="Calibri (MS) Italics"/>
              </a:rPr>
              <a:t>What are some things we can do to stop human trafficking?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</TotalTime>
  <Words>1026</Words>
  <Application>Microsoft Office PowerPoint</Application>
  <PresentationFormat>Custom</PresentationFormat>
  <Paragraphs>133</Paragraphs>
  <Slides>19</Slides>
  <Notes>2</Notes>
  <HiddenSlides>0</HiddenSlides>
  <MMClips>2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19</vt:i4>
      </vt:variant>
    </vt:vector>
  </HeadingPairs>
  <TitlesOfParts>
    <vt:vector size="25" baseType="lpstr">
      <vt:lpstr>Calibri (MS)</vt:lpstr>
      <vt:lpstr>Calibri</vt:lpstr>
      <vt:lpstr>Calibri (MS) Bold</vt:lpstr>
      <vt:lpstr>Calibri (MS) Italics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12th Grade Teacher Lesson Human Trafficking</dc:title>
  <cp:lastModifiedBy>Megan Wilson</cp:lastModifiedBy>
  <cp:revision>1</cp:revision>
  <dcterms:created xsi:type="dcterms:W3CDTF">2006-08-16T00:00:00Z</dcterms:created>
  <dcterms:modified xsi:type="dcterms:W3CDTF">2025-07-09T00:09:13Z</dcterms:modified>
  <dc:identifier>DAGaac7QXf4</dc:identifier>
</cp:coreProperties>
</file>