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8288000" cy="10287000"/>
  <p:notesSz cx="6858000" cy="9144000"/>
  <p:embeddedFontLst>
    <p:embeddedFont>
      <p:font typeface="Calibri (MS)" panose="020B0604020202020204" charset="0"/>
      <p:regular r:id="rId23"/>
    </p:embeddedFont>
    <p:embeddedFont>
      <p:font typeface="Calibri (MS) Bold" panose="020B0604020202020204" charset="0"/>
      <p:regular r:id="rId24"/>
    </p:embeddedFont>
    <p:embeddedFont>
      <p:font typeface="Calibri (MS) Italics" panose="020B0604020202020204"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857634-95B8-451D-B241-0617D2366C64}" v="2" dt="2025-07-09T00:05:20.7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0" d="100"/>
          <a:sy n="60" d="100"/>
        </p:scale>
        <p:origin x="37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an Wilson" userId="4833c330-bb21-4a51-b524-eef8b134b0b1" providerId="ADAL" clId="{67857634-95B8-451D-B241-0617D2366C64}"/>
    <pc:docChg chg="custSel modSld">
      <pc:chgData name="Megan Wilson" userId="4833c330-bb21-4a51-b524-eef8b134b0b1" providerId="ADAL" clId="{67857634-95B8-451D-B241-0617D2366C64}" dt="2025-07-09T00:06:26.232" v="49" actId="1036"/>
      <pc:docMkLst>
        <pc:docMk/>
      </pc:docMkLst>
      <pc:sldChg chg="modSp mod">
        <pc:chgData name="Megan Wilson" userId="4833c330-bb21-4a51-b524-eef8b134b0b1" providerId="ADAL" clId="{67857634-95B8-451D-B241-0617D2366C64}" dt="2025-07-09T00:03:54.445" v="0" actId="1036"/>
        <pc:sldMkLst>
          <pc:docMk/>
          <pc:sldMk cId="0" sldId="257"/>
        </pc:sldMkLst>
        <pc:spChg chg="mod">
          <ac:chgData name="Megan Wilson" userId="4833c330-bb21-4a51-b524-eef8b134b0b1" providerId="ADAL" clId="{67857634-95B8-451D-B241-0617D2366C64}" dt="2025-07-09T00:03:54.445" v="0" actId="1036"/>
          <ac:spMkLst>
            <pc:docMk/>
            <pc:sldMk cId="0" sldId="257"/>
            <ac:spMk id="6" creationId="{00000000-0000-0000-0000-000000000000}"/>
          </ac:spMkLst>
        </pc:spChg>
      </pc:sldChg>
      <pc:sldChg chg="modSp mod">
        <pc:chgData name="Megan Wilson" userId="4833c330-bb21-4a51-b524-eef8b134b0b1" providerId="ADAL" clId="{67857634-95B8-451D-B241-0617D2366C64}" dt="2025-07-09T00:04:00.226" v="2" actId="1036"/>
        <pc:sldMkLst>
          <pc:docMk/>
          <pc:sldMk cId="0" sldId="259"/>
        </pc:sldMkLst>
        <pc:spChg chg="mod">
          <ac:chgData name="Megan Wilson" userId="4833c330-bb21-4a51-b524-eef8b134b0b1" providerId="ADAL" clId="{67857634-95B8-451D-B241-0617D2366C64}" dt="2025-07-09T00:04:00.226" v="2" actId="1036"/>
          <ac:spMkLst>
            <pc:docMk/>
            <pc:sldMk cId="0" sldId="259"/>
            <ac:spMk id="7" creationId="{00000000-0000-0000-0000-000000000000}"/>
          </ac:spMkLst>
        </pc:spChg>
      </pc:sldChg>
      <pc:sldChg chg="modSp mod">
        <pc:chgData name="Megan Wilson" userId="4833c330-bb21-4a51-b524-eef8b134b0b1" providerId="ADAL" clId="{67857634-95B8-451D-B241-0617D2366C64}" dt="2025-07-09T00:04:04.446" v="5" actId="1035"/>
        <pc:sldMkLst>
          <pc:docMk/>
          <pc:sldMk cId="0" sldId="260"/>
        </pc:sldMkLst>
        <pc:spChg chg="mod">
          <ac:chgData name="Megan Wilson" userId="4833c330-bb21-4a51-b524-eef8b134b0b1" providerId="ADAL" clId="{67857634-95B8-451D-B241-0617D2366C64}" dt="2025-07-09T00:04:04.446" v="5" actId="1035"/>
          <ac:spMkLst>
            <pc:docMk/>
            <pc:sldMk cId="0" sldId="260"/>
            <ac:spMk id="9" creationId="{00000000-0000-0000-0000-000000000000}"/>
          </ac:spMkLst>
        </pc:spChg>
      </pc:sldChg>
      <pc:sldChg chg="modSp mod">
        <pc:chgData name="Megan Wilson" userId="4833c330-bb21-4a51-b524-eef8b134b0b1" providerId="ADAL" clId="{67857634-95B8-451D-B241-0617D2366C64}" dt="2025-07-09T00:04:08.867" v="8" actId="1035"/>
        <pc:sldMkLst>
          <pc:docMk/>
          <pc:sldMk cId="0" sldId="261"/>
        </pc:sldMkLst>
        <pc:spChg chg="mod">
          <ac:chgData name="Megan Wilson" userId="4833c330-bb21-4a51-b524-eef8b134b0b1" providerId="ADAL" clId="{67857634-95B8-451D-B241-0617D2366C64}" dt="2025-07-09T00:04:08.867" v="8" actId="1035"/>
          <ac:spMkLst>
            <pc:docMk/>
            <pc:sldMk cId="0" sldId="261"/>
            <ac:spMk id="6" creationId="{00000000-0000-0000-0000-000000000000}"/>
          </ac:spMkLst>
        </pc:spChg>
      </pc:sldChg>
      <pc:sldChg chg="modSp mod">
        <pc:chgData name="Megan Wilson" userId="4833c330-bb21-4a51-b524-eef8b134b0b1" providerId="ADAL" clId="{67857634-95B8-451D-B241-0617D2366C64}" dt="2025-07-09T00:04:13.081" v="10" actId="1036"/>
        <pc:sldMkLst>
          <pc:docMk/>
          <pc:sldMk cId="0" sldId="262"/>
        </pc:sldMkLst>
        <pc:spChg chg="mod">
          <ac:chgData name="Megan Wilson" userId="4833c330-bb21-4a51-b524-eef8b134b0b1" providerId="ADAL" clId="{67857634-95B8-451D-B241-0617D2366C64}" dt="2025-07-09T00:04:13.081" v="10" actId="1036"/>
          <ac:spMkLst>
            <pc:docMk/>
            <pc:sldMk cId="0" sldId="262"/>
            <ac:spMk id="6" creationId="{00000000-0000-0000-0000-000000000000}"/>
          </ac:spMkLst>
        </pc:spChg>
      </pc:sldChg>
      <pc:sldChg chg="addSp delSp modSp mod modAnim">
        <pc:chgData name="Megan Wilson" userId="4833c330-bb21-4a51-b524-eef8b134b0b1" providerId="ADAL" clId="{67857634-95B8-451D-B241-0617D2366C64}" dt="2025-07-09T00:04:51.208" v="20" actId="1076"/>
        <pc:sldMkLst>
          <pc:docMk/>
          <pc:sldMk cId="0" sldId="263"/>
        </pc:sldMkLst>
        <pc:spChg chg="mod">
          <ac:chgData name="Megan Wilson" userId="4833c330-bb21-4a51-b524-eef8b134b0b1" providerId="ADAL" clId="{67857634-95B8-451D-B241-0617D2366C64}" dt="2025-07-09T00:04:18.439" v="14" actId="1036"/>
          <ac:spMkLst>
            <pc:docMk/>
            <pc:sldMk cId="0" sldId="263"/>
            <ac:spMk id="4" creationId="{00000000-0000-0000-0000-000000000000}"/>
          </ac:spMkLst>
        </pc:spChg>
        <pc:spChg chg="mod">
          <ac:chgData name="Megan Wilson" userId="4833c330-bb21-4a51-b524-eef8b134b0b1" providerId="ADAL" clId="{67857634-95B8-451D-B241-0617D2366C64}" dt="2025-07-09T00:04:23.341" v="15" actId="207"/>
          <ac:spMkLst>
            <pc:docMk/>
            <pc:sldMk cId="0" sldId="263"/>
            <ac:spMk id="5" creationId="{00000000-0000-0000-0000-000000000000}"/>
          </ac:spMkLst>
        </pc:spChg>
        <pc:picChg chg="del">
          <ac:chgData name="Megan Wilson" userId="4833c330-bb21-4a51-b524-eef8b134b0b1" providerId="ADAL" clId="{67857634-95B8-451D-B241-0617D2366C64}" dt="2025-07-09T00:04:35.785" v="16" actId="478"/>
          <ac:picMkLst>
            <pc:docMk/>
            <pc:sldMk cId="0" sldId="263"/>
            <ac:picMk id="7" creationId="{00000000-0000-0000-0000-000000000000}"/>
          </ac:picMkLst>
        </pc:picChg>
        <pc:picChg chg="add mod">
          <ac:chgData name="Megan Wilson" userId="4833c330-bb21-4a51-b524-eef8b134b0b1" providerId="ADAL" clId="{67857634-95B8-451D-B241-0617D2366C64}" dt="2025-07-09T00:04:51.208" v="20" actId="1076"/>
          <ac:picMkLst>
            <pc:docMk/>
            <pc:sldMk cId="0" sldId="263"/>
            <ac:picMk id="8" creationId="{A056CB6A-DB67-BB4B-5426-81F01E35E6EA}"/>
          </ac:picMkLst>
        </pc:picChg>
      </pc:sldChg>
      <pc:sldChg chg="addSp delSp modSp mod modAnim">
        <pc:chgData name="Megan Wilson" userId="4833c330-bb21-4a51-b524-eef8b134b0b1" providerId="ADAL" clId="{67857634-95B8-451D-B241-0617D2366C64}" dt="2025-07-09T00:05:30.029" v="30" actId="1076"/>
        <pc:sldMkLst>
          <pc:docMk/>
          <pc:sldMk cId="0" sldId="265"/>
        </pc:sldMkLst>
        <pc:spChg chg="mod">
          <ac:chgData name="Megan Wilson" userId="4833c330-bb21-4a51-b524-eef8b134b0b1" providerId="ADAL" clId="{67857634-95B8-451D-B241-0617D2366C64}" dt="2025-07-09T00:04:58.799" v="24" actId="1036"/>
          <ac:spMkLst>
            <pc:docMk/>
            <pc:sldMk cId="0" sldId="265"/>
            <ac:spMk id="4" creationId="{00000000-0000-0000-0000-000000000000}"/>
          </ac:spMkLst>
        </pc:spChg>
        <pc:picChg chg="del">
          <ac:chgData name="Megan Wilson" userId="4833c330-bb21-4a51-b524-eef8b134b0b1" providerId="ADAL" clId="{67857634-95B8-451D-B241-0617D2366C64}" dt="2025-07-09T00:05:09.278" v="25" actId="478"/>
          <ac:picMkLst>
            <pc:docMk/>
            <pc:sldMk cId="0" sldId="265"/>
            <ac:picMk id="7" creationId="{00000000-0000-0000-0000-000000000000}"/>
          </ac:picMkLst>
        </pc:picChg>
        <pc:picChg chg="add mod">
          <ac:chgData name="Megan Wilson" userId="4833c330-bb21-4a51-b524-eef8b134b0b1" providerId="ADAL" clId="{67857634-95B8-451D-B241-0617D2366C64}" dt="2025-07-09T00:05:30.029" v="30" actId="1076"/>
          <ac:picMkLst>
            <pc:docMk/>
            <pc:sldMk cId="0" sldId="265"/>
            <ac:picMk id="8" creationId="{06F89FB2-DF4F-E122-6BCF-29B7A4FCBF12}"/>
          </ac:picMkLst>
        </pc:picChg>
      </pc:sldChg>
      <pc:sldChg chg="modSp mod">
        <pc:chgData name="Megan Wilson" userId="4833c330-bb21-4a51-b524-eef8b134b0b1" providerId="ADAL" clId="{67857634-95B8-451D-B241-0617D2366C64}" dt="2025-07-09T00:05:33.822" v="32" actId="1036"/>
        <pc:sldMkLst>
          <pc:docMk/>
          <pc:sldMk cId="0" sldId="266"/>
        </pc:sldMkLst>
        <pc:spChg chg="mod">
          <ac:chgData name="Megan Wilson" userId="4833c330-bb21-4a51-b524-eef8b134b0b1" providerId="ADAL" clId="{67857634-95B8-451D-B241-0617D2366C64}" dt="2025-07-09T00:05:33.822" v="32" actId="1036"/>
          <ac:spMkLst>
            <pc:docMk/>
            <pc:sldMk cId="0" sldId="266"/>
            <ac:spMk id="5" creationId="{00000000-0000-0000-0000-000000000000}"/>
          </ac:spMkLst>
        </pc:spChg>
      </pc:sldChg>
      <pc:sldChg chg="modSp mod">
        <pc:chgData name="Megan Wilson" userId="4833c330-bb21-4a51-b524-eef8b134b0b1" providerId="ADAL" clId="{67857634-95B8-451D-B241-0617D2366C64}" dt="2025-07-09T00:05:39.349" v="33" actId="1035"/>
        <pc:sldMkLst>
          <pc:docMk/>
          <pc:sldMk cId="0" sldId="267"/>
        </pc:sldMkLst>
        <pc:spChg chg="mod">
          <ac:chgData name="Megan Wilson" userId="4833c330-bb21-4a51-b524-eef8b134b0b1" providerId="ADAL" clId="{67857634-95B8-451D-B241-0617D2366C64}" dt="2025-07-09T00:05:39.349" v="33" actId="1035"/>
          <ac:spMkLst>
            <pc:docMk/>
            <pc:sldMk cId="0" sldId="267"/>
            <ac:spMk id="5" creationId="{00000000-0000-0000-0000-000000000000}"/>
          </ac:spMkLst>
        </pc:spChg>
      </pc:sldChg>
      <pc:sldChg chg="modSp mod">
        <pc:chgData name="Megan Wilson" userId="4833c330-bb21-4a51-b524-eef8b134b0b1" providerId="ADAL" clId="{67857634-95B8-451D-B241-0617D2366C64}" dt="2025-07-09T00:05:44.891" v="35" actId="1036"/>
        <pc:sldMkLst>
          <pc:docMk/>
          <pc:sldMk cId="0" sldId="268"/>
        </pc:sldMkLst>
        <pc:spChg chg="mod">
          <ac:chgData name="Megan Wilson" userId="4833c330-bb21-4a51-b524-eef8b134b0b1" providerId="ADAL" clId="{67857634-95B8-451D-B241-0617D2366C64}" dt="2025-07-09T00:05:44.891" v="35" actId="1036"/>
          <ac:spMkLst>
            <pc:docMk/>
            <pc:sldMk cId="0" sldId="268"/>
            <ac:spMk id="5" creationId="{00000000-0000-0000-0000-000000000000}"/>
          </ac:spMkLst>
        </pc:spChg>
      </pc:sldChg>
      <pc:sldChg chg="modSp mod">
        <pc:chgData name="Megan Wilson" userId="4833c330-bb21-4a51-b524-eef8b134b0b1" providerId="ADAL" clId="{67857634-95B8-451D-B241-0617D2366C64}" dt="2025-07-09T00:05:48.602" v="36" actId="1035"/>
        <pc:sldMkLst>
          <pc:docMk/>
          <pc:sldMk cId="0" sldId="269"/>
        </pc:sldMkLst>
        <pc:spChg chg="mod">
          <ac:chgData name="Megan Wilson" userId="4833c330-bb21-4a51-b524-eef8b134b0b1" providerId="ADAL" clId="{67857634-95B8-451D-B241-0617D2366C64}" dt="2025-07-09T00:05:48.602" v="36" actId="1035"/>
          <ac:spMkLst>
            <pc:docMk/>
            <pc:sldMk cId="0" sldId="269"/>
            <ac:spMk id="5" creationId="{00000000-0000-0000-0000-000000000000}"/>
          </ac:spMkLst>
        </pc:spChg>
      </pc:sldChg>
      <pc:sldChg chg="modSp mod">
        <pc:chgData name="Megan Wilson" userId="4833c330-bb21-4a51-b524-eef8b134b0b1" providerId="ADAL" clId="{67857634-95B8-451D-B241-0617D2366C64}" dt="2025-07-09T00:05:54.572" v="39" actId="1036"/>
        <pc:sldMkLst>
          <pc:docMk/>
          <pc:sldMk cId="0" sldId="270"/>
        </pc:sldMkLst>
        <pc:spChg chg="mod">
          <ac:chgData name="Megan Wilson" userId="4833c330-bb21-4a51-b524-eef8b134b0b1" providerId="ADAL" clId="{67857634-95B8-451D-B241-0617D2366C64}" dt="2025-07-09T00:05:54.572" v="39" actId="1036"/>
          <ac:spMkLst>
            <pc:docMk/>
            <pc:sldMk cId="0" sldId="270"/>
            <ac:spMk id="6" creationId="{00000000-0000-0000-0000-000000000000}"/>
          </ac:spMkLst>
        </pc:spChg>
      </pc:sldChg>
      <pc:sldChg chg="modSp mod">
        <pc:chgData name="Megan Wilson" userId="4833c330-bb21-4a51-b524-eef8b134b0b1" providerId="ADAL" clId="{67857634-95B8-451D-B241-0617D2366C64}" dt="2025-07-09T00:06:05.847" v="43" actId="207"/>
        <pc:sldMkLst>
          <pc:docMk/>
          <pc:sldMk cId="0" sldId="271"/>
        </pc:sldMkLst>
        <pc:spChg chg="mod">
          <ac:chgData name="Megan Wilson" userId="4833c330-bb21-4a51-b524-eef8b134b0b1" providerId="ADAL" clId="{67857634-95B8-451D-B241-0617D2366C64}" dt="2025-07-09T00:05:59.963" v="42" actId="1035"/>
          <ac:spMkLst>
            <pc:docMk/>
            <pc:sldMk cId="0" sldId="271"/>
            <ac:spMk id="5" creationId="{00000000-0000-0000-0000-000000000000}"/>
          </ac:spMkLst>
        </pc:spChg>
        <pc:spChg chg="mod">
          <ac:chgData name="Megan Wilson" userId="4833c330-bb21-4a51-b524-eef8b134b0b1" providerId="ADAL" clId="{67857634-95B8-451D-B241-0617D2366C64}" dt="2025-07-09T00:06:05.847" v="43" actId="207"/>
          <ac:spMkLst>
            <pc:docMk/>
            <pc:sldMk cId="0" sldId="271"/>
            <ac:spMk id="6" creationId="{00000000-0000-0000-0000-000000000000}"/>
          </ac:spMkLst>
        </pc:spChg>
      </pc:sldChg>
      <pc:sldChg chg="modSp mod">
        <pc:chgData name="Megan Wilson" userId="4833c330-bb21-4a51-b524-eef8b134b0b1" providerId="ADAL" clId="{67857634-95B8-451D-B241-0617D2366C64}" dt="2025-07-09T00:06:09.974" v="44" actId="1036"/>
        <pc:sldMkLst>
          <pc:docMk/>
          <pc:sldMk cId="0" sldId="273"/>
        </pc:sldMkLst>
        <pc:spChg chg="mod">
          <ac:chgData name="Megan Wilson" userId="4833c330-bb21-4a51-b524-eef8b134b0b1" providerId="ADAL" clId="{67857634-95B8-451D-B241-0617D2366C64}" dt="2025-07-09T00:06:09.974" v="44" actId="1036"/>
          <ac:spMkLst>
            <pc:docMk/>
            <pc:sldMk cId="0" sldId="273"/>
            <ac:spMk id="6" creationId="{00000000-0000-0000-0000-000000000000}"/>
          </ac:spMkLst>
        </pc:spChg>
      </pc:sldChg>
      <pc:sldChg chg="modSp mod">
        <pc:chgData name="Megan Wilson" userId="4833c330-bb21-4a51-b524-eef8b134b0b1" providerId="ADAL" clId="{67857634-95B8-451D-B241-0617D2366C64}" dt="2025-07-09T00:06:21.165" v="48" actId="207"/>
        <pc:sldMkLst>
          <pc:docMk/>
          <pc:sldMk cId="0" sldId="274"/>
        </pc:sldMkLst>
        <pc:spChg chg="mod">
          <ac:chgData name="Megan Wilson" userId="4833c330-bb21-4a51-b524-eef8b134b0b1" providerId="ADAL" clId="{67857634-95B8-451D-B241-0617D2366C64}" dt="2025-07-09T00:06:19.002" v="47" actId="207"/>
          <ac:spMkLst>
            <pc:docMk/>
            <pc:sldMk cId="0" sldId="274"/>
            <ac:spMk id="3" creationId="{00000000-0000-0000-0000-000000000000}"/>
          </ac:spMkLst>
        </pc:spChg>
        <pc:spChg chg="mod">
          <ac:chgData name="Megan Wilson" userId="4833c330-bb21-4a51-b524-eef8b134b0b1" providerId="ADAL" clId="{67857634-95B8-451D-B241-0617D2366C64}" dt="2025-07-09T00:06:16.892" v="46" actId="207"/>
          <ac:spMkLst>
            <pc:docMk/>
            <pc:sldMk cId="0" sldId="274"/>
            <ac:spMk id="4" creationId="{00000000-0000-0000-0000-000000000000}"/>
          </ac:spMkLst>
        </pc:spChg>
        <pc:spChg chg="mod">
          <ac:chgData name="Megan Wilson" userId="4833c330-bb21-4a51-b524-eef8b134b0b1" providerId="ADAL" clId="{67857634-95B8-451D-B241-0617D2366C64}" dt="2025-07-09T00:06:21.165" v="48" actId="207"/>
          <ac:spMkLst>
            <pc:docMk/>
            <pc:sldMk cId="0" sldId="274"/>
            <ac:spMk id="5" creationId="{00000000-0000-0000-0000-000000000000}"/>
          </ac:spMkLst>
        </pc:spChg>
        <pc:spChg chg="mod">
          <ac:chgData name="Megan Wilson" userId="4833c330-bb21-4a51-b524-eef8b134b0b1" providerId="ADAL" clId="{67857634-95B8-451D-B241-0617D2366C64}" dt="2025-07-09T00:06:14.865" v="45" actId="207"/>
          <ac:spMkLst>
            <pc:docMk/>
            <pc:sldMk cId="0" sldId="274"/>
            <ac:spMk id="6" creationId="{00000000-0000-0000-0000-000000000000}"/>
          </ac:spMkLst>
        </pc:spChg>
      </pc:sldChg>
      <pc:sldChg chg="modSp mod">
        <pc:chgData name="Megan Wilson" userId="4833c330-bb21-4a51-b524-eef8b134b0b1" providerId="ADAL" clId="{67857634-95B8-451D-B241-0617D2366C64}" dt="2025-07-09T00:06:26.232" v="49" actId="1036"/>
        <pc:sldMkLst>
          <pc:docMk/>
          <pc:sldMk cId="0" sldId="275"/>
        </pc:sldMkLst>
        <pc:spChg chg="mod">
          <ac:chgData name="Megan Wilson" userId="4833c330-bb21-4a51-b524-eef8b134b0b1" providerId="ADAL" clId="{67857634-95B8-451D-B241-0617D2366C64}" dt="2025-07-09T00:06:26.232" v="49" actId="1036"/>
          <ac:spMkLst>
            <pc:docMk/>
            <pc:sldMk cId="0" sldId="275"/>
            <ac:spMk id="8"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08.07.2025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7.xml"/><Relationship Id="rId1" Type="http://schemas.openxmlformats.org/officeDocument/2006/relationships/video" Target="https://www.youtube.com/embed/vkSU5r9rdUY?feature=oembed"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hyperlink" Target="https://create.kahoot.it/share/duplicate-of-test-your-knowledge-human-trafficking/503fcf82-565e-4c52-9362-c67dfffe1a80"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XhbfGo7voB8" TargetMode="External"/><Relationship Id="rId2" Type="http://schemas.openxmlformats.org/officeDocument/2006/relationships/hyperlink" Target="https://www.dhs.gov/sites/default/files/2024-09/24_09_20_K2P_How2Spot-Online-Predators.pdf" TargetMode="External"/><Relationship Id="rId1" Type="http://schemas.openxmlformats.org/officeDocument/2006/relationships/slideLayout" Target="../slideLayouts/slideLayout7.xml"/><Relationship Id="rId5" Type="http://schemas.openxmlformats.org/officeDocument/2006/relationships/hyperlink" Target="https://www.youtube.com/watch?v=ELLaMPiPqPM" TargetMode="External"/><Relationship Id="rId4" Type="http://schemas.openxmlformats.org/officeDocument/2006/relationships/hyperlink" Target="https://create.kahoot.it/share/duplicate-of-test-your-knowledge-human-trafficking/503fcf82-565e-4c52-9362-c67dfffe1a80"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WOyg6IrfuzA" TargetMode="External"/><Relationship Id="rId2" Type="http://schemas.openxmlformats.org/officeDocument/2006/relationships/slideLayout" Target="../slideLayouts/slideLayout7.xml"/><Relationship Id="rId1" Type="http://schemas.openxmlformats.org/officeDocument/2006/relationships/video" Target="https://www.youtube.com/embed/WOyg6IrfuzA?feature=oembed" TargetMode="Externa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113880" y="9315457"/>
            <a:ext cx="1021887" cy="811934"/>
            <a:chOff x="0" y="0"/>
            <a:chExt cx="269139" cy="213843"/>
          </a:xfrm>
        </p:grpSpPr>
        <p:sp>
          <p:nvSpPr>
            <p:cNvPr id="3" name="Freeform 3"/>
            <p:cNvSpPr/>
            <p:nvPr/>
          </p:nvSpPr>
          <p:spPr>
            <a:xfrm>
              <a:off x="0" y="0"/>
              <a:ext cx="269139" cy="213843"/>
            </a:xfrm>
            <a:custGeom>
              <a:avLst/>
              <a:gdLst/>
              <a:ahLst/>
              <a:cxnLst/>
              <a:rect l="l" t="t" r="r" b="b"/>
              <a:pathLst>
                <a:path w="269139" h="213843">
                  <a:moveTo>
                    <a:pt x="0" y="0"/>
                  </a:moveTo>
                  <a:lnTo>
                    <a:pt x="269139" y="0"/>
                  </a:lnTo>
                  <a:lnTo>
                    <a:pt x="269139" y="213843"/>
                  </a:lnTo>
                  <a:lnTo>
                    <a:pt x="0" y="213843"/>
                  </a:lnTo>
                  <a:close/>
                </a:path>
              </a:pathLst>
            </a:custGeom>
            <a:solidFill>
              <a:srgbClr val="F6F8F6"/>
            </a:solidFill>
          </p:spPr>
          <p:txBody>
            <a:bodyPr/>
            <a:lstStyle/>
            <a:p>
              <a:endParaRPr lang="en-US"/>
            </a:p>
          </p:txBody>
        </p:sp>
        <p:sp>
          <p:nvSpPr>
            <p:cNvPr id="4" name="TextBox 4"/>
            <p:cNvSpPr txBox="1"/>
            <p:nvPr/>
          </p:nvSpPr>
          <p:spPr>
            <a:xfrm>
              <a:off x="0" y="-76200"/>
              <a:ext cx="269139" cy="29004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5688051"/>
            <a:ext cx="18288000" cy="4598949"/>
            <a:chOff x="0" y="0"/>
            <a:chExt cx="4816593" cy="1211246"/>
          </a:xfrm>
        </p:grpSpPr>
        <p:sp>
          <p:nvSpPr>
            <p:cNvPr id="6" name="Freeform 6"/>
            <p:cNvSpPr/>
            <p:nvPr/>
          </p:nvSpPr>
          <p:spPr>
            <a:xfrm>
              <a:off x="0" y="0"/>
              <a:ext cx="4816592" cy="1211246"/>
            </a:xfrm>
            <a:custGeom>
              <a:avLst/>
              <a:gdLst/>
              <a:ahLst/>
              <a:cxnLst/>
              <a:rect l="l" t="t" r="r" b="b"/>
              <a:pathLst>
                <a:path w="4816592" h="1211246">
                  <a:moveTo>
                    <a:pt x="0" y="0"/>
                  </a:moveTo>
                  <a:lnTo>
                    <a:pt x="4816592" y="0"/>
                  </a:lnTo>
                  <a:lnTo>
                    <a:pt x="4816592" y="1211246"/>
                  </a:lnTo>
                  <a:lnTo>
                    <a:pt x="0" y="1211246"/>
                  </a:lnTo>
                  <a:close/>
                </a:path>
              </a:pathLst>
            </a:custGeom>
            <a:solidFill>
              <a:srgbClr val="3B79AF"/>
            </a:solidFill>
          </p:spPr>
          <p:txBody>
            <a:bodyPr/>
            <a:lstStyle/>
            <a:p>
              <a:endParaRPr lang="en-US"/>
            </a:p>
          </p:txBody>
        </p:sp>
        <p:sp>
          <p:nvSpPr>
            <p:cNvPr id="7" name="TextBox 7"/>
            <p:cNvSpPr txBox="1"/>
            <p:nvPr/>
          </p:nvSpPr>
          <p:spPr>
            <a:xfrm>
              <a:off x="0" y="-76200"/>
              <a:ext cx="4816593" cy="1287446"/>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2458991" y="8753050"/>
            <a:ext cx="13370018" cy="968375"/>
          </a:xfrm>
          <a:prstGeom prst="rect">
            <a:avLst/>
          </a:prstGeom>
        </p:spPr>
        <p:txBody>
          <a:bodyPr lIns="0" tIns="0" rIns="0" bIns="0" rtlCol="0" anchor="t">
            <a:spAutoFit/>
          </a:bodyPr>
          <a:lstStyle/>
          <a:p>
            <a:pPr algn="ctr">
              <a:lnSpc>
                <a:spcPts val="7000"/>
              </a:lnSpc>
            </a:pPr>
            <a:r>
              <a:rPr lang="en-US" sz="5000" b="1">
                <a:solidFill>
                  <a:srgbClr val="FEFEFE"/>
                </a:solidFill>
                <a:latin typeface="Calibri (MS) Bold"/>
                <a:ea typeface="Calibri (MS) Bold"/>
                <a:cs typeface="Calibri (MS) Bold"/>
                <a:sym typeface="Calibri (MS) Bold"/>
              </a:rPr>
              <a:t>Exploitation &amp; How to Identify It</a:t>
            </a:r>
          </a:p>
        </p:txBody>
      </p:sp>
      <p:sp>
        <p:nvSpPr>
          <p:cNvPr id="9" name="TextBox 9"/>
          <p:cNvSpPr txBox="1"/>
          <p:nvPr/>
        </p:nvSpPr>
        <p:spPr>
          <a:xfrm>
            <a:off x="5472791" y="4889856"/>
            <a:ext cx="7764363" cy="798195"/>
          </a:xfrm>
          <a:prstGeom prst="rect">
            <a:avLst/>
          </a:prstGeom>
        </p:spPr>
        <p:txBody>
          <a:bodyPr lIns="0" tIns="0" rIns="0" bIns="0" rtlCol="0" anchor="t">
            <a:spAutoFit/>
          </a:bodyPr>
          <a:lstStyle/>
          <a:p>
            <a:pPr algn="ctr">
              <a:lnSpc>
                <a:spcPts val="5880"/>
              </a:lnSpc>
            </a:pPr>
            <a:r>
              <a:rPr lang="en-US" sz="4200" b="1">
                <a:solidFill>
                  <a:srgbClr val="159E99"/>
                </a:solidFill>
                <a:latin typeface="Calibri (MS) Bold"/>
                <a:ea typeface="Calibri (MS) Bold"/>
                <a:cs typeface="Calibri (MS) Bold"/>
                <a:sym typeface="Calibri (MS) Bold"/>
              </a:rPr>
              <a:t>High School Engagement- Grade 12</a:t>
            </a:r>
          </a:p>
        </p:txBody>
      </p:sp>
      <p:sp>
        <p:nvSpPr>
          <p:cNvPr id="10" name="Freeform 10"/>
          <p:cNvSpPr/>
          <p:nvPr/>
        </p:nvSpPr>
        <p:spPr>
          <a:xfrm>
            <a:off x="3808846" y="0"/>
            <a:ext cx="11092254" cy="4263958"/>
          </a:xfrm>
          <a:custGeom>
            <a:avLst/>
            <a:gdLst/>
            <a:ahLst/>
            <a:cxnLst/>
            <a:rect l="l" t="t" r="r" b="b"/>
            <a:pathLst>
              <a:path w="11092254" h="4263958">
                <a:moveTo>
                  <a:pt x="0" y="0"/>
                </a:moveTo>
                <a:lnTo>
                  <a:pt x="11092254" y="0"/>
                </a:lnTo>
                <a:lnTo>
                  <a:pt x="11092254" y="4263958"/>
                </a:lnTo>
                <a:lnTo>
                  <a:pt x="0" y="4263958"/>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35163"/>
            <a:ext cx="18288000" cy="1768662"/>
            <a:chOff x="0" y="-114611"/>
            <a:chExt cx="4816593" cy="465820"/>
          </a:xfrm>
        </p:grpSpPr>
        <p:sp>
          <p:nvSpPr>
            <p:cNvPr id="3" name="Freeform 3"/>
            <p:cNvSpPr/>
            <p:nvPr/>
          </p:nvSpPr>
          <p:spPr>
            <a:xfrm>
              <a:off x="0" y="0"/>
              <a:ext cx="4816592" cy="284845"/>
            </a:xfrm>
            <a:custGeom>
              <a:avLst/>
              <a:gdLst/>
              <a:ahLst/>
              <a:cxnLst/>
              <a:rect l="l" t="t" r="r" b="b"/>
              <a:pathLst>
                <a:path w="4816592" h="284845">
                  <a:moveTo>
                    <a:pt x="0" y="0"/>
                  </a:moveTo>
                  <a:lnTo>
                    <a:pt x="4816592" y="0"/>
                  </a:lnTo>
                  <a:lnTo>
                    <a:pt x="4816592" y="284845"/>
                  </a:lnTo>
                  <a:lnTo>
                    <a:pt x="0" y="284845"/>
                  </a:lnTo>
                  <a:close/>
                </a:path>
              </a:pathLst>
            </a:custGeom>
            <a:solidFill>
              <a:srgbClr val="0C938B"/>
            </a:solidFill>
          </p:spPr>
          <p:txBody>
            <a:bodyPr/>
            <a:lstStyle/>
            <a:p>
              <a:endParaRPr lang="en-US"/>
            </a:p>
          </p:txBody>
        </p:sp>
        <p:sp>
          <p:nvSpPr>
            <p:cNvPr id="4" name="TextBox 4"/>
            <p:cNvSpPr txBox="1"/>
            <p:nvPr/>
          </p:nvSpPr>
          <p:spPr>
            <a:xfrm>
              <a:off x="0" y="-114611"/>
              <a:ext cx="4816593" cy="465820"/>
            </a:xfrm>
            <a:prstGeom prst="rect">
              <a:avLst/>
            </a:prstGeom>
          </p:spPr>
          <p:txBody>
            <a:bodyPr lIns="50800" tIns="50800" rIns="50800" bIns="50800" rtlCol="0" anchor="ctr"/>
            <a:lstStyle/>
            <a:p>
              <a:pPr algn="ctr">
                <a:lnSpc>
                  <a:spcPts val="6440"/>
                </a:lnSpc>
              </a:pPr>
              <a:r>
                <a:rPr lang="en-US" sz="4600" b="1" dirty="0">
                  <a:solidFill>
                    <a:srgbClr val="FFFFFF"/>
                  </a:solidFill>
                  <a:latin typeface="Calibri (MS) Bold"/>
                  <a:ea typeface="Calibri (MS) Bold"/>
                  <a:cs typeface="Calibri (MS) Bold"/>
                  <a:sym typeface="Calibri (MS) Bold"/>
                </a:rPr>
                <a:t>Kent Police “Modern slavery and human trafficking” Video</a:t>
              </a:r>
            </a:p>
          </p:txBody>
        </p:sp>
      </p:grpSp>
      <p:sp>
        <p:nvSpPr>
          <p:cNvPr id="5" name="TextBox 5"/>
          <p:cNvSpPr txBox="1"/>
          <p:nvPr/>
        </p:nvSpPr>
        <p:spPr>
          <a:xfrm>
            <a:off x="6416457" y="9715500"/>
            <a:ext cx="5455087" cy="344804"/>
          </a:xfrm>
          <a:prstGeom prst="rect">
            <a:avLst/>
          </a:prstGeom>
        </p:spPr>
        <p:txBody>
          <a:bodyPr lIns="0" tIns="0" rIns="0" bIns="0" rtlCol="0" anchor="t">
            <a:spAutoFit/>
          </a:bodyPr>
          <a:lstStyle/>
          <a:p>
            <a:pPr algn="ctr">
              <a:lnSpc>
                <a:spcPts val="2520"/>
              </a:lnSpc>
            </a:pPr>
            <a:r>
              <a:rPr lang="en-US" sz="1800">
                <a:solidFill>
                  <a:srgbClr val="000000"/>
                </a:solidFill>
                <a:latin typeface="Calibri (MS)"/>
                <a:ea typeface="Calibri (MS)"/>
                <a:cs typeface="Calibri (MS)"/>
                <a:sym typeface="Calibri (MS)"/>
              </a:rPr>
              <a:t>Source: </a:t>
            </a:r>
            <a:r>
              <a:rPr lang="en-US" sz="1800" u="sng">
                <a:solidFill>
                  <a:srgbClr val="000000"/>
                </a:solidFill>
                <a:latin typeface="Calibri (MS)"/>
                <a:ea typeface="Calibri (MS)"/>
                <a:cs typeface="Calibri (MS)"/>
                <a:sym typeface="Calibri (MS)"/>
              </a:rPr>
              <a:t>https://www.youtube.com/watch?v=vkSU5r9rdUY</a:t>
            </a:r>
          </a:p>
        </p:txBody>
      </p:sp>
      <p:sp>
        <p:nvSpPr>
          <p:cNvPr id="6" name="TextBox 6"/>
          <p:cNvSpPr txBox="1"/>
          <p:nvPr/>
        </p:nvSpPr>
        <p:spPr>
          <a:xfrm>
            <a:off x="14292827" y="9446896"/>
            <a:ext cx="2148007" cy="344804"/>
          </a:xfrm>
          <a:prstGeom prst="rect">
            <a:avLst/>
          </a:prstGeom>
        </p:spPr>
        <p:txBody>
          <a:bodyPr lIns="0" tIns="0" rIns="0" bIns="0" rtlCol="0" anchor="t">
            <a:spAutoFit/>
          </a:bodyPr>
          <a:lstStyle/>
          <a:p>
            <a:pPr algn="ctr">
              <a:lnSpc>
                <a:spcPts val="2520"/>
              </a:lnSpc>
            </a:pPr>
            <a:r>
              <a:rPr lang="en-US" sz="1800">
                <a:solidFill>
                  <a:srgbClr val="000000"/>
                </a:solidFill>
                <a:latin typeface="Calibri (MS)"/>
                <a:ea typeface="Calibri (MS)"/>
                <a:cs typeface="Calibri (MS)"/>
                <a:sym typeface="Calibri (MS)"/>
              </a:rPr>
              <a:t>Duration: 1:06 minutes</a:t>
            </a:r>
          </a:p>
        </p:txBody>
      </p:sp>
      <p:pic>
        <p:nvPicPr>
          <p:cNvPr id="8" name="Online Media 7" title="Modern slavery and human trafficking - it's closer than you think">
            <a:hlinkClick r:id="" action="ppaction://media"/>
            <a:extLst>
              <a:ext uri="{FF2B5EF4-FFF2-40B4-BE49-F238E27FC236}">
                <a16:creationId xmlns:a16="http://schemas.microsoft.com/office/drawing/2014/main" id="{06F89FB2-DF4F-E122-6BCF-29B7A4FCBF12}"/>
              </a:ext>
            </a:extLst>
          </p:cNvPr>
          <p:cNvPicPr>
            <a:picLocks noRot="1" noChangeAspect="1"/>
          </p:cNvPicPr>
          <p:nvPr>
            <a:videoFile r:link="rId1"/>
          </p:nvPr>
        </p:nvPicPr>
        <p:blipFill>
          <a:blip r:embed="rId3"/>
          <a:stretch>
            <a:fillRect/>
          </a:stretch>
        </p:blipFill>
        <p:spPr>
          <a:xfrm>
            <a:off x="2095500" y="1248689"/>
            <a:ext cx="14097000" cy="79589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785425"/>
            <a:chOff x="0" y="0"/>
            <a:chExt cx="4816593" cy="206861"/>
          </a:xfrm>
        </p:grpSpPr>
        <p:sp>
          <p:nvSpPr>
            <p:cNvPr id="3" name="Freeform 3"/>
            <p:cNvSpPr/>
            <p:nvPr/>
          </p:nvSpPr>
          <p:spPr>
            <a:xfrm>
              <a:off x="0" y="0"/>
              <a:ext cx="4816592" cy="206861"/>
            </a:xfrm>
            <a:custGeom>
              <a:avLst/>
              <a:gdLst/>
              <a:ahLst/>
              <a:cxnLst/>
              <a:rect l="l" t="t" r="r" b="b"/>
              <a:pathLst>
                <a:path w="4816592" h="206861">
                  <a:moveTo>
                    <a:pt x="0" y="0"/>
                  </a:moveTo>
                  <a:lnTo>
                    <a:pt x="4816592" y="0"/>
                  </a:lnTo>
                  <a:lnTo>
                    <a:pt x="4816592" y="206861"/>
                  </a:lnTo>
                  <a:lnTo>
                    <a:pt x="0" y="206861"/>
                  </a:lnTo>
                  <a:close/>
                </a:path>
              </a:pathLst>
            </a:custGeom>
            <a:solidFill>
              <a:srgbClr val="0C938B"/>
            </a:solidFill>
          </p:spPr>
          <p:txBody>
            <a:bodyPr/>
            <a:lstStyle/>
            <a:p>
              <a:endParaRPr lang="en-US"/>
            </a:p>
          </p:txBody>
        </p:sp>
        <p:sp>
          <p:nvSpPr>
            <p:cNvPr id="4" name="TextBox 4"/>
            <p:cNvSpPr txBox="1"/>
            <p:nvPr/>
          </p:nvSpPr>
          <p:spPr>
            <a:xfrm>
              <a:off x="0" y="-76200"/>
              <a:ext cx="4816593" cy="283061"/>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0" y="-92074"/>
            <a:ext cx="18288000" cy="968374"/>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Real Life Story- Christian</a:t>
            </a:r>
          </a:p>
        </p:txBody>
      </p:sp>
      <p:sp>
        <p:nvSpPr>
          <p:cNvPr id="6" name="TextBox 6"/>
          <p:cNvSpPr txBox="1"/>
          <p:nvPr/>
        </p:nvSpPr>
        <p:spPr>
          <a:xfrm>
            <a:off x="2350966" y="2102485"/>
            <a:ext cx="13586068" cy="5977255"/>
          </a:xfrm>
          <a:prstGeom prst="rect">
            <a:avLst/>
          </a:prstGeom>
        </p:spPr>
        <p:txBody>
          <a:bodyPr lIns="0" tIns="0" rIns="0" bIns="0" rtlCol="0" anchor="t">
            <a:spAutoFit/>
          </a:bodyPr>
          <a:lstStyle/>
          <a:p>
            <a:pPr algn="ctr">
              <a:lnSpc>
                <a:spcPts val="3920"/>
              </a:lnSpc>
            </a:pPr>
            <a:r>
              <a:rPr lang="en-US" sz="2800">
                <a:solidFill>
                  <a:srgbClr val="000000"/>
                </a:solidFill>
                <a:latin typeface="Calibri (MS)"/>
                <a:ea typeface="Calibri (MS)"/>
                <a:cs typeface="Calibri (MS)"/>
                <a:sym typeface="Calibri (MS)"/>
              </a:rPr>
              <a:t>Christian, 15, comes into school with his hand wrapped up in bandages. Christian explains to his teacher that he was injured using a machine at work. Christian becomes very uncomfortable answering questions about his job.</a:t>
            </a:r>
          </a:p>
          <a:p>
            <a:pPr algn="ctr">
              <a:lnSpc>
                <a:spcPts val="3920"/>
              </a:lnSpc>
            </a:pPr>
            <a:endParaRPr lang="en-US" sz="2800">
              <a:solidFill>
                <a:srgbClr val="000000"/>
              </a:solidFill>
              <a:latin typeface="Calibri (MS)"/>
              <a:ea typeface="Calibri (MS)"/>
              <a:cs typeface="Calibri (MS)"/>
              <a:sym typeface="Calibri (MS)"/>
            </a:endParaRPr>
          </a:p>
          <a:p>
            <a:pPr algn="ctr">
              <a:lnSpc>
                <a:spcPts val="3920"/>
              </a:lnSpc>
            </a:pPr>
            <a:r>
              <a:rPr lang="en-US" sz="2800">
                <a:solidFill>
                  <a:srgbClr val="000000"/>
                </a:solidFill>
                <a:latin typeface="Calibri (MS)"/>
                <a:ea typeface="Calibri (MS)"/>
                <a:cs typeface="Calibri (MS)"/>
                <a:sym typeface="Calibri (MS)"/>
              </a:rPr>
              <a:t>He tells his teacher that his entire family works for this business and he doesn’t want to get anyone in trouble. He explains that their boss took care of the injury because he told Christian’s parents that if Christian went to the emergency room, they would be deported.</a:t>
            </a:r>
          </a:p>
          <a:p>
            <a:pPr algn="ctr">
              <a:lnSpc>
                <a:spcPts val="3920"/>
              </a:lnSpc>
            </a:pPr>
            <a:endParaRPr lang="en-US" sz="2800">
              <a:solidFill>
                <a:srgbClr val="000000"/>
              </a:solidFill>
              <a:latin typeface="Calibri (MS)"/>
              <a:ea typeface="Calibri (MS)"/>
              <a:cs typeface="Calibri (MS)"/>
              <a:sym typeface="Calibri (MS)"/>
            </a:endParaRPr>
          </a:p>
          <a:p>
            <a:pPr algn="ctr">
              <a:lnSpc>
                <a:spcPts val="3920"/>
              </a:lnSpc>
            </a:pPr>
            <a:r>
              <a:rPr lang="en-US" sz="2800">
                <a:solidFill>
                  <a:srgbClr val="000000"/>
                </a:solidFill>
                <a:latin typeface="Calibri (MS)"/>
                <a:ea typeface="Calibri (MS)"/>
                <a:cs typeface="Calibri (MS)"/>
                <a:sym typeface="Calibri (MS)"/>
              </a:rPr>
              <a:t>Christian tells his teacher that his family owes the boss for helping them get to the United States. He is afraid to answer any other questions and says they just need to keep working for their boss until their debt is paid off or else the boss says he won’t give them back their documentation and will call ICE on them.</a:t>
            </a:r>
          </a:p>
        </p:txBody>
      </p:sp>
      <p:sp>
        <p:nvSpPr>
          <p:cNvPr id="7" name="TextBox 7"/>
          <p:cNvSpPr txBox="1"/>
          <p:nvPr/>
        </p:nvSpPr>
        <p:spPr>
          <a:xfrm>
            <a:off x="1968624" y="9806305"/>
            <a:ext cx="14350752" cy="344805"/>
          </a:xfrm>
          <a:prstGeom prst="rect">
            <a:avLst/>
          </a:prstGeom>
        </p:spPr>
        <p:txBody>
          <a:bodyPr lIns="0" tIns="0" rIns="0" bIns="0" rtlCol="0" anchor="t">
            <a:spAutoFit/>
          </a:bodyPr>
          <a:lstStyle/>
          <a:p>
            <a:pPr algn="ctr">
              <a:lnSpc>
                <a:spcPts val="2520"/>
              </a:lnSpc>
            </a:pPr>
            <a:r>
              <a:rPr lang="en-US" sz="1800">
                <a:solidFill>
                  <a:srgbClr val="000000"/>
                </a:solidFill>
                <a:latin typeface="Calibri (MS)"/>
                <a:ea typeface="Calibri (MS)"/>
                <a:cs typeface="Calibri (MS)"/>
                <a:sym typeface="Calibri (MS)"/>
              </a:rPr>
              <a:t>Source: </a:t>
            </a:r>
            <a:r>
              <a:rPr lang="en-US" sz="1800" u="sng">
                <a:solidFill>
                  <a:srgbClr val="000000"/>
                </a:solidFill>
                <a:latin typeface="Calibri (MS)"/>
                <a:ea typeface="Calibri (MS)"/>
                <a:cs typeface="Calibri (MS)"/>
                <a:sym typeface="Calibri (MS)"/>
              </a:rPr>
              <a:t>https://www.nj.gov/education/safety/sandp/cwss/ht/docs/HT%20Prevention%20Guidelines%20for%20Schools_Jan2022_updated%202.24.22.pdf</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70277"/>
            <a:ext cx="18288000" cy="1029200"/>
            <a:chOff x="0" y="0"/>
            <a:chExt cx="4816593" cy="271065"/>
          </a:xfrm>
        </p:grpSpPr>
        <p:sp>
          <p:nvSpPr>
            <p:cNvPr id="3" name="Freeform 3"/>
            <p:cNvSpPr/>
            <p:nvPr/>
          </p:nvSpPr>
          <p:spPr>
            <a:xfrm>
              <a:off x="0" y="0"/>
              <a:ext cx="4816592" cy="271065"/>
            </a:xfrm>
            <a:custGeom>
              <a:avLst/>
              <a:gdLst/>
              <a:ahLst/>
              <a:cxnLst/>
              <a:rect l="l" t="t" r="r" b="b"/>
              <a:pathLst>
                <a:path w="4816592" h="271065">
                  <a:moveTo>
                    <a:pt x="0" y="0"/>
                  </a:moveTo>
                  <a:lnTo>
                    <a:pt x="4816592" y="0"/>
                  </a:lnTo>
                  <a:lnTo>
                    <a:pt x="4816592" y="271065"/>
                  </a:lnTo>
                  <a:lnTo>
                    <a:pt x="0" y="271065"/>
                  </a:lnTo>
                  <a:close/>
                </a:path>
              </a:pathLst>
            </a:custGeom>
            <a:solidFill>
              <a:srgbClr val="0C938B"/>
            </a:solidFill>
          </p:spPr>
          <p:txBody>
            <a:bodyPr/>
            <a:lstStyle/>
            <a:p>
              <a:endParaRPr lang="en-US"/>
            </a:p>
          </p:txBody>
        </p:sp>
        <p:sp>
          <p:nvSpPr>
            <p:cNvPr id="4" name="TextBox 4"/>
            <p:cNvSpPr txBox="1"/>
            <p:nvPr/>
          </p:nvSpPr>
          <p:spPr>
            <a:xfrm>
              <a:off x="0" y="-76200"/>
              <a:ext cx="4816593" cy="347265"/>
            </a:xfrm>
            <a:prstGeom prst="rect">
              <a:avLst/>
            </a:prstGeom>
          </p:spPr>
          <p:txBody>
            <a:bodyPr lIns="50800" tIns="50800" rIns="50800" bIns="50800" rtlCol="0" anchor="ctr"/>
            <a:lstStyle/>
            <a:p>
              <a:pPr algn="ctr">
                <a:lnSpc>
                  <a:spcPts val="2884"/>
                </a:lnSpc>
              </a:pPr>
              <a:endParaRPr/>
            </a:p>
          </p:txBody>
        </p:sp>
      </p:grpSp>
      <p:sp>
        <p:nvSpPr>
          <p:cNvPr id="5" name="TextBox 5"/>
          <p:cNvSpPr txBox="1"/>
          <p:nvPr/>
        </p:nvSpPr>
        <p:spPr>
          <a:xfrm>
            <a:off x="437638" y="-38100"/>
            <a:ext cx="17412724" cy="739139"/>
          </a:xfrm>
          <a:prstGeom prst="rect">
            <a:avLst/>
          </a:prstGeom>
        </p:spPr>
        <p:txBody>
          <a:bodyPr lIns="0" tIns="0" rIns="0" bIns="0" rtlCol="0" anchor="t">
            <a:spAutoFit/>
          </a:bodyPr>
          <a:lstStyle/>
          <a:p>
            <a:pPr algn="ctr">
              <a:lnSpc>
                <a:spcPts val="5460"/>
              </a:lnSpc>
            </a:pPr>
            <a:r>
              <a:rPr lang="en-US" sz="3900" b="1" dirty="0">
                <a:solidFill>
                  <a:srgbClr val="FFFFFF"/>
                </a:solidFill>
                <a:latin typeface="Calibri (MS) Bold"/>
                <a:ea typeface="Calibri (MS) Bold"/>
                <a:cs typeface="Calibri (MS) Bold"/>
                <a:sym typeface="Calibri (MS) Bold"/>
              </a:rPr>
              <a:t>Real Life Story- Christian Teacher Led Discussion Questions</a:t>
            </a:r>
          </a:p>
        </p:txBody>
      </p:sp>
      <p:sp>
        <p:nvSpPr>
          <p:cNvPr id="6" name="TextBox 6"/>
          <p:cNvSpPr txBox="1"/>
          <p:nvPr/>
        </p:nvSpPr>
        <p:spPr>
          <a:xfrm>
            <a:off x="2641805" y="2924175"/>
            <a:ext cx="13004391" cy="4314825"/>
          </a:xfrm>
          <a:prstGeom prst="rect">
            <a:avLst/>
          </a:prstGeom>
        </p:spPr>
        <p:txBody>
          <a:bodyPr lIns="0" tIns="0" rIns="0" bIns="0" rtlCol="0" anchor="t">
            <a:spAutoFit/>
          </a:bodyPr>
          <a:lstStyle/>
          <a:p>
            <a:pPr algn="ctr">
              <a:lnSpc>
                <a:spcPts val="4200"/>
              </a:lnSpc>
            </a:pPr>
            <a:r>
              <a:rPr lang="en-US" sz="3000" i="1">
                <a:solidFill>
                  <a:srgbClr val="000000"/>
                </a:solidFill>
                <a:latin typeface="Calibri (MS) Italics"/>
                <a:ea typeface="Calibri (MS) Italics"/>
                <a:cs typeface="Calibri (MS) Italics"/>
                <a:sym typeface="Calibri (MS) Italics"/>
              </a:rPr>
              <a:t>Christian was very worried about his parent’s immigration status in the United States. He feared deportation for not only himself, but his entire family.</a:t>
            </a:r>
          </a:p>
          <a:p>
            <a:pPr algn="ctr">
              <a:lnSpc>
                <a:spcPts val="4200"/>
              </a:lnSpc>
            </a:pPr>
            <a:endParaRPr lang="en-US" sz="3000" i="1">
              <a:solidFill>
                <a:srgbClr val="000000"/>
              </a:solidFill>
              <a:latin typeface="Calibri (MS) Italics"/>
              <a:ea typeface="Calibri (MS) Italics"/>
              <a:cs typeface="Calibri (MS) Italics"/>
              <a:sym typeface="Calibri (MS) Italics"/>
            </a:endParaRPr>
          </a:p>
          <a:p>
            <a:pPr algn="ctr">
              <a:lnSpc>
                <a:spcPts val="4200"/>
              </a:lnSpc>
            </a:pPr>
            <a:r>
              <a:rPr lang="en-US" sz="3000" i="1">
                <a:solidFill>
                  <a:srgbClr val="000000"/>
                </a:solidFill>
                <a:latin typeface="Calibri (MS) Italics"/>
                <a:ea typeface="Calibri (MS) Italics"/>
                <a:cs typeface="Calibri (MS) Italics"/>
                <a:sym typeface="Calibri (MS) Italics"/>
              </a:rPr>
              <a:t>What other manipulation tactics do you think criminals do to exploit their victims?</a:t>
            </a:r>
          </a:p>
          <a:p>
            <a:pPr algn="ctr">
              <a:lnSpc>
                <a:spcPts val="4200"/>
              </a:lnSpc>
            </a:pPr>
            <a:endParaRPr lang="en-US" sz="3000" i="1">
              <a:solidFill>
                <a:srgbClr val="000000"/>
              </a:solidFill>
              <a:latin typeface="Calibri (MS) Italics"/>
              <a:ea typeface="Calibri (MS) Italics"/>
              <a:cs typeface="Calibri (MS) Italics"/>
              <a:sym typeface="Calibri (MS) Italics"/>
            </a:endParaRPr>
          </a:p>
          <a:p>
            <a:pPr algn="ctr">
              <a:lnSpc>
                <a:spcPts val="4200"/>
              </a:lnSpc>
            </a:pPr>
            <a:r>
              <a:rPr lang="en-US" sz="3000" i="1">
                <a:solidFill>
                  <a:srgbClr val="000000"/>
                </a:solidFill>
                <a:latin typeface="Calibri (MS) Italics"/>
                <a:ea typeface="Calibri (MS) Italics"/>
                <a:cs typeface="Calibri (MS) Italics"/>
                <a:sym typeface="Calibri (MS) Italics"/>
              </a:rPr>
              <a:t>Do you think that Christian was smart to turn to his teacher?</a:t>
            </a:r>
          </a:p>
          <a:p>
            <a:pPr algn="ctr">
              <a:lnSpc>
                <a:spcPts val="4200"/>
              </a:lnSpc>
            </a:pPr>
            <a:endParaRPr lang="en-US" sz="3000" i="1">
              <a:solidFill>
                <a:srgbClr val="000000"/>
              </a:solidFill>
              <a:latin typeface="Calibri (MS) Italics"/>
              <a:ea typeface="Calibri (MS) Italics"/>
              <a:cs typeface="Calibri (MS) Italics"/>
              <a:sym typeface="Calibri (MS) Italics"/>
            </a:endParaRPr>
          </a:p>
          <a:p>
            <a:pPr algn="ctr">
              <a:lnSpc>
                <a:spcPts val="4200"/>
              </a:lnSpc>
            </a:pPr>
            <a:r>
              <a:rPr lang="en-US" sz="3000" i="1">
                <a:solidFill>
                  <a:srgbClr val="000000"/>
                </a:solidFill>
                <a:latin typeface="Calibri (MS) Italics"/>
                <a:ea typeface="Calibri (MS) Italics"/>
                <a:cs typeface="Calibri (MS) Italics"/>
                <a:sym typeface="Calibri (MS) Italics"/>
              </a:rPr>
              <a:t>What do you think his teacher can do?</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785425"/>
            <a:chOff x="0" y="0"/>
            <a:chExt cx="4816593" cy="206861"/>
          </a:xfrm>
        </p:grpSpPr>
        <p:sp>
          <p:nvSpPr>
            <p:cNvPr id="3" name="Freeform 3"/>
            <p:cNvSpPr/>
            <p:nvPr/>
          </p:nvSpPr>
          <p:spPr>
            <a:xfrm>
              <a:off x="0" y="0"/>
              <a:ext cx="4816592" cy="206861"/>
            </a:xfrm>
            <a:custGeom>
              <a:avLst/>
              <a:gdLst/>
              <a:ahLst/>
              <a:cxnLst/>
              <a:rect l="l" t="t" r="r" b="b"/>
              <a:pathLst>
                <a:path w="4816592" h="206861">
                  <a:moveTo>
                    <a:pt x="0" y="0"/>
                  </a:moveTo>
                  <a:lnTo>
                    <a:pt x="4816592" y="0"/>
                  </a:lnTo>
                  <a:lnTo>
                    <a:pt x="4816592" y="206861"/>
                  </a:lnTo>
                  <a:lnTo>
                    <a:pt x="0" y="206861"/>
                  </a:lnTo>
                  <a:close/>
                </a:path>
              </a:pathLst>
            </a:custGeom>
            <a:solidFill>
              <a:srgbClr val="0C938B"/>
            </a:solidFill>
          </p:spPr>
          <p:txBody>
            <a:bodyPr/>
            <a:lstStyle/>
            <a:p>
              <a:endParaRPr lang="en-US"/>
            </a:p>
          </p:txBody>
        </p:sp>
        <p:sp>
          <p:nvSpPr>
            <p:cNvPr id="4" name="TextBox 4"/>
            <p:cNvSpPr txBox="1"/>
            <p:nvPr/>
          </p:nvSpPr>
          <p:spPr>
            <a:xfrm>
              <a:off x="0" y="-76200"/>
              <a:ext cx="4816593" cy="283061"/>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0" y="-92074"/>
            <a:ext cx="18288000" cy="968374"/>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Real Life Story- Mary</a:t>
            </a:r>
          </a:p>
        </p:txBody>
      </p:sp>
      <p:sp>
        <p:nvSpPr>
          <p:cNvPr id="6" name="TextBox 6"/>
          <p:cNvSpPr txBox="1"/>
          <p:nvPr/>
        </p:nvSpPr>
        <p:spPr>
          <a:xfrm>
            <a:off x="555799" y="9815830"/>
            <a:ext cx="17176403" cy="318770"/>
          </a:xfrm>
          <a:prstGeom prst="rect">
            <a:avLst/>
          </a:prstGeom>
        </p:spPr>
        <p:txBody>
          <a:bodyPr lIns="0" tIns="0" rIns="0" bIns="0" rtlCol="0" anchor="t">
            <a:spAutoFit/>
          </a:bodyPr>
          <a:lstStyle/>
          <a:p>
            <a:pPr algn="ctr">
              <a:lnSpc>
                <a:spcPts val="2380"/>
              </a:lnSpc>
            </a:pPr>
            <a:r>
              <a:rPr lang="en-US" sz="1700">
                <a:solidFill>
                  <a:srgbClr val="000000"/>
                </a:solidFill>
                <a:latin typeface="Calibri (MS)"/>
                <a:ea typeface="Calibri (MS)"/>
                <a:cs typeface="Calibri (MS)"/>
                <a:sym typeface="Calibri (MS)"/>
              </a:rPr>
              <a:t>Source: </a:t>
            </a:r>
            <a:r>
              <a:rPr lang="en-US" sz="1700" u="sng">
                <a:solidFill>
                  <a:srgbClr val="000000"/>
                </a:solidFill>
                <a:latin typeface="Calibri (MS)"/>
                <a:ea typeface="Calibri (MS)"/>
                <a:cs typeface="Calibri (MS)"/>
                <a:sym typeface="Calibri (MS)"/>
              </a:rPr>
              <a:t>https://www.nytimes.com/2024/12/07/us/child-abuse-apple-google-apps.html?unlocked_article_code=1.fk4.97Y2.QoL30KHC7DwP&amp;smid=nytcore-ios-share&amp;referringSource=articleShare</a:t>
            </a:r>
          </a:p>
        </p:txBody>
      </p:sp>
      <p:sp>
        <p:nvSpPr>
          <p:cNvPr id="7" name="TextBox 7"/>
          <p:cNvSpPr txBox="1"/>
          <p:nvPr/>
        </p:nvSpPr>
        <p:spPr>
          <a:xfrm>
            <a:off x="2350966" y="1797650"/>
            <a:ext cx="13586068" cy="6967855"/>
          </a:xfrm>
          <a:prstGeom prst="rect">
            <a:avLst/>
          </a:prstGeom>
        </p:spPr>
        <p:txBody>
          <a:bodyPr lIns="0" tIns="0" rIns="0" bIns="0" rtlCol="0" anchor="t">
            <a:spAutoFit/>
          </a:bodyPr>
          <a:lstStyle/>
          <a:p>
            <a:pPr algn="ctr">
              <a:lnSpc>
                <a:spcPts val="3920"/>
              </a:lnSpc>
            </a:pPr>
            <a:r>
              <a:rPr lang="en-US" sz="2800">
                <a:solidFill>
                  <a:srgbClr val="000000"/>
                </a:solidFill>
                <a:latin typeface="Calibri (MS)"/>
                <a:ea typeface="Calibri (MS)"/>
                <a:cs typeface="Calibri (MS)"/>
                <a:sym typeface="Calibri (MS)"/>
              </a:rPr>
              <a:t>Mary, 8, wakes up and gets ready to go to school like any other child. She gets herself ready and gets on the bus a couple houses down on her street. Mary is a quiet and shy girl, but enjoys going to school and being around her peers. She is dreading when the clock strikes 3:00 PM and she has to go back home.</a:t>
            </a:r>
          </a:p>
          <a:p>
            <a:pPr algn="ctr">
              <a:lnSpc>
                <a:spcPts val="3920"/>
              </a:lnSpc>
            </a:pPr>
            <a:endParaRPr lang="en-US" sz="2800">
              <a:solidFill>
                <a:srgbClr val="000000"/>
              </a:solidFill>
              <a:latin typeface="Calibri (MS)"/>
              <a:ea typeface="Calibri (MS)"/>
              <a:cs typeface="Calibri (MS)"/>
              <a:sym typeface="Calibri (MS)"/>
            </a:endParaRPr>
          </a:p>
          <a:p>
            <a:pPr algn="ctr">
              <a:lnSpc>
                <a:spcPts val="3920"/>
              </a:lnSpc>
            </a:pPr>
            <a:r>
              <a:rPr lang="en-US" sz="2800">
                <a:solidFill>
                  <a:srgbClr val="000000"/>
                </a:solidFill>
                <a:latin typeface="Calibri (MS)"/>
                <a:ea typeface="Calibri (MS)"/>
                <a:cs typeface="Calibri (MS)"/>
                <a:sym typeface="Calibri (MS)"/>
              </a:rPr>
              <a:t>Once Mary gets home, her mother is waiting for her. She doesn’t ask Mary about her day, she just pushes her towards the bathroom door and tells her she has ten minutes to shower and get ready. Mary knows if she doesn’t listen her mother will hit her, so she obeys. She does not want to upset her mother.</a:t>
            </a:r>
          </a:p>
          <a:p>
            <a:pPr algn="ctr">
              <a:lnSpc>
                <a:spcPts val="3920"/>
              </a:lnSpc>
            </a:pPr>
            <a:endParaRPr lang="en-US" sz="2800">
              <a:solidFill>
                <a:srgbClr val="000000"/>
              </a:solidFill>
              <a:latin typeface="Calibri (MS)"/>
              <a:ea typeface="Calibri (MS)"/>
              <a:cs typeface="Calibri (MS)"/>
              <a:sym typeface="Calibri (MS)"/>
            </a:endParaRPr>
          </a:p>
          <a:p>
            <a:pPr algn="ctr">
              <a:lnSpc>
                <a:spcPts val="3920"/>
              </a:lnSpc>
            </a:pPr>
            <a:r>
              <a:rPr lang="en-US" sz="2800">
                <a:solidFill>
                  <a:srgbClr val="000000"/>
                </a:solidFill>
                <a:latin typeface="Calibri (MS)"/>
                <a:ea typeface="Calibri (MS)"/>
                <a:cs typeface="Calibri (MS)"/>
                <a:sym typeface="Calibri (MS)"/>
              </a:rPr>
              <a:t>Once Mary gets out of the bathroom, she is quickly ushered into her bedroom. The camera is already set up, and as Mary sits on the bed, her mother hits record. The laptop is open and Mary can see herself, and people commenting in an open forum. Mary feels her mother touch her back and sit on the bed with her.</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70277"/>
            <a:ext cx="18288000" cy="1029200"/>
            <a:chOff x="0" y="0"/>
            <a:chExt cx="4816593" cy="271065"/>
          </a:xfrm>
        </p:grpSpPr>
        <p:sp>
          <p:nvSpPr>
            <p:cNvPr id="3" name="Freeform 3"/>
            <p:cNvSpPr/>
            <p:nvPr/>
          </p:nvSpPr>
          <p:spPr>
            <a:xfrm>
              <a:off x="0" y="0"/>
              <a:ext cx="4816592" cy="271065"/>
            </a:xfrm>
            <a:custGeom>
              <a:avLst/>
              <a:gdLst/>
              <a:ahLst/>
              <a:cxnLst/>
              <a:rect l="l" t="t" r="r" b="b"/>
              <a:pathLst>
                <a:path w="4816592" h="271065">
                  <a:moveTo>
                    <a:pt x="0" y="0"/>
                  </a:moveTo>
                  <a:lnTo>
                    <a:pt x="4816592" y="0"/>
                  </a:lnTo>
                  <a:lnTo>
                    <a:pt x="4816592" y="271065"/>
                  </a:lnTo>
                  <a:lnTo>
                    <a:pt x="0" y="271065"/>
                  </a:lnTo>
                  <a:close/>
                </a:path>
              </a:pathLst>
            </a:custGeom>
            <a:solidFill>
              <a:srgbClr val="0C938B"/>
            </a:solidFill>
          </p:spPr>
          <p:txBody>
            <a:bodyPr/>
            <a:lstStyle/>
            <a:p>
              <a:endParaRPr lang="en-US"/>
            </a:p>
          </p:txBody>
        </p:sp>
        <p:sp>
          <p:nvSpPr>
            <p:cNvPr id="4" name="TextBox 4"/>
            <p:cNvSpPr txBox="1"/>
            <p:nvPr/>
          </p:nvSpPr>
          <p:spPr>
            <a:xfrm>
              <a:off x="0" y="-76200"/>
              <a:ext cx="4816593" cy="347265"/>
            </a:xfrm>
            <a:prstGeom prst="rect">
              <a:avLst/>
            </a:prstGeom>
          </p:spPr>
          <p:txBody>
            <a:bodyPr lIns="50800" tIns="50800" rIns="50800" bIns="50800" rtlCol="0" anchor="ctr"/>
            <a:lstStyle/>
            <a:p>
              <a:pPr algn="ctr">
                <a:lnSpc>
                  <a:spcPts val="2884"/>
                </a:lnSpc>
              </a:pPr>
              <a:endParaRPr/>
            </a:p>
          </p:txBody>
        </p:sp>
      </p:grpSp>
      <p:sp>
        <p:nvSpPr>
          <p:cNvPr id="5" name="TextBox 5"/>
          <p:cNvSpPr txBox="1"/>
          <p:nvPr/>
        </p:nvSpPr>
        <p:spPr>
          <a:xfrm>
            <a:off x="437638" y="-38100"/>
            <a:ext cx="17412724" cy="739139"/>
          </a:xfrm>
          <a:prstGeom prst="rect">
            <a:avLst/>
          </a:prstGeom>
        </p:spPr>
        <p:txBody>
          <a:bodyPr lIns="0" tIns="0" rIns="0" bIns="0" rtlCol="0" anchor="t">
            <a:spAutoFit/>
          </a:bodyPr>
          <a:lstStyle/>
          <a:p>
            <a:pPr algn="ctr">
              <a:lnSpc>
                <a:spcPts val="5460"/>
              </a:lnSpc>
            </a:pPr>
            <a:r>
              <a:rPr lang="en-US" sz="3900" b="1" dirty="0">
                <a:solidFill>
                  <a:srgbClr val="FFFFFF"/>
                </a:solidFill>
                <a:latin typeface="Calibri (MS) Bold"/>
                <a:ea typeface="Calibri (MS) Bold"/>
                <a:cs typeface="Calibri (MS) Bold"/>
                <a:sym typeface="Calibri (MS) Bold"/>
              </a:rPr>
              <a:t>Real Life Story- Mary Teacher Led Discussion Questions</a:t>
            </a:r>
          </a:p>
        </p:txBody>
      </p:sp>
      <p:sp>
        <p:nvSpPr>
          <p:cNvPr id="6" name="TextBox 6"/>
          <p:cNvSpPr txBox="1"/>
          <p:nvPr/>
        </p:nvSpPr>
        <p:spPr>
          <a:xfrm>
            <a:off x="2834302" y="3190875"/>
            <a:ext cx="12619396" cy="3781425"/>
          </a:xfrm>
          <a:prstGeom prst="rect">
            <a:avLst/>
          </a:prstGeom>
        </p:spPr>
        <p:txBody>
          <a:bodyPr lIns="0" tIns="0" rIns="0" bIns="0" rtlCol="0" anchor="t">
            <a:spAutoFit/>
          </a:bodyPr>
          <a:lstStyle/>
          <a:p>
            <a:pPr algn="ctr">
              <a:lnSpc>
                <a:spcPts val="4200"/>
              </a:lnSpc>
            </a:pPr>
            <a:r>
              <a:rPr lang="en-US" sz="3000" i="1">
                <a:solidFill>
                  <a:srgbClr val="000000"/>
                </a:solidFill>
                <a:latin typeface="Calibri (MS) Italics"/>
                <a:ea typeface="Calibri (MS) Italics"/>
                <a:cs typeface="Calibri (MS) Italics"/>
                <a:sym typeface="Calibri (MS) Italics"/>
              </a:rPr>
              <a:t>Mary’s mother was sexually abusing her and exploiting her for money. This is sadly a common form of child exploitation, and there are many children who are exploited by trusted adults, even family members for financial profit.</a:t>
            </a:r>
          </a:p>
          <a:p>
            <a:pPr algn="ctr">
              <a:lnSpc>
                <a:spcPts val="4200"/>
              </a:lnSpc>
            </a:pPr>
            <a:endParaRPr lang="en-US" sz="3000" i="1">
              <a:solidFill>
                <a:srgbClr val="000000"/>
              </a:solidFill>
              <a:latin typeface="Calibri (MS) Italics"/>
              <a:ea typeface="Calibri (MS) Italics"/>
              <a:cs typeface="Calibri (MS) Italics"/>
              <a:sym typeface="Calibri (MS) Italics"/>
            </a:endParaRPr>
          </a:p>
          <a:p>
            <a:pPr algn="ctr">
              <a:lnSpc>
                <a:spcPts val="4200"/>
              </a:lnSpc>
            </a:pPr>
            <a:r>
              <a:rPr lang="en-US" sz="3000" i="1">
                <a:solidFill>
                  <a:srgbClr val="000000"/>
                </a:solidFill>
                <a:latin typeface="Calibri (MS) Italics"/>
                <a:ea typeface="Calibri (MS) Italics"/>
                <a:cs typeface="Calibri (MS) Italics"/>
                <a:sym typeface="Calibri (MS) Italics"/>
              </a:rPr>
              <a:t>How do you think Mary felt in this situation?</a:t>
            </a:r>
          </a:p>
          <a:p>
            <a:pPr algn="ctr">
              <a:lnSpc>
                <a:spcPts val="4200"/>
              </a:lnSpc>
            </a:pPr>
            <a:endParaRPr lang="en-US" sz="3000" i="1">
              <a:solidFill>
                <a:srgbClr val="000000"/>
              </a:solidFill>
              <a:latin typeface="Calibri (MS) Italics"/>
              <a:ea typeface="Calibri (MS) Italics"/>
              <a:cs typeface="Calibri (MS) Italics"/>
              <a:sym typeface="Calibri (MS) Italics"/>
            </a:endParaRPr>
          </a:p>
          <a:p>
            <a:pPr algn="ctr">
              <a:lnSpc>
                <a:spcPts val="4200"/>
              </a:lnSpc>
            </a:pPr>
            <a:r>
              <a:rPr lang="en-US" sz="3000" i="1">
                <a:solidFill>
                  <a:srgbClr val="000000"/>
                </a:solidFill>
                <a:latin typeface="Calibri (MS) Italics"/>
                <a:ea typeface="Calibri (MS) Italics"/>
                <a:cs typeface="Calibri (MS) Italics"/>
                <a:sym typeface="Calibri (MS) Italics"/>
              </a:rPr>
              <a:t>Do you think this would be a difficult situation to get out of? Why?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0C938B"/>
            </a:solidFill>
          </p:spPr>
          <p:txBody>
            <a:bodyPr/>
            <a:lstStyle/>
            <a:p>
              <a:endParaRPr lang="en-US"/>
            </a:p>
          </p:txBody>
        </p:sp>
        <p:sp>
          <p:nvSpPr>
            <p:cNvPr id="4" name="TextBox 4"/>
            <p:cNvSpPr txBox="1"/>
            <p:nvPr/>
          </p:nvSpPr>
          <p:spPr>
            <a:xfrm>
              <a:off x="0" y="-76200"/>
              <a:ext cx="4816593" cy="347133"/>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a:srcRect/>
          <a:stretch>
            <a:fillRect/>
          </a:stretch>
        </p:blipFill>
        <p:spPr>
          <a:xfrm>
            <a:off x="4710846" y="1907954"/>
            <a:ext cx="9130865" cy="7350346"/>
          </a:xfrm>
          <a:prstGeom prst="rect">
            <a:avLst/>
          </a:prstGeom>
        </p:spPr>
      </p:pic>
      <p:sp>
        <p:nvSpPr>
          <p:cNvPr id="6" name="TextBox 6"/>
          <p:cNvSpPr txBox="1"/>
          <p:nvPr/>
        </p:nvSpPr>
        <p:spPr>
          <a:xfrm>
            <a:off x="0" y="60325"/>
            <a:ext cx="18288000"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Activity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0C938B"/>
            </a:solidFill>
          </p:spPr>
          <p:txBody>
            <a:bodyPr/>
            <a:lstStyle/>
            <a:p>
              <a:endParaRPr lang="en-US"/>
            </a:p>
          </p:txBody>
        </p:sp>
        <p:sp>
          <p:nvSpPr>
            <p:cNvPr id="4" name="TextBox 4"/>
            <p:cNvSpPr txBox="1"/>
            <p:nvPr/>
          </p:nvSpPr>
          <p:spPr>
            <a:xfrm>
              <a:off x="0" y="-76200"/>
              <a:ext cx="4816593" cy="347133"/>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0" y="38100"/>
            <a:ext cx="18288000"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Activity</a:t>
            </a:r>
          </a:p>
        </p:txBody>
      </p:sp>
      <p:sp>
        <p:nvSpPr>
          <p:cNvPr id="6" name="TextBox 6"/>
          <p:cNvSpPr txBox="1"/>
          <p:nvPr/>
        </p:nvSpPr>
        <p:spPr>
          <a:xfrm>
            <a:off x="5666233" y="3668713"/>
            <a:ext cx="6955533" cy="2740025"/>
          </a:xfrm>
          <a:prstGeom prst="rect">
            <a:avLst/>
          </a:prstGeom>
        </p:spPr>
        <p:txBody>
          <a:bodyPr lIns="0" tIns="0" rIns="0" bIns="0" rtlCol="0" anchor="t">
            <a:spAutoFit/>
          </a:bodyPr>
          <a:lstStyle/>
          <a:p>
            <a:pPr algn="ctr">
              <a:lnSpc>
                <a:spcPts val="7000"/>
              </a:lnSpc>
            </a:pPr>
            <a:r>
              <a:rPr lang="en-US" sz="5000" dirty="0">
                <a:solidFill>
                  <a:srgbClr val="000000"/>
                </a:solidFill>
                <a:latin typeface="Calibri (MS)"/>
                <a:ea typeface="Calibri (MS)"/>
                <a:cs typeface="Calibri (MS)"/>
                <a:sym typeface="Calibri (MS)"/>
              </a:rPr>
              <a:t>We recommend playing </a:t>
            </a:r>
          </a:p>
          <a:p>
            <a:pPr algn="ctr">
              <a:lnSpc>
                <a:spcPts val="7000"/>
              </a:lnSpc>
            </a:pPr>
            <a:r>
              <a:rPr lang="en-US" sz="5000" u="sng" dirty="0">
                <a:latin typeface="Calibri (MS)"/>
                <a:ea typeface="Calibri (MS)"/>
                <a:cs typeface="Calibri (MS)"/>
                <a:sym typeface="Calibri (MS)"/>
                <a:hlinkClick r:id="rId2" tooltip="https://create.kahoot.it/share/duplicate-of-test-your-knowledge-human-trafficking/503fcf82-565e-4c52-9362-c67dfffe1a80">
                  <a:extLst>
                    <a:ext uri="{A12FA001-AC4F-418D-AE19-62706E023703}">
                      <ahyp:hlinkClr xmlns:ahyp="http://schemas.microsoft.com/office/drawing/2018/hyperlinkcolor" val="tx"/>
                    </a:ext>
                  </a:extLst>
                </a:hlinkClick>
              </a:rPr>
              <a:t>Connect for Freedom Exploitation Kahoot!.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378951" y="1028700"/>
            <a:ext cx="6802784" cy="8196125"/>
          </a:xfrm>
          <a:custGeom>
            <a:avLst/>
            <a:gdLst/>
            <a:ahLst/>
            <a:cxnLst/>
            <a:rect l="l" t="t" r="r" b="b"/>
            <a:pathLst>
              <a:path w="6802784" h="8196125">
                <a:moveTo>
                  <a:pt x="0" y="0"/>
                </a:moveTo>
                <a:lnTo>
                  <a:pt x="6802784" y="0"/>
                </a:lnTo>
                <a:lnTo>
                  <a:pt x="6802784" y="8196125"/>
                </a:lnTo>
                <a:lnTo>
                  <a:pt x="0" y="81961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858923"/>
            <a:chOff x="0" y="0"/>
            <a:chExt cx="4816593" cy="226218"/>
          </a:xfrm>
        </p:grpSpPr>
        <p:sp>
          <p:nvSpPr>
            <p:cNvPr id="3" name="Freeform 3"/>
            <p:cNvSpPr/>
            <p:nvPr/>
          </p:nvSpPr>
          <p:spPr>
            <a:xfrm>
              <a:off x="0" y="0"/>
              <a:ext cx="4816592" cy="226218"/>
            </a:xfrm>
            <a:custGeom>
              <a:avLst/>
              <a:gdLst/>
              <a:ahLst/>
              <a:cxnLst/>
              <a:rect l="l" t="t" r="r" b="b"/>
              <a:pathLst>
                <a:path w="4816592" h="226218">
                  <a:moveTo>
                    <a:pt x="0" y="0"/>
                  </a:moveTo>
                  <a:lnTo>
                    <a:pt x="4816592" y="0"/>
                  </a:lnTo>
                  <a:lnTo>
                    <a:pt x="4816592" y="226218"/>
                  </a:lnTo>
                  <a:lnTo>
                    <a:pt x="0" y="226218"/>
                  </a:lnTo>
                  <a:close/>
                </a:path>
              </a:pathLst>
            </a:custGeom>
            <a:solidFill>
              <a:srgbClr val="0C938B"/>
            </a:solidFill>
          </p:spPr>
          <p:txBody>
            <a:bodyPr/>
            <a:lstStyle/>
            <a:p>
              <a:endParaRPr lang="en-US"/>
            </a:p>
          </p:txBody>
        </p:sp>
        <p:sp>
          <p:nvSpPr>
            <p:cNvPr id="4" name="TextBox 4"/>
            <p:cNvSpPr txBox="1"/>
            <p:nvPr/>
          </p:nvSpPr>
          <p:spPr>
            <a:xfrm>
              <a:off x="0" y="-76200"/>
              <a:ext cx="4816593" cy="302418"/>
            </a:xfrm>
            <a:prstGeom prst="rect">
              <a:avLst/>
            </a:prstGeom>
          </p:spPr>
          <p:txBody>
            <a:bodyPr lIns="50800" tIns="50800" rIns="50800" bIns="50800" rtlCol="0" anchor="ctr"/>
            <a:lstStyle/>
            <a:p>
              <a:pPr algn="ctr">
                <a:lnSpc>
                  <a:spcPts val="2884"/>
                </a:lnSpc>
              </a:pPr>
              <a:endParaRPr/>
            </a:p>
          </p:txBody>
        </p:sp>
      </p:grpSp>
      <p:sp>
        <p:nvSpPr>
          <p:cNvPr id="5" name="Freeform 5"/>
          <p:cNvSpPr/>
          <p:nvPr/>
        </p:nvSpPr>
        <p:spPr>
          <a:xfrm>
            <a:off x="5502405" y="858923"/>
            <a:ext cx="7283190" cy="9428077"/>
          </a:xfrm>
          <a:custGeom>
            <a:avLst/>
            <a:gdLst/>
            <a:ahLst/>
            <a:cxnLst/>
            <a:rect l="l" t="t" r="r" b="b"/>
            <a:pathLst>
              <a:path w="7283190" h="9428077">
                <a:moveTo>
                  <a:pt x="0" y="0"/>
                </a:moveTo>
                <a:lnTo>
                  <a:pt x="7283190" y="0"/>
                </a:lnTo>
                <a:lnTo>
                  <a:pt x="7283190" y="9428077"/>
                </a:lnTo>
                <a:lnTo>
                  <a:pt x="0" y="9428077"/>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0" y="-24129"/>
            <a:ext cx="18288000" cy="824229"/>
          </a:xfrm>
          <a:prstGeom prst="rect">
            <a:avLst/>
          </a:prstGeom>
        </p:spPr>
        <p:txBody>
          <a:bodyPr lIns="0" tIns="0" rIns="0" bIns="0" rtlCol="0" anchor="t">
            <a:spAutoFit/>
          </a:bodyPr>
          <a:lstStyle/>
          <a:p>
            <a:pPr algn="ctr">
              <a:lnSpc>
                <a:spcPts val="6020"/>
              </a:lnSpc>
            </a:pPr>
            <a:r>
              <a:rPr lang="en-US" sz="4300" b="1" dirty="0">
                <a:solidFill>
                  <a:srgbClr val="FFFFFF"/>
                </a:solidFill>
                <a:latin typeface="Calibri (MS) Bold"/>
                <a:ea typeface="Calibri (MS) Bold"/>
                <a:cs typeface="Calibri (MS) Bold"/>
                <a:sym typeface="Calibri (MS) Bold"/>
              </a:rPr>
              <a:t>Lesson Handout from know2protect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918716" y="152066"/>
            <a:ext cx="6450568" cy="958851"/>
          </a:xfrm>
          <a:prstGeom prst="rect">
            <a:avLst/>
          </a:prstGeom>
        </p:spPr>
        <p:txBody>
          <a:bodyPr lIns="0" tIns="0" rIns="0" bIns="0" rtlCol="0" anchor="t">
            <a:spAutoFit/>
          </a:bodyPr>
          <a:lstStyle/>
          <a:p>
            <a:pPr algn="ctr">
              <a:lnSpc>
                <a:spcPts val="6999"/>
              </a:lnSpc>
            </a:pPr>
            <a:r>
              <a:rPr lang="en-US" sz="4999">
                <a:solidFill>
                  <a:srgbClr val="000000"/>
                </a:solidFill>
                <a:latin typeface="Calibri (MS)"/>
                <a:ea typeface="Calibri (MS)"/>
                <a:cs typeface="Calibri (MS)"/>
                <a:sym typeface="Calibri (MS)"/>
              </a:rPr>
              <a:t>Links to Lesson Materials</a:t>
            </a:r>
          </a:p>
        </p:txBody>
      </p:sp>
      <p:sp>
        <p:nvSpPr>
          <p:cNvPr id="3" name="TextBox 3"/>
          <p:cNvSpPr txBox="1"/>
          <p:nvPr/>
        </p:nvSpPr>
        <p:spPr>
          <a:xfrm>
            <a:off x="4154745" y="5747657"/>
            <a:ext cx="9978510"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2" tooltip="https://www.dhs.gov/sites/default/files/2024-09/24_09_20_K2P_How2Spot-Online-Predators.pdf">
                  <a:extLst>
                    <a:ext uri="{A12FA001-AC4F-418D-AE19-62706E023703}">
                      <ahyp:hlinkClr xmlns:ahyp="http://schemas.microsoft.com/office/drawing/2018/hyperlinkcolor" val="tx"/>
                    </a:ext>
                  </a:extLst>
                </a:hlinkClick>
              </a:rPr>
              <a:t>know2protect "How2Spot Online Predators" Handout</a:t>
            </a:r>
          </a:p>
        </p:txBody>
      </p:sp>
      <p:sp>
        <p:nvSpPr>
          <p:cNvPr id="4" name="TextBox 4"/>
          <p:cNvSpPr txBox="1"/>
          <p:nvPr/>
        </p:nvSpPr>
        <p:spPr>
          <a:xfrm>
            <a:off x="2773739" y="4267472"/>
            <a:ext cx="12555856"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3" tooltip="https://www.youtube.com/watch?v=XhbfGo7voB8">
                  <a:extLst>
                    <a:ext uri="{A12FA001-AC4F-418D-AE19-62706E023703}">
                      <ahyp:hlinkClr xmlns:ahyp="http://schemas.microsoft.com/office/drawing/2018/hyperlinkcolor" val="tx"/>
                    </a:ext>
                  </a:extLst>
                </a:hlinkClick>
              </a:rPr>
              <a:t>Alliance to End Human Trafficking “Human Trafficking Basics” Video</a:t>
            </a:r>
          </a:p>
        </p:txBody>
      </p:sp>
      <p:sp>
        <p:nvSpPr>
          <p:cNvPr id="5" name="TextBox 5"/>
          <p:cNvSpPr txBox="1"/>
          <p:nvPr/>
        </p:nvSpPr>
        <p:spPr>
          <a:xfrm>
            <a:off x="5117306" y="7227842"/>
            <a:ext cx="7868721"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4" tooltip="https://create.kahoot.it/share/duplicate-of-test-your-knowledge-human-trafficking/503fcf82-565e-4c52-9362-c67dfffe1a80">
                  <a:extLst>
                    <a:ext uri="{A12FA001-AC4F-418D-AE19-62706E023703}">
                      <ahyp:hlinkClr xmlns:ahyp="http://schemas.microsoft.com/office/drawing/2018/hyperlinkcolor" val="tx"/>
                    </a:ext>
                  </a:extLst>
                </a:hlinkClick>
              </a:rPr>
              <a:t>Connect for Freedom Exploitation Kahoot!</a:t>
            </a:r>
          </a:p>
        </p:txBody>
      </p:sp>
      <p:sp>
        <p:nvSpPr>
          <p:cNvPr id="6" name="TextBox 6"/>
          <p:cNvSpPr txBox="1"/>
          <p:nvPr/>
        </p:nvSpPr>
        <p:spPr>
          <a:xfrm>
            <a:off x="2427982" y="2791549"/>
            <a:ext cx="13432036" cy="602794"/>
          </a:xfrm>
          <a:prstGeom prst="rect">
            <a:avLst/>
          </a:prstGeom>
        </p:spPr>
        <p:txBody>
          <a:bodyPr lIns="0" tIns="0" rIns="0" bIns="0" rtlCol="0" anchor="t">
            <a:spAutoFit/>
          </a:bodyPr>
          <a:lstStyle/>
          <a:p>
            <a:pPr algn="ctr">
              <a:lnSpc>
                <a:spcPts val="5040"/>
              </a:lnSpc>
              <a:spcBef>
                <a:spcPct val="0"/>
              </a:spcBef>
            </a:pPr>
            <a:r>
              <a:rPr lang="en-US" sz="3600" u="sng" dirty="0">
                <a:latin typeface="Calibri (MS)"/>
                <a:ea typeface="Calibri (MS)"/>
                <a:cs typeface="Calibri (MS)"/>
                <a:sym typeface="Calibri (MS)"/>
                <a:hlinkClick r:id="rId5" tooltip="https://www.youtube.com/watch?v=ELLaMPiPqPM">
                  <a:extLst>
                    <a:ext uri="{A12FA001-AC4F-418D-AE19-62706E023703}">
                      <ahyp:hlinkClr xmlns:ahyp="http://schemas.microsoft.com/office/drawing/2018/hyperlinkcolor" val="tx"/>
                    </a:ext>
                  </a:extLst>
                </a:hlinkClick>
              </a:rPr>
              <a:t>Oasis Mental Health Applications</a:t>
            </a:r>
            <a:r>
              <a:rPr lang="en-US" sz="3600" u="sng" dirty="0">
                <a:latin typeface="Calibri (MS)"/>
                <a:ea typeface="Calibri (MS)"/>
                <a:cs typeface="Calibri (MS)"/>
                <a:sym typeface="Calibri (MS)"/>
                <a:hlinkClick r:id="rId5" tooltip="https://www.youtube.com/watch?v=ELLaMPiPqPM">
                  <a:extLst>
                    <a:ext uri="{A12FA001-AC4F-418D-AE19-62706E023703}">
                      <ahyp:hlinkClr xmlns:ahyp="http://schemas.microsoft.com/office/drawing/2018/hyperlinkcolor" val="tx"/>
                    </a:ext>
                  </a:extLst>
                </a:hlinkClick>
              </a:rPr>
              <a:t> “Building Healthy Relationships” Video</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123971"/>
            <a:chOff x="0" y="0"/>
            <a:chExt cx="4816593" cy="296025"/>
          </a:xfrm>
        </p:grpSpPr>
        <p:sp>
          <p:nvSpPr>
            <p:cNvPr id="3" name="Freeform 3"/>
            <p:cNvSpPr/>
            <p:nvPr/>
          </p:nvSpPr>
          <p:spPr>
            <a:xfrm>
              <a:off x="0" y="0"/>
              <a:ext cx="4816592" cy="296025"/>
            </a:xfrm>
            <a:custGeom>
              <a:avLst/>
              <a:gdLst/>
              <a:ahLst/>
              <a:cxnLst/>
              <a:rect l="l" t="t" r="r" b="b"/>
              <a:pathLst>
                <a:path w="4816592" h="296025">
                  <a:moveTo>
                    <a:pt x="0" y="0"/>
                  </a:moveTo>
                  <a:lnTo>
                    <a:pt x="4816592" y="0"/>
                  </a:lnTo>
                  <a:lnTo>
                    <a:pt x="4816592" y="296025"/>
                  </a:lnTo>
                  <a:lnTo>
                    <a:pt x="0" y="296025"/>
                  </a:lnTo>
                  <a:close/>
                </a:path>
              </a:pathLst>
            </a:custGeom>
            <a:solidFill>
              <a:srgbClr val="0C938B"/>
            </a:solidFill>
          </p:spPr>
          <p:txBody>
            <a:bodyPr/>
            <a:lstStyle/>
            <a:p>
              <a:endParaRPr lang="en-US"/>
            </a:p>
          </p:txBody>
        </p:sp>
        <p:sp>
          <p:nvSpPr>
            <p:cNvPr id="4" name="TextBox 4"/>
            <p:cNvSpPr txBox="1"/>
            <p:nvPr/>
          </p:nvSpPr>
          <p:spPr>
            <a:xfrm>
              <a:off x="0" y="-85725"/>
              <a:ext cx="4816593" cy="381750"/>
            </a:xfrm>
            <a:prstGeom prst="rect">
              <a:avLst/>
            </a:prstGeom>
          </p:spPr>
          <p:txBody>
            <a:bodyPr lIns="50800" tIns="50800" rIns="50800" bIns="50800" rtlCol="0" anchor="ctr"/>
            <a:lstStyle/>
            <a:p>
              <a:pPr algn="ctr">
                <a:lnSpc>
                  <a:spcPts val="2666"/>
                </a:lnSpc>
              </a:pPr>
              <a:endParaRPr/>
            </a:p>
          </p:txBody>
        </p:sp>
      </p:grpSp>
      <p:sp>
        <p:nvSpPr>
          <p:cNvPr id="5" name="TextBox 5"/>
          <p:cNvSpPr txBox="1"/>
          <p:nvPr/>
        </p:nvSpPr>
        <p:spPr>
          <a:xfrm>
            <a:off x="2540169" y="3110214"/>
            <a:ext cx="13207661" cy="2466974"/>
          </a:xfrm>
          <a:prstGeom prst="rect">
            <a:avLst/>
          </a:prstGeom>
        </p:spPr>
        <p:txBody>
          <a:bodyPr lIns="0" tIns="0" rIns="0" bIns="0" rtlCol="0" anchor="t">
            <a:spAutoFit/>
          </a:bodyPr>
          <a:lstStyle/>
          <a:p>
            <a:pPr algn="ctr">
              <a:lnSpc>
                <a:spcPts val="6300"/>
              </a:lnSpc>
            </a:pPr>
            <a:r>
              <a:rPr lang="en-US" sz="4500">
                <a:solidFill>
                  <a:srgbClr val="000000"/>
                </a:solidFill>
                <a:latin typeface="Calibri (MS)"/>
                <a:ea typeface="Calibri (MS)"/>
                <a:cs typeface="Calibri (MS)"/>
                <a:sym typeface="Calibri (MS)"/>
              </a:rPr>
              <a:t>Connect for Freedom is a 501(c)(3) nonprofit committed to providing free </a:t>
            </a:r>
            <a:r>
              <a:rPr lang="en-US" sz="4500" b="1">
                <a:solidFill>
                  <a:srgbClr val="000000"/>
                </a:solidFill>
                <a:latin typeface="Calibri (MS) Bold"/>
                <a:ea typeface="Calibri (MS) Bold"/>
                <a:cs typeface="Calibri (MS) Bold"/>
                <a:sym typeface="Calibri (MS) Bold"/>
              </a:rPr>
              <a:t>online safety</a:t>
            </a:r>
            <a:r>
              <a:rPr lang="en-US" sz="4500">
                <a:solidFill>
                  <a:srgbClr val="000000"/>
                </a:solidFill>
                <a:latin typeface="Calibri (MS)"/>
                <a:ea typeface="Calibri (MS)"/>
                <a:cs typeface="Calibri (MS)"/>
                <a:sym typeface="Calibri (MS)"/>
              </a:rPr>
              <a:t> and </a:t>
            </a:r>
            <a:r>
              <a:rPr lang="en-US" sz="4500" b="1">
                <a:solidFill>
                  <a:srgbClr val="000000"/>
                </a:solidFill>
                <a:latin typeface="Calibri (MS) Bold"/>
                <a:ea typeface="Calibri (MS) Bold"/>
                <a:cs typeface="Calibri (MS) Bold"/>
                <a:sym typeface="Calibri (MS) Bold"/>
              </a:rPr>
              <a:t>human trafficking awareness</a:t>
            </a:r>
            <a:r>
              <a:rPr lang="en-US" sz="4500">
                <a:solidFill>
                  <a:srgbClr val="000000"/>
                </a:solidFill>
                <a:latin typeface="Calibri (MS)"/>
                <a:ea typeface="Calibri (MS)"/>
                <a:cs typeface="Calibri (MS)"/>
                <a:sym typeface="Calibri (MS)"/>
              </a:rPr>
              <a:t> materials to education stakeholders.</a:t>
            </a:r>
          </a:p>
        </p:txBody>
      </p:sp>
      <p:sp>
        <p:nvSpPr>
          <p:cNvPr id="6" name="TextBox 6"/>
          <p:cNvSpPr txBox="1"/>
          <p:nvPr/>
        </p:nvSpPr>
        <p:spPr>
          <a:xfrm>
            <a:off x="1463996" y="60325"/>
            <a:ext cx="16057791"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PREVENTION THROUGH EDUCATION IS THE SOLUTION</a:t>
            </a:r>
          </a:p>
        </p:txBody>
      </p:sp>
      <p:sp>
        <p:nvSpPr>
          <p:cNvPr id="7" name="Freeform 7"/>
          <p:cNvSpPr/>
          <p:nvPr/>
        </p:nvSpPr>
        <p:spPr>
          <a:xfrm>
            <a:off x="5383103" y="7014298"/>
            <a:ext cx="7521793" cy="2633258"/>
          </a:xfrm>
          <a:custGeom>
            <a:avLst/>
            <a:gdLst/>
            <a:ahLst/>
            <a:cxnLst/>
            <a:rect l="l" t="t" r="r" b="b"/>
            <a:pathLst>
              <a:path w="7521793" h="2633258">
                <a:moveTo>
                  <a:pt x="0" y="0"/>
                </a:moveTo>
                <a:lnTo>
                  <a:pt x="7521794" y="0"/>
                </a:lnTo>
                <a:lnTo>
                  <a:pt x="7521794" y="2633257"/>
                </a:lnTo>
                <a:lnTo>
                  <a:pt x="0" y="2633257"/>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52500" y="1325648"/>
            <a:ext cx="4686609" cy="712161"/>
            <a:chOff x="0" y="0"/>
            <a:chExt cx="1234333" cy="187565"/>
          </a:xfrm>
        </p:grpSpPr>
        <p:sp>
          <p:nvSpPr>
            <p:cNvPr id="3" name="Freeform 3"/>
            <p:cNvSpPr/>
            <p:nvPr/>
          </p:nvSpPr>
          <p:spPr>
            <a:xfrm>
              <a:off x="0" y="0"/>
              <a:ext cx="1234333" cy="187565"/>
            </a:xfrm>
            <a:custGeom>
              <a:avLst/>
              <a:gdLst/>
              <a:ahLst/>
              <a:cxnLst/>
              <a:rect l="l" t="t" r="r" b="b"/>
              <a:pathLst>
                <a:path w="1234333" h="187565">
                  <a:moveTo>
                    <a:pt x="0" y="0"/>
                  </a:moveTo>
                  <a:lnTo>
                    <a:pt x="1234333" y="0"/>
                  </a:lnTo>
                  <a:lnTo>
                    <a:pt x="1234333" y="187565"/>
                  </a:lnTo>
                  <a:lnTo>
                    <a:pt x="0" y="187565"/>
                  </a:lnTo>
                  <a:close/>
                </a:path>
              </a:pathLst>
            </a:custGeom>
            <a:solidFill>
              <a:srgbClr val="FEFEFE"/>
            </a:solidFill>
          </p:spPr>
          <p:txBody>
            <a:bodyPr/>
            <a:lstStyle/>
            <a:p>
              <a:endParaRPr lang="en-US"/>
            </a:p>
          </p:txBody>
        </p:sp>
        <p:sp>
          <p:nvSpPr>
            <p:cNvPr id="4" name="TextBox 4"/>
            <p:cNvSpPr txBox="1"/>
            <p:nvPr/>
          </p:nvSpPr>
          <p:spPr>
            <a:xfrm>
              <a:off x="0" y="-76200"/>
              <a:ext cx="1234333" cy="26376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0"/>
            <a:ext cx="18288000" cy="824865"/>
            <a:chOff x="0" y="0"/>
            <a:chExt cx="4816593" cy="217248"/>
          </a:xfrm>
        </p:grpSpPr>
        <p:sp>
          <p:nvSpPr>
            <p:cNvPr id="6" name="Freeform 6"/>
            <p:cNvSpPr/>
            <p:nvPr/>
          </p:nvSpPr>
          <p:spPr>
            <a:xfrm>
              <a:off x="0" y="0"/>
              <a:ext cx="4816592" cy="217248"/>
            </a:xfrm>
            <a:custGeom>
              <a:avLst/>
              <a:gdLst/>
              <a:ahLst/>
              <a:cxnLst/>
              <a:rect l="l" t="t" r="r" b="b"/>
              <a:pathLst>
                <a:path w="4816592" h="217248">
                  <a:moveTo>
                    <a:pt x="0" y="0"/>
                  </a:moveTo>
                  <a:lnTo>
                    <a:pt x="4816592" y="0"/>
                  </a:lnTo>
                  <a:lnTo>
                    <a:pt x="4816592" y="217248"/>
                  </a:lnTo>
                  <a:lnTo>
                    <a:pt x="0" y="217248"/>
                  </a:lnTo>
                  <a:close/>
                </a:path>
              </a:pathLst>
            </a:custGeom>
            <a:solidFill>
              <a:srgbClr val="0C938B"/>
            </a:solidFill>
          </p:spPr>
          <p:txBody>
            <a:bodyPr/>
            <a:lstStyle/>
            <a:p>
              <a:endParaRPr lang="en-US"/>
            </a:p>
          </p:txBody>
        </p:sp>
        <p:sp>
          <p:nvSpPr>
            <p:cNvPr id="7" name="TextBox 7"/>
            <p:cNvSpPr txBox="1"/>
            <p:nvPr/>
          </p:nvSpPr>
          <p:spPr>
            <a:xfrm>
              <a:off x="0" y="-76200"/>
              <a:ext cx="4816593" cy="293448"/>
            </a:xfrm>
            <a:prstGeom prst="rect">
              <a:avLst/>
            </a:prstGeom>
          </p:spPr>
          <p:txBody>
            <a:bodyPr lIns="50800" tIns="50800" rIns="50800" bIns="50800" rtlCol="0" anchor="ctr"/>
            <a:lstStyle/>
            <a:p>
              <a:pPr algn="ctr">
                <a:lnSpc>
                  <a:spcPts val="2884"/>
                </a:lnSpc>
              </a:pPr>
              <a:endParaRPr/>
            </a:p>
          </p:txBody>
        </p:sp>
      </p:grpSp>
      <p:sp>
        <p:nvSpPr>
          <p:cNvPr id="8" name="TextBox 8"/>
          <p:cNvSpPr txBox="1"/>
          <p:nvPr/>
        </p:nvSpPr>
        <p:spPr>
          <a:xfrm>
            <a:off x="150427" y="-92075"/>
            <a:ext cx="18288000" cy="968375"/>
          </a:xfrm>
          <a:prstGeom prst="rect">
            <a:avLst/>
          </a:prstGeom>
        </p:spPr>
        <p:txBody>
          <a:bodyPr lIns="0" tIns="0" rIns="0" bIns="0" rtlCol="0" anchor="t">
            <a:spAutoFit/>
          </a:bodyPr>
          <a:lstStyle/>
          <a:p>
            <a:pPr algn="ctr">
              <a:lnSpc>
                <a:spcPts val="7000"/>
              </a:lnSpc>
              <a:spcBef>
                <a:spcPct val="0"/>
              </a:spcBef>
            </a:pPr>
            <a:r>
              <a:rPr lang="en-US" sz="5000" b="1" dirty="0">
                <a:solidFill>
                  <a:srgbClr val="FFFFFF"/>
                </a:solidFill>
                <a:latin typeface="Calibri (MS) Bold"/>
                <a:ea typeface="Calibri (MS) Bold"/>
                <a:cs typeface="Calibri (MS) Bold"/>
                <a:sym typeface="Calibri (MS) Bold"/>
              </a:rPr>
              <a:t>Recap of Lesson</a:t>
            </a:r>
          </a:p>
        </p:txBody>
      </p:sp>
      <p:sp>
        <p:nvSpPr>
          <p:cNvPr id="9" name="TextBox 9"/>
          <p:cNvSpPr txBox="1"/>
          <p:nvPr/>
        </p:nvSpPr>
        <p:spPr>
          <a:xfrm>
            <a:off x="3179988" y="1557903"/>
            <a:ext cx="11928023" cy="1043305"/>
          </a:xfrm>
          <a:prstGeom prst="rect">
            <a:avLst/>
          </a:prstGeom>
        </p:spPr>
        <p:txBody>
          <a:bodyPr lIns="0" tIns="0" rIns="0" bIns="0" rtlCol="0" anchor="t">
            <a:spAutoFit/>
          </a:bodyPr>
          <a:lstStyle/>
          <a:p>
            <a:pPr algn="ctr">
              <a:lnSpc>
                <a:spcPts val="3919"/>
              </a:lnSpc>
            </a:pPr>
            <a:r>
              <a:rPr lang="en-US" sz="2799" b="1">
                <a:solidFill>
                  <a:srgbClr val="000000"/>
                </a:solidFill>
                <a:latin typeface="Calibri (MS) Bold"/>
                <a:ea typeface="Calibri (MS) Bold"/>
                <a:cs typeface="Calibri (MS) Bold"/>
                <a:sym typeface="Calibri (MS) Bold"/>
              </a:rPr>
              <a:t>Child exploitation </a:t>
            </a:r>
            <a:r>
              <a:rPr lang="en-US" sz="2799">
                <a:solidFill>
                  <a:srgbClr val="000000"/>
                </a:solidFill>
                <a:latin typeface="Calibri (MS)"/>
                <a:ea typeface="Calibri (MS)"/>
                <a:cs typeface="Calibri (MS)"/>
                <a:sym typeface="Calibri (MS)"/>
              </a:rPr>
              <a:t>refers to a range of crimes that include the exploitation of a child for sexual, financial, or other personal gain.</a:t>
            </a:r>
          </a:p>
        </p:txBody>
      </p:sp>
      <p:sp>
        <p:nvSpPr>
          <p:cNvPr id="10" name="TextBox 10"/>
          <p:cNvSpPr txBox="1"/>
          <p:nvPr/>
        </p:nvSpPr>
        <p:spPr>
          <a:xfrm>
            <a:off x="2050613" y="6195413"/>
            <a:ext cx="14186774" cy="548005"/>
          </a:xfrm>
          <a:prstGeom prst="rect">
            <a:avLst/>
          </a:prstGeom>
        </p:spPr>
        <p:txBody>
          <a:bodyPr lIns="0" tIns="0" rIns="0" bIns="0" rtlCol="0" anchor="t">
            <a:spAutoFit/>
          </a:bodyPr>
          <a:lstStyle/>
          <a:p>
            <a:pPr algn="ctr">
              <a:lnSpc>
                <a:spcPts val="3919"/>
              </a:lnSpc>
            </a:pPr>
            <a:r>
              <a:rPr lang="en-US" sz="2799" b="1">
                <a:solidFill>
                  <a:srgbClr val="000000"/>
                </a:solidFill>
                <a:latin typeface="Calibri (MS) Bold"/>
                <a:ea typeface="Calibri (MS) Bold"/>
                <a:cs typeface="Calibri (MS) Bold"/>
                <a:sym typeface="Calibri (MS) Bold"/>
              </a:rPr>
              <a:t>Types of exploitation of children:</a:t>
            </a:r>
          </a:p>
        </p:txBody>
      </p:sp>
      <p:sp>
        <p:nvSpPr>
          <p:cNvPr id="11" name="TextBox 11"/>
          <p:cNvSpPr txBox="1"/>
          <p:nvPr/>
        </p:nvSpPr>
        <p:spPr>
          <a:xfrm>
            <a:off x="6110146" y="7181568"/>
            <a:ext cx="6368561" cy="2033905"/>
          </a:xfrm>
          <a:prstGeom prst="rect">
            <a:avLst/>
          </a:prstGeom>
        </p:spPr>
        <p:txBody>
          <a:bodyPr lIns="0" tIns="0" rIns="0" bIns="0" rtlCol="0" anchor="t">
            <a:spAutoFit/>
          </a:bodyPr>
          <a:lstStyle/>
          <a:p>
            <a:pPr marL="604519" lvl="1" indent="-302260" algn="just">
              <a:lnSpc>
                <a:spcPts val="3919"/>
              </a:lnSpc>
              <a:buFont typeface="Arial"/>
              <a:buChar char="•"/>
            </a:pPr>
            <a:r>
              <a:rPr lang="en-US" sz="2799">
                <a:solidFill>
                  <a:srgbClr val="000000"/>
                </a:solidFill>
                <a:latin typeface="Calibri (MS)"/>
                <a:ea typeface="Calibri (MS)"/>
                <a:cs typeface="Calibri (MS)"/>
                <a:sym typeface="Calibri (MS)"/>
              </a:rPr>
              <a:t>Sexual exploitation</a:t>
            </a:r>
          </a:p>
          <a:p>
            <a:pPr marL="604519" lvl="1" indent="-302260" algn="just">
              <a:lnSpc>
                <a:spcPts val="3919"/>
              </a:lnSpc>
              <a:buFont typeface="Arial"/>
              <a:buChar char="•"/>
            </a:pPr>
            <a:r>
              <a:rPr lang="en-US" sz="2799">
                <a:solidFill>
                  <a:srgbClr val="000000"/>
                </a:solidFill>
                <a:latin typeface="Calibri (MS)"/>
                <a:ea typeface="Calibri (MS)"/>
                <a:cs typeface="Calibri (MS)"/>
                <a:sym typeface="Calibri (MS)"/>
              </a:rPr>
              <a:t>Forced labor</a:t>
            </a:r>
          </a:p>
          <a:p>
            <a:pPr marL="604519" lvl="1" indent="-302260" algn="just">
              <a:lnSpc>
                <a:spcPts val="3919"/>
              </a:lnSpc>
              <a:buFont typeface="Arial"/>
              <a:buChar char="•"/>
            </a:pPr>
            <a:r>
              <a:rPr lang="en-US" sz="2799">
                <a:solidFill>
                  <a:srgbClr val="000000"/>
                </a:solidFill>
                <a:latin typeface="Calibri (MS)"/>
                <a:ea typeface="Calibri (MS)"/>
                <a:cs typeface="Calibri (MS)"/>
                <a:sym typeface="Calibri (MS)"/>
              </a:rPr>
              <a:t>Child marriage</a:t>
            </a:r>
          </a:p>
          <a:p>
            <a:pPr marL="604519" lvl="1" indent="-302260" algn="just">
              <a:lnSpc>
                <a:spcPts val="3919"/>
              </a:lnSpc>
              <a:buFont typeface="Arial"/>
              <a:buChar char="•"/>
            </a:pPr>
            <a:r>
              <a:rPr lang="en-US" sz="2799">
                <a:solidFill>
                  <a:srgbClr val="000000"/>
                </a:solidFill>
                <a:latin typeface="Calibri (MS)"/>
                <a:ea typeface="Calibri (MS)"/>
                <a:cs typeface="Calibri (MS)"/>
                <a:sym typeface="Calibri (MS)"/>
              </a:rPr>
              <a:t>Use of children in armed conflict</a:t>
            </a:r>
          </a:p>
        </p:txBody>
      </p:sp>
      <p:sp>
        <p:nvSpPr>
          <p:cNvPr id="12" name="TextBox 12"/>
          <p:cNvSpPr txBox="1"/>
          <p:nvPr/>
        </p:nvSpPr>
        <p:spPr>
          <a:xfrm>
            <a:off x="3380990" y="3135931"/>
            <a:ext cx="11526020" cy="1043305"/>
          </a:xfrm>
          <a:prstGeom prst="rect">
            <a:avLst/>
          </a:prstGeom>
        </p:spPr>
        <p:txBody>
          <a:bodyPr lIns="0" tIns="0" rIns="0" bIns="0" rtlCol="0" anchor="t">
            <a:spAutoFit/>
          </a:bodyPr>
          <a:lstStyle/>
          <a:p>
            <a:pPr algn="ctr">
              <a:lnSpc>
                <a:spcPts val="3919"/>
              </a:lnSpc>
            </a:pPr>
            <a:r>
              <a:rPr lang="en-US" sz="2799">
                <a:solidFill>
                  <a:srgbClr val="000000"/>
                </a:solidFill>
                <a:latin typeface="Calibri (MS)"/>
                <a:ea typeface="Calibri (MS)"/>
                <a:cs typeface="Calibri (MS)"/>
                <a:sym typeface="Calibri (MS)"/>
              </a:rPr>
              <a:t>As technolology evolves and more people have access to the internet, children are at a greater risk than ever.</a:t>
            </a:r>
          </a:p>
        </p:txBody>
      </p:sp>
      <p:sp>
        <p:nvSpPr>
          <p:cNvPr id="13" name="TextBox 13"/>
          <p:cNvSpPr txBox="1"/>
          <p:nvPr/>
        </p:nvSpPr>
        <p:spPr>
          <a:xfrm>
            <a:off x="3531417" y="4713958"/>
            <a:ext cx="11526020" cy="1043305"/>
          </a:xfrm>
          <a:prstGeom prst="rect">
            <a:avLst/>
          </a:prstGeom>
        </p:spPr>
        <p:txBody>
          <a:bodyPr lIns="0" tIns="0" rIns="0" bIns="0" rtlCol="0" anchor="t">
            <a:spAutoFit/>
          </a:bodyPr>
          <a:lstStyle/>
          <a:p>
            <a:pPr algn="ctr">
              <a:lnSpc>
                <a:spcPts val="3919"/>
              </a:lnSpc>
            </a:pPr>
            <a:r>
              <a:rPr lang="en-US" sz="2799">
                <a:solidFill>
                  <a:srgbClr val="000000"/>
                </a:solidFill>
                <a:latin typeface="Calibri (MS)"/>
                <a:ea typeface="Calibri (MS)"/>
                <a:cs typeface="Calibri (MS)"/>
                <a:sym typeface="Calibri (MS)"/>
              </a:rPr>
              <a:t>Predators can be someone a child knows personally or someone online who gains their trust over time.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5148337" cy="10287000"/>
            <a:chOff x="0" y="0"/>
            <a:chExt cx="1355941" cy="2709333"/>
          </a:xfrm>
        </p:grpSpPr>
        <p:sp>
          <p:nvSpPr>
            <p:cNvPr id="3" name="Freeform 3"/>
            <p:cNvSpPr/>
            <p:nvPr/>
          </p:nvSpPr>
          <p:spPr>
            <a:xfrm>
              <a:off x="0" y="0"/>
              <a:ext cx="1355941" cy="2709333"/>
            </a:xfrm>
            <a:custGeom>
              <a:avLst/>
              <a:gdLst/>
              <a:ahLst/>
              <a:cxnLst/>
              <a:rect l="l" t="t" r="r" b="b"/>
              <a:pathLst>
                <a:path w="1355941" h="2709333">
                  <a:moveTo>
                    <a:pt x="0" y="0"/>
                  </a:moveTo>
                  <a:lnTo>
                    <a:pt x="1355941" y="0"/>
                  </a:lnTo>
                  <a:lnTo>
                    <a:pt x="1355941" y="2709333"/>
                  </a:lnTo>
                  <a:lnTo>
                    <a:pt x="0" y="2709333"/>
                  </a:lnTo>
                  <a:close/>
                </a:path>
              </a:pathLst>
            </a:custGeom>
            <a:solidFill>
              <a:srgbClr val="0C938B"/>
            </a:solidFill>
          </p:spPr>
          <p:txBody>
            <a:bodyPr/>
            <a:lstStyle/>
            <a:p>
              <a:endParaRPr lang="en-US"/>
            </a:p>
          </p:txBody>
        </p:sp>
        <p:sp>
          <p:nvSpPr>
            <p:cNvPr id="4" name="TextBox 4"/>
            <p:cNvSpPr txBox="1"/>
            <p:nvPr/>
          </p:nvSpPr>
          <p:spPr>
            <a:xfrm>
              <a:off x="0" y="-76200"/>
              <a:ext cx="1355941" cy="2785533"/>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6579953" y="896620"/>
            <a:ext cx="10293300" cy="9390380"/>
          </a:xfrm>
          <a:prstGeom prst="rect">
            <a:avLst/>
          </a:prstGeom>
        </p:spPr>
        <p:txBody>
          <a:bodyPr lIns="0" tIns="0" rIns="0" bIns="0" rtlCol="0" anchor="t">
            <a:spAutoFit/>
          </a:bodyPr>
          <a:lstStyle/>
          <a:p>
            <a:pPr marL="820421" lvl="1" indent="-410210" algn="l">
              <a:lnSpc>
                <a:spcPts val="5320"/>
              </a:lnSpc>
              <a:buAutoNum type="arabicPeriod"/>
            </a:pPr>
            <a:r>
              <a:rPr lang="en-US" sz="3800">
                <a:solidFill>
                  <a:srgbClr val="000000"/>
                </a:solidFill>
                <a:latin typeface="Calibri (MS)"/>
                <a:ea typeface="Calibri (MS)"/>
                <a:cs typeface="Calibri (MS)"/>
                <a:sym typeface="Calibri (MS)"/>
              </a:rPr>
              <a:t>Introduction to Exploitation</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Fight Child Abuse “Sexual Abuse in the Family” Video (5 min.) </a:t>
            </a:r>
          </a:p>
          <a:p>
            <a:pPr marL="1640841" lvl="2" indent="-546947" algn="l">
              <a:lnSpc>
                <a:spcPts val="5320"/>
              </a:lnSpc>
              <a:buFont typeface="Arial"/>
              <a:buChar char="⚬"/>
            </a:pPr>
            <a:r>
              <a:rPr lang="en-US" sz="3800">
                <a:solidFill>
                  <a:srgbClr val="000000"/>
                </a:solidFill>
                <a:latin typeface="Calibri (MS)"/>
                <a:ea typeface="Calibri (MS)"/>
                <a:cs typeface="Calibri (MS)"/>
                <a:sym typeface="Calibri (MS)"/>
              </a:rPr>
              <a:t>Discussion Questions</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Kent Police “Modern slavery and human trafficking” Video (1 min.)</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Real Life Story</a:t>
            </a:r>
          </a:p>
          <a:p>
            <a:pPr marL="1640841" lvl="2" indent="-546947" algn="l">
              <a:lnSpc>
                <a:spcPts val="5320"/>
              </a:lnSpc>
              <a:buFont typeface="Arial"/>
              <a:buChar char="⚬"/>
            </a:pPr>
            <a:r>
              <a:rPr lang="en-US" sz="3800">
                <a:solidFill>
                  <a:srgbClr val="000000"/>
                </a:solidFill>
                <a:latin typeface="Calibri (MS)"/>
                <a:ea typeface="Calibri (MS)"/>
                <a:cs typeface="Calibri (MS)"/>
                <a:sym typeface="Calibri (MS)"/>
              </a:rPr>
              <a:t>Christian</a:t>
            </a:r>
          </a:p>
          <a:p>
            <a:pPr marL="2461262" lvl="3" indent="-615315" algn="l">
              <a:lnSpc>
                <a:spcPts val="5320"/>
              </a:lnSpc>
              <a:buFont typeface="Arial"/>
              <a:buChar char="￭"/>
            </a:pPr>
            <a:r>
              <a:rPr lang="en-US" sz="3800">
                <a:solidFill>
                  <a:srgbClr val="000000"/>
                </a:solidFill>
                <a:latin typeface="Calibri (MS)"/>
                <a:ea typeface="Calibri (MS)"/>
                <a:cs typeface="Calibri (MS)"/>
                <a:sym typeface="Calibri (MS)"/>
              </a:rPr>
              <a:t>Discussion Questions</a:t>
            </a:r>
          </a:p>
          <a:p>
            <a:pPr marL="1640841" lvl="2" indent="-546947" algn="l">
              <a:lnSpc>
                <a:spcPts val="5320"/>
              </a:lnSpc>
              <a:buFont typeface="Arial"/>
              <a:buChar char="⚬"/>
            </a:pPr>
            <a:r>
              <a:rPr lang="en-US" sz="3800">
                <a:solidFill>
                  <a:srgbClr val="000000"/>
                </a:solidFill>
                <a:latin typeface="Calibri (MS)"/>
                <a:ea typeface="Calibri (MS)"/>
                <a:cs typeface="Calibri (MS)"/>
                <a:sym typeface="Calibri (MS)"/>
              </a:rPr>
              <a:t>Mary</a:t>
            </a:r>
          </a:p>
          <a:p>
            <a:pPr marL="2461262" lvl="3" indent="-615315" algn="l">
              <a:lnSpc>
                <a:spcPts val="5320"/>
              </a:lnSpc>
              <a:buFont typeface="Arial"/>
              <a:buChar char="￭"/>
            </a:pPr>
            <a:r>
              <a:rPr lang="en-US" sz="3800">
                <a:solidFill>
                  <a:srgbClr val="000000"/>
                </a:solidFill>
                <a:latin typeface="Calibri (MS)"/>
                <a:ea typeface="Calibri (MS)"/>
                <a:cs typeface="Calibri (MS)"/>
                <a:sym typeface="Calibri (MS)"/>
              </a:rPr>
              <a:t>Discussion Questions</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know2protect Handout: How2Spot Online Predators</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Activity</a:t>
            </a:r>
          </a:p>
        </p:txBody>
      </p:sp>
      <p:sp>
        <p:nvSpPr>
          <p:cNvPr id="6" name="Freeform 6"/>
          <p:cNvSpPr/>
          <p:nvPr/>
        </p:nvSpPr>
        <p:spPr>
          <a:xfrm>
            <a:off x="291970" y="4214708"/>
            <a:ext cx="4564398" cy="489545"/>
          </a:xfrm>
          <a:custGeom>
            <a:avLst/>
            <a:gdLst/>
            <a:ahLst/>
            <a:cxnLst/>
            <a:rect l="l" t="t" r="r" b="b"/>
            <a:pathLst>
              <a:path w="4564398" h="489545">
                <a:moveTo>
                  <a:pt x="0" y="0"/>
                </a:moveTo>
                <a:lnTo>
                  <a:pt x="4564397" y="0"/>
                </a:lnTo>
                <a:lnTo>
                  <a:pt x="4564397" y="489546"/>
                </a:lnTo>
                <a:lnTo>
                  <a:pt x="0" y="489546"/>
                </a:lnTo>
                <a:lnTo>
                  <a:pt x="0" y="0"/>
                </a:lnTo>
                <a:close/>
              </a:path>
            </a:pathLst>
          </a:custGeom>
          <a:blipFill>
            <a:blip r:embed="rId2"/>
            <a:stretch>
              <a:fillRect t="-801860" r="-2906" b="-390030"/>
            </a:stretch>
          </a:blipFill>
        </p:spPr>
        <p:txBody>
          <a:bodyPr/>
          <a:lstStyle/>
          <a:p>
            <a:endParaRPr lang="en-US"/>
          </a:p>
        </p:txBody>
      </p:sp>
      <p:grpSp>
        <p:nvGrpSpPr>
          <p:cNvPr id="7" name="Group 7"/>
          <p:cNvGrpSpPr/>
          <p:nvPr/>
        </p:nvGrpSpPr>
        <p:grpSpPr>
          <a:xfrm>
            <a:off x="291970" y="4586183"/>
            <a:ext cx="4564398" cy="1797099"/>
            <a:chOff x="0" y="0"/>
            <a:chExt cx="1202146" cy="473310"/>
          </a:xfrm>
        </p:grpSpPr>
        <p:sp>
          <p:nvSpPr>
            <p:cNvPr id="8" name="Freeform 8"/>
            <p:cNvSpPr/>
            <p:nvPr/>
          </p:nvSpPr>
          <p:spPr>
            <a:xfrm>
              <a:off x="0" y="0"/>
              <a:ext cx="1202146" cy="473310"/>
            </a:xfrm>
            <a:custGeom>
              <a:avLst/>
              <a:gdLst/>
              <a:ahLst/>
              <a:cxnLst/>
              <a:rect l="l" t="t" r="r" b="b"/>
              <a:pathLst>
                <a:path w="1202146" h="473310">
                  <a:moveTo>
                    <a:pt x="0" y="0"/>
                  </a:moveTo>
                  <a:lnTo>
                    <a:pt x="1202146" y="0"/>
                  </a:lnTo>
                  <a:lnTo>
                    <a:pt x="1202146" y="473310"/>
                  </a:lnTo>
                  <a:lnTo>
                    <a:pt x="0" y="473310"/>
                  </a:lnTo>
                  <a:close/>
                </a:path>
              </a:pathLst>
            </a:custGeom>
            <a:solidFill>
              <a:srgbClr val="0C938B"/>
            </a:solidFill>
          </p:spPr>
          <p:txBody>
            <a:bodyPr/>
            <a:lstStyle/>
            <a:p>
              <a:endParaRPr lang="en-US"/>
            </a:p>
          </p:txBody>
        </p:sp>
        <p:sp>
          <p:nvSpPr>
            <p:cNvPr id="9" name="TextBox 9"/>
            <p:cNvSpPr txBox="1"/>
            <p:nvPr/>
          </p:nvSpPr>
          <p:spPr>
            <a:xfrm>
              <a:off x="0" y="-76200"/>
              <a:ext cx="1202146" cy="549510"/>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1959568" y="209370"/>
            <a:ext cx="1229201" cy="594995"/>
          </a:xfrm>
          <a:prstGeom prst="rect">
            <a:avLst/>
          </a:prstGeom>
        </p:spPr>
        <p:txBody>
          <a:bodyPr lIns="0" tIns="0" rIns="0" bIns="0" rtlCol="0" anchor="t">
            <a:spAutoFit/>
          </a:bodyPr>
          <a:lstStyle/>
          <a:p>
            <a:pPr algn="ctr">
              <a:lnSpc>
                <a:spcPts val="4480"/>
              </a:lnSpc>
            </a:pPr>
            <a:r>
              <a:rPr lang="en-US" sz="3200" b="1">
                <a:solidFill>
                  <a:srgbClr val="FFFFFF"/>
                </a:solidFill>
                <a:latin typeface="Calibri (MS) Bold"/>
                <a:ea typeface="Calibri (MS) Bold"/>
                <a:cs typeface="Calibri (MS) Bold"/>
                <a:sym typeface="Calibri (MS) Bold"/>
              </a:rPr>
              <a:t> Lesson</a:t>
            </a:r>
          </a:p>
        </p:txBody>
      </p:sp>
      <p:sp>
        <p:nvSpPr>
          <p:cNvPr id="11" name="TextBox 11"/>
          <p:cNvSpPr txBox="1"/>
          <p:nvPr/>
        </p:nvSpPr>
        <p:spPr>
          <a:xfrm>
            <a:off x="9417315" y="-22225"/>
            <a:ext cx="4429244" cy="1050925"/>
          </a:xfrm>
          <a:prstGeom prst="rect">
            <a:avLst/>
          </a:prstGeom>
        </p:spPr>
        <p:txBody>
          <a:bodyPr lIns="0" tIns="0" rIns="0" bIns="0" rtlCol="0" anchor="t">
            <a:spAutoFit/>
          </a:bodyPr>
          <a:lstStyle/>
          <a:p>
            <a:pPr algn="ctr">
              <a:lnSpc>
                <a:spcPts val="7699"/>
              </a:lnSpc>
            </a:pPr>
            <a:r>
              <a:rPr lang="en-US" sz="5499" b="1">
                <a:solidFill>
                  <a:srgbClr val="000000"/>
                </a:solidFill>
                <a:latin typeface="Calibri (MS) Bold"/>
                <a:ea typeface="Calibri (MS) Bold"/>
                <a:cs typeface="Calibri (MS) Bold"/>
                <a:sym typeface="Calibri (MS) Bold"/>
              </a:rPr>
              <a:t> Lesson Outline</a:t>
            </a:r>
          </a:p>
        </p:txBody>
      </p:sp>
      <p:sp>
        <p:nvSpPr>
          <p:cNvPr id="12" name="TextBox 12"/>
          <p:cNvSpPr txBox="1"/>
          <p:nvPr/>
        </p:nvSpPr>
        <p:spPr>
          <a:xfrm>
            <a:off x="417406" y="4912361"/>
            <a:ext cx="4313525" cy="1024253"/>
          </a:xfrm>
          <a:prstGeom prst="rect">
            <a:avLst/>
          </a:prstGeom>
        </p:spPr>
        <p:txBody>
          <a:bodyPr lIns="0" tIns="0" rIns="0" bIns="0" rtlCol="0" anchor="t">
            <a:spAutoFit/>
          </a:bodyPr>
          <a:lstStyle/>
          <a:p>
            <a:pPr algn="ctr">
              <a:lnSpc>
                <a:spcPts val="3920"/>
              </a:lnSpc>
            </a:pPr>
            <a:r>
              <a:rPr lang="en-US" sz="2800" b="1">
                <a:solidFill>
                  <a:srgbClr val="FCFCFD"/>
                </a:solidFill>
                <a:latin typeface="Calibri (MS) Bold"/>
                <a:ea typeface="Calibri (MS) Bold"/>
                <a:cs typeface="Calibri (MS) Bold"/>
                <a:sym typeface="Calibri (MS) Bold"/>
              </a:rPr>
              <a:t>Exploitation &amp; </a:t>
            </a:r>
          </a:p>
          <a:p>
            <a:pPr algn="ctr">
              <a:lnSpc>
                <a:spcPts val="3920"/>
              </a:lnSpc>
            </a:pPr>
            <a:r>
              <a:rPr lang="en-US" sz="2800" b="1">
                <a:solidFill>
                  <a:srgbClr val="FCFCFD"/>
                </a:solidFill>
                <a:latin typeface="Calibri (MS) Bold"/>
                <a:ea typeface="Calibri (MS) Bold"/>
                <a:cs typeface="Calibri (MS) Bold"/>
                <a:sym typeface="Calibri (MS) Bold"/>
              </a:rPr>
              <a:t>How to Identify It</a:t>
            </a:r>
          </a:p>
        </p:txBody>
      </p:sp>
      <p:sp>
        <p:nvSpPr>
          <p:cNvPr id="13" name="Freeform 13"/>
          <p:cNvSpPr/>
          <p:nvPr/>
        </p:nvSpPr>
        <p:spPr>
          <a:xfrm>
            <a:off x="291970" y="1209879"/>
            <a:ext cx="4564398" cy="3014355"/>
          </a:xfrm>
          <a:custGeom>
            <a:avLst/>
            <a:gdLst/>
            <a:ahLst/>
            <a:cxnLst/>
            <a:rect l="l" t="t" r="r" b="b"/>
            <a:pathLst>
              <a:path w="4564398" h="3014355">
                <a:moveTo>
                  <a:pt x="0" y="0"/>
                </a:moveTo>
                <a:lnTo>
                  <a:pt x="4564397" y="0"/>
                </a:lnTo>
                <a:lnTo>
                  <a:pt x="4564397" y="3014354"/>
                </a:lnTo>
                <a:lnTo>
                  <a:pt x="0" y="3014354"/>
                </a:lnTo>
                <a:lnTo>
                  <a:pt x="0" y="0"/>
                </a:lnTo>
                <a:close/>
              </a:path>
            </a:pathLst>
          </a:custGeom>
          <a:blipFill>
            <a:blip r:embed="rId3"/>
            <a:stretch>
              <a:fillRect t="-7614" r="-1243" b="-7614"/>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785425"/>
            <a:chOff x="0" y="0"/>
            <a:chExt cx="4816593" cy="206861"/>
          </a:xfrm>
        </p:grpSpPr>
        <p:sp>
          <p:nvSpPr>
            <p:cNvPr id="3" name="Freeform 3"/>
            <p:cNvSpPr/>
            <p:nvPr/>
          </p:nvSpPr>
          <p:spPr>
            <a:xfrm>
              <a:off x="0" y="0"/>
              <a:ext cx="4816592" cy="206861"/>
            </a:xfrm>
            <a:custGeom>
              <a:avLst/>
              <a:gdLst/>
              <a:ahLst/>
              <a:cxnLst/>
              <a:rect l="l" t="t" r="r" b="b"/>
              <a:pathLst>
                <a:path w="4816592" h="206861">
                  <a:moveTo>
                    <a:pt x="0" y="0"/>
                  </a:moveTo>
                  <a:lnTo>
                    <a:pt x="4816592" y="0"/>
                  </a:lnTo>
                  <a:lnTo>
                    <a:pt x="4816592" y="206861"/>
                  </a:lnTo>
                  <a:lnTo>
                    <a:pt x="0" y="206861"/>
                  </a:lnTo>
                  <a:close/>
                </a:path>
              </a:pathLst>
            </a:custGeom>
            <a:solidFill>
              <a:srgbClr val="0C938B"/>
            </a:solidFill>
          </p:spPr>
          <p:txBody>
            <a:bodyPr/>
            <a:lstStyle/>
            <a:p>
              <a:endParaRPr lang="en-US"/>
            </a:p>
          </p:txBody>
        </p:sp>
        <p:sp>
          <p:nvSpPr>
            <p:cNvPr id="4" name="TextBox 4"/>
            <p:cNvSpPr txBox="1"/>
            <p:nvPr/>
          </p:nvSpPr>
          <p:spPr>
            <a:xfrm>
              <a:off x="0" y="-76200"/>
              <a:ext cx="4816593" cy="28306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4616000" y="6180770"/>
            <a:ext cx="3077530" cy="3077530"/>
          </a:xfrm>
          <a:custGeom>
            <a:avLst/>
            <a:gdLst/>
            <a:ahLst/>
            <a:cxnLst/>
            <a:rect l="l" t="t" r="r" b="b"/>
            <a:pathLst>
              <a:path w="3077530" h="3077530">
                <a:moveTo>
                  <a:pt x="0" y="0"/>
                </a:moveTo>
                <a:lnTo>
                  <a:pt x="3077530" y="0"/>
                </a:lnTo>
                <a:lnTo>
                  <a:pt x="3077530" y="3077530"/>
                </a:lnTo>
                <a:lnTo>
                  <a:pt x="0" y="3077530"/>
                </a:lnTo>
                <a:lnTo>
                  <a:pt x="0" y="0"/>
                </a:lnTo>
                <a:close/>
              </a:path>
            </a:pathLst>
          </a:custGeom>
          <a:blipFill>
            <a:blip r:embed="rId2"/>
            <a:stretch>
              <a:fillRect/>
            </a:stretch>
          </a:blipFill>
        </p:spPr>
        <p:txBody>
          <a:bodyPr/>
          <a:lstStyle/>
          <a:p>
            <a:endParaRPr lang="en-US"/>
          </a:p>
        </p:txBody>
      </p:sp>
      <p:sp>
        <p:nvSpPr>
          <p:cNvPr id="6" name="Freeform 6"/>
          <p:cNvSpPr/>
          <p:nvPr/>
        </p:nvSpPr>
        <p:spPr>
          <a:xfrm>
            <a:off x="1988153" y="3713583"/>
            <a:ext cx="2438438" cy="2438438"/>
          </a:xfrm>
          <a:custGeom>
            <a:avLst/>
            <a:gdLst/>
            <a:ahLst/>
            <a:cxnLst/>
            <a:rect l="l" t="t" r="r" b="b"/>
            <a:pathLst>
              <a:path w="2438438" h="2438438">
                <a:moveTo>
                  <a:pt x="0" y="0"/>
                </a:moveTo>
                <a:lnTo>
                  <a:pt x="2438438" y="0"/>
                </a:lnTo>
                <a:lnTo>
                  <a:pt x="2438438" y="2438438"/>
                </a:lnTo>
                <a:lnTo>
                  <a:pt x="0" y="2438438"/>
                </a:lnTo>
                <a:lnTo>
                  <a:pt x="0" y="0"/>
                </a:lnTo>
                <a:close/>
              </a:path>
            </a:pathLst>
          </a:custGeom>
          <a:blipFill>
            <a:blip r:embed="rId3"/>
            <a:stretch>
              <a:fillRect/>
            </a:stretch>
          </a:blipFill>
        </p:spPr>
        <p:txBody>
          <a:bodyPr/>
          <a:lstStyle/>
          <a:p>
            <a:endParaRPr lang="en-US"/>
          </a:p>
        </p:txBody>
      </p:sp>
      <p:sp>
        <p:nvSpPr>
          <p:cNvPr id="7" name="TextBox 7"/>
          <p:cNvSpPr txBox="1"/>
          <p:nvPr/>
        </p:nvSpPr>
        <p:spPr>
          <a:xfrm>
            <a:off x="0" y="-92074"/>
            <a:ext cx="18288000" cy="968374"/>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What is Child Exploitation?</a:t>
            </a:r>
          </a:p>
        </p:txBody>
      </p:sp>
      <p:sp>
        <p:nvSpPr>
          <p:cNvPr id="8" name="TextBox 8"/>
          <p:cNvSpPr txBox="1"/>
          <p:nvPr/>
        </p:nvSpPr>
        <p:spPr>
          <a:xfrm>
            <a:off x="3968502" y="1738021"/>
            <a:ext cx="10647498" cy="11144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Child exploitation</a:t>
            </a:r>
            <a:r>
              <a:rPr lang="en-US" sz="3000">
                <a:solidFill>
                  <a:srgbClr val="000000"/>
                </a:solidFill>
                <a:latin typeface="Calibri (MS)"/>
                <a:ea typeface="Calibri (MS)"/>
                <a:cs typeface="Calibri (MS)"/>
                <a:sym typeface="Calibri (MS)"/>
              </a:rPr>
              <a:t> refers to a range of crimes that include the exploitation of a minor for </a:t>
            </a:r>
            <a:r>
              <a:rPr lang="en-US" sz="3000" b="1">
                <a:solidFill>
                  <a:srgbClr val="000000"/>
                </a:solidFill>
                <a:latin typeface="Calibri (MS) Bold"/>
                <a:ea typeface="Calibri (MS) Bold"/>
                <a:cs typeface="Calibri (MS) Bold"/>
                <a:sym typeface="Calibri (MS) Bold"/>
              </a:rPr>
              <a:t>sexual, financial, or other personal gain</a:t>
            </a:r>
            <a:r>
              <a:rPr lang="en-US" sz="3000">
                <a:solidFill>
                  <a:srgbClr val="000000"/>
                </a:solidFill>
                <a:latin typeface="Calibri (MS)"/>
                <a:ea typeface="Calibri (MS)"/>
                <a:cs typeface="Calibri (MS)"/>
                <a:sym typeface="Calibri (MS)"/>
              </a:rPr>
              <a:t>.</a:t>
            </a:r>
          </a:p>
        </p:txBody>
      </p:sp>
      <p:sp>
        <p:nvSpPr>
          <p:cNvPr id="9" name="TextBox 9"/>
          <p:cNvSpPr txBox="1"/>
          <p:nvPr/>
        </p:nvSpPr>
        <p:spPr>
          <a:xfrm>
            <a:off x="5186737" y="4313677"/>
            <a:ext cx="8669116" cy="1114425"/>
          </a:xfrm>
          <a:prstGeom prst="rect">
            <a:avLst/>
          </a:prstGeom>
        </p:spPr>
        <p:txBody>
          <a:bodyPr lIns="0" tIns="0" rIns="0" bIns="0" rtlCol="0" anchor="t">
            <a:spAutoFit/>
          </a:bodyPr>
          <a:lstStyle/>
          <a:p>
            <a:pPr algn="ctr">
              <a:lnSpc>
                <a:spcPts val="4200"/>
              </a:lnSpc>
            </a:pPr>
            <a:r>
              <a:rPr lang="en-US" sz="3000">
                <a:solidFill>
                  <a:srgbClr val="000000"/>
                </a:solidFill>
                <a:latin typeface="Calibri (MS)"/>
                <a:ea typeface="Calibri (MS)"/>
                <a:cs typeface="Calibri (MS)"/>
                <a:sym typeface="Calibri (MS)"/>
              </a:rPr>
              <a:t>As technology evolves and more people have access to the internet, </a:t>
            </a:r>
            <a:r>
              <a:rPr lang="en-US" sz="3000" b="1">
                <a:solidFill>
                  <a:srgbClr val="000000"/>
                </a:solidFill>
                <a:latin typeface="Calibri (MS) Bold"/>
                <a:ea typeface="Calibri (MS) Bold"/>
                <a:cs typeface="Calibri (MS) Bold"/>
                <a:sym typeface="Calibri (MS) Bold"/>
              </a:rPr>
              <a:t>youth are at a greater risk than ever</a:t>
            </a:r>
            <a:r>
              <a:rPr lang="en-US" sz="3000">
                <a:solidFill>
                  <a:srgbClr val="000000"/>
                </a:solidFill>
                <a:latin typeface="Calibri (MS)"/>
                <a:ea typeface="Calibri (MS)"/>
                <a:cs typeface="Calibri (MS)"/>
                <a:sym typeface="Calibri (MS)"/>
              </a:rPr>
              <a:t>.</a:t>
            </a:r>
          </a:p>
        </p:txBody>
      </p:sp>
      <p:sp>
        <p:nvSpPr>
          <p:cNvPr id="10" name="TextBox 10"/>
          <p:cNvSpPr txBox="1"/>
          <p:nvPr/>
        </p:nvSpPr>
        <p:spPr>
          <a:xfrm>
            <a:off x="7126242" y="5532877"/>
            <a:ext cx="4035517" cy="403859"/>
          </a:xfrm>
          <a:prstGeom prst="rect">
            <a:avLst/>
          </a:prstGeom>
        </p:spPr>
        <p:txBody>
          <a:bodyPr lIns="0" tIns="0" rIns="0" bIns="0" rtlCol="0" anchor="t">
            <a:spAutoFit/>
          </a:bodyPr>
          <a:lstStyle/>
          <a:p>
            <a:pPr algn="ctr">
              <a:lnSpc>
                <a:spcPts val="2940"/>
              </a:lnSpc>
            </a:pPr>
            <a:r>
              <a:rPr lang="en-US" sz="2100" b="1">
                <a:solidFill>
                  <a:srgbClr val="000000"/>
                </a:solidFill>
                <a:latin typeface="Calibri (MS) Bold"/>
                <a:ea typeface="Calibri (MS) Bold"/>
                <a:cs typeface="Calibri (MS) Bold"/>
                <a:sym typeface="Calibri (MS) Bold"/>
              </a:rPr>
              <a:t>Department of Homeland Security</a:t>
            </a:r>
          </a:p>
        </p:txBody>
      </p:sp>
      <p:sp>
        <p:nvSpPr>
          <p:cNvPr id="11" name="TextBox 11"/>
          <p:cNvSpPr txBox="1"/>
          <p:nvPr/>
        </p:nvSpPr>
        <p:spPr>
          <a:xfrm>
            <a:off x="4732443" y="7100410"/>
            <a:ext cx="8823114" cy="1114425"/>
          </a:xfrm>
          <a:prstGeom prst="rect">
            <a:avLst/>
          </a:prstGeom>
        </p:spPr>
        <p:txBody>
          <a:bodyPr lIns="0" tIns="0" rIns="0" bIns="0" rtlCol="0" anchor="t">
            <a:spAutoFit/>
          </a:bodyPr>
          <a:lstStyle/>
          <a:p>
            <a:pPr algn="ctr">
              <a:lnSpc>
                <a:spcPts val="4200"/>
              </a:lnSpc>
            </a:pPr>
            <a:r>
              <a:rPr lang="en-US" sz="3000">
                <a:solidFill>
                  <a:srgbClr val="000000"/>
                </a:solidFill>
                <a:latin typeface="Calibri (MS)"/>
                <a:ea typeface="Calibri (MS)"/>
                <a:cs typeface="Calibri (MS)"/>
                <a:sym typeface="Calibri (MS)"/>
              </a:rPr>
              <a:t>Predators can be </a:t>
            </a:r>
            <a:r>
              <a:rPr lang="en-US" sz="3000" b="1">
                <a:solidFill>
                  <a:srgbClr val="000000"/>
                </a:solidFill>
                <a:latin typeface="Calibri (MS) Bold"/>
                <a:ea typeface="Calibri (MS) Bold"/>
                <a:cs typeface="Calibri (MS) Bold"/>
                <a:sym typeface="Calibri (MS) Bold"/>
              </a:rPr>
              <a:t>someone a minor knows personally</a:t>
            </a:r>
            <a:r>
              <a:rPr lang="en-US" sz="3000">
                <a:solidFill>
                  <a:srgbClr val="000000"/>
                </a:solidFill>
                <a:latin typeface="Calibri (MS)"/>
                <a:ea typeface="Calibri (MS)"/>
                <a:cs typeface="Calibri (MS)"/>
                <a:sym typeface="Calibri (MS)"/>
              </a:rPr>
              <a:t> or someone online who gains their trust over time.</a:t>
            </a:r>
          </a:p>
        </p:txBody>
      </p:sp>
      <p:sp>
        <p:nvSpPr>
          <p:cNvPr id="12" name="TextBox 12"/>
          <p:cNvSpPr txBox="1"/>
          <p:nvPr/>
        </p:nvSpPr>
        <p:spPr>
          <a:xfrm>
            <a:off x="7126242" y="2957221"/>
            <a:ext cx="4035517" cy="403859"/>
          </a:xfrm>
          <a:prstGeom prst="rect">
            <a:avLst/>
          </a:prstGeom>
        </p:spPr>
        <p:txBody>
          <a:bodyPr lIns="0" tIns="0" rIns="0" bIns="0" rtlCol="0" anchor="t">
            <a:spAutoFit/>
          </a:bodyPr>
          <a:lstStyle/>
          <a:p>
            <a:pPr algn="ctr">
              <a:lnSpc>
                <a:spcPts val="2940"/>
              </a:lnSpc>
            </a:pPr>
            <a:r>
              <a:rPr lang="en-US" sz="2100" b="1">
                <a:solidFill>
                  <a:srgbClr val="000000"/>
                </a:solidFill>
                <a:latin typeface="Calibri (MS) Bold"/>
                <a:ea typeface="Calibri (MS) Bold"/>
                <a:cs typeface="Calibri (MS) Bold"/>
                <a:sym typeface="Calibri (MS) Bold"/>
              </a:rPr>
              <a:t>SchoolSafety.gov</a:t>
            </a:r>
          </a:p>
        </p:txBody>
      </p:sp>
      <p:sp>
        <p:nvSpPr>
          <p:cNvPr id="13" name="TextBox 13"/>
          <p:cNvSpPr txBox="1"/>
          <p:nvPr/>
        </p:nvSpPr>
        <p:spPr>
          <a:xfrm>
            <a:off x="7126242" y="8403711"/>
            <a:ext cx="4035517" cy="403859"/>
          </a:xfrm>
          <a:prstGeom prst="rect">
            <a:avLst/>
          </a:prstGeom>
        </p:spPr>
        <p:txBody>
          <a:bodyPr lIns="0" tIns="0" rIns="0" bIns="0" rtlCol="0" anchor="t">
            <a:spAutoFit/>
          </a:bodyPr>
          <a:lstStyle/>
          <a:p>
            <a:pPr algn="ctr">
              <a:lnSpc>
                <a:spcPts val="2940"/>
              </a:lnSpc>
            </a:pPr>
            <a:r>
              <a:rPr lang="en-US" sz="2100" b="1">
                <a:solidFill>
                  <a:srgbClr val="000000"/>
                </a:solidFill>
                <a:latin typeface="Calibri (MS) Bold"/>
                <a:ea typeface="Calibri (MS) Bold"/>
                <a:cs typeface="Calibri (MS) Bold"/>
                <a:sym typeface="Calibri (MS) Bold"/>
              </a:rPr>
              <a:t>SchoolSafety.gov</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785425"/>
            <a:chOff x="0" y="0"/>
            <a:chExt cx="4816593" cy="206861"/>
          </a:xfrm>
        </p:grpSpPr>
        <p:sp>
          <p:nvSpPr>
            <p:cNvPr id="3" name="Freeform 3"/>
            <p:cNvSpPr/>
            <p:nvPr/>
          </p:nvSpPr>
          <p:spPr>
            <a:xfrm>
              <a:off x="0" y="0"/>
              <a:ext cx="4816592" cy="206861"/>
            </a:xfrm>
            <a:custGeom>
              <a:avLst/>
              <a:gdLst/>
              <a:ahLst/>
              <a:cxnLst/>
              <a:rect l="l" t="t" r="r" b="b"/>
              <a:pathLst>
                <a:path w="4816592" h="206861">
                  <a:moveTo>
                    <a:pt x="0" y="0"/>
                  </a:moveTo>
                  <a:lnTo>
                    <a:pt x="4816592" y="0"/>
                  </a:lnTo>
                  <a:lnTo>
                    <a:pt x="4816592" y="206861"/>
                  </a:lnTo>
                  <a:lnTo>
                    <a:pt x="0" y="206861"/>
                  </a:lnTo>
                  <a:close/>
                </a:path>
              </a:pathLst>
            </a:custGeom>
            <a:solidFill>
              <a:srgbClr val="0C938B"/>
            </a:solidFill>
          </p:spPr>
          <p:txBody>
            <a:bodyPr/>
            <a:lstStyle/>
            <a:p>
              <a:endParaRPr lang="en-US"/>
            </a:p>
          </p:txBody>
        </p:sp>
        <p:sp>
          <p:nvSpPr>
            <p:cNvPr id="4" name="TextBox 4"/>
            <p:cNvSpPr txBox="1"/>
            <p:nvPr/>
          </p:nvSpPr>
          <p:spPr>
            <a:xfrm>
              <a:off x="0" y="-76200"/>
              <a:ext cx="4816593" cy="28306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4441661" y="2844859"/>
            <a:ext cx="3396548" cy="2198356"/>
          </a:xfrm>
          <a:custGeom>
            <a:avLst/>
            <a:gdLst/>
            <a:ahLst/>
            <a:cxnLst/>
            <a:rect l="l" t="t" r="r" b="b"/>
            <a:pathLst>
              <a:path w="3396548" h="2198356">
                <a:moveTo>
                  <a:pt x="0" y="0"/>
                </a:moveTo>
                <a:lnTo>
                  <a:pt x="3396547" y="0"/>
                </a:lnTo>
                <a:lnTo>
                  <a:pt x="3396547" y="2198356"/>
                </a:lnTo>
                <a:lnTo>
                  <a:pt x="0" y="2198356"/>
                </a:lnTo>
                <a:lnTo>
                  <a:pt x="0" y="0"/>
                </a:lnTo>
                <a:close/>
              </a:path>
            </a:pathLst>
          </a:custGeom>
          <a:blipFill>
            <a:blip r:embed="rId2"/>
            <a:stretch>
              <a:fillRect l="-23576"/>
            </a:stretch>
          </a:blipFill>
        </p:spPr>
        <p:txBody>
          <a:bodyPr/>
          <a:lstStyle/>
          <a:p>
            <a:endParaRPr lang="en-US"/>
          </a:p>
        </p:txBody>
      </p:sp>
      <p:sp>
        <p:nvSpPr>
          <p:cNvPr id="6" name="Freeform 6"/>
          <p:cNvSpPr/>
          <p:nvPr/>
        </p:nvSpPr>
        <p:spPr>
          <a:xfrm>
            <a:off x="12250468" y="2844859"/>
            <a:ext cx="3396548" cy="2198356"/>
          </a:xfrm>
          <a:custGeom>
            <a:avLst/>
            <a:gdLst/>
            <a:ahLst/>
            <a:cxnLst/>
            <a:rect l="l" t="t" r="r" b="b"/>
            <a:pathLst>
              <a:path w="3396548" h="2198356">
                <a:moveTo>
                  <a:pt x="0" y="0"/>
                </a:moveTo>
                <a:lnTo>
                  <a:pt x="3396548" y="0"/>
                </a:lnTo>
                <a:lnTo>
                  <a:pt x="3396548" y="2198356"/>
                </a:lnTo>
                <a:lnTo>
                  <a:pt x="0" y="2198356"/>
                </a:lnTo>
                <a:lnTo>
                  <a:pt x="0" y="0"/>
                </a:lnTo>
                <a:close/>
              </a:path>
            </a:pathLst>
          </a:custGeom>
          <a:blipFill>
            <a:blip r:embed="rId3"/>
            <a:stretch>
              <a:fillRect l="-54506" r="-9349"/>
            </a:stretch>
          </a:blipFill>
        </p:spPr>
        <p:txBody>
          <a:bodyPr/>
          <a:lstStyle/>
          <a:p>
            <a:endParaRPr lang="en-US"/>
          </a:p>
        </p:txBody>
      </p:sp>
      <p:sp>
        <p:nvSpPr>
          <p:cNvPr id="7" name="Freeform 7"/>
          <p:cNvSpPr/>
          <p:nvPr/>
        </p:nvSpPr>
        <p:spPr>
          <a:xfrm>
            <a:off x="4441661" y="7229407"/>
            <a:ext cx="3396548" cy="2193515"/>
          </a:xfrm>
          <a:custGeom>
            <a:avLst/>
            <a:gdLst/>
            <a:ahLst/>
            <a:cxnLst/>
            <a:rect l="l" t="t" r="r" b="b"/>
            <a:pathLst>
              <a:path w="3396548" h="2193515">
                <a:moveTo>
                  <a:pt x="0" y="0"/>
                </a:moveTo>
                <a:lnTo>
                  <a:pt x="3396547" y="0"/>
                </a:lnTo>
                <a:lnTo>
                  <a:pt x="3396547" y="2193516"/>
                </a:lnTo>
                <a:lnTo>
                  <a:pt x="0" y="2193516"/>
                </a:lnTo>
                <a:lnTo>
                  <a:pt x="0" y="0"/>
                </a:lnTo>
                <a:close/>
              </a:path>
            </a:pathLst>
          </a:custGeom>
          <a:blipFill>
            <a:blip r:embed="rId4"/>
            <a:stretch>
              <a:fillRect t="-1485" b="-1485"/>
            </a:stretch>
          </a:blipFill>
        </p:spPr>
        <p:txBody>
          <a:bodyPr/>
          <a:lstStyle/>
          <a:p>
            <a:endParaRPr lang="en-US"/>
          </a:p>
        </p:txBody>
      </p:sp>
      <p:sp>
        <p:nvSpPr>
          <p:cNvPr id="8" name="Freeform 8"/>
          <p:cNvSpPr/>
          <p:nvPr/>
        </p:nvSpPr>
        <p:spPr>
          <a:xfrm>
            <a:off x="12250468" y="7229407"/>
            <a:ext cx="3396548" cy="2193515"/>
          </a:xfrm>
          <a:custGeom>
            <a:avLst/>
            <a:gdLst/>
            <a:ahLst/>
            <a:cxnLst/>
            <a:rect l="l" t="t" r="r" b="b"/>
            <a:pathLst>
              <a:path w="3396548" h="2193515">
                <a:moveTo>
                  <a:pt x="0" y="0"/>
                </a:moveTo>
                <a:lnTo>
                  <a:pt x="3396548" y="0"/>
                </a:lnTo>
                <a:lnTo>
                  <a:pt x="3396548" y="2193516"/>
                </a:lnTo>
                <a:lnTo>
                  <a:pt x="0" y="2193516"/>
                </a:lnTo>
                <a:lnTo>
                  <a:pt x="0" y="0"/>
                </a:lnTo>
                <a:close/>
              </a:path>
            </a:pathLst>
          </a:custGeom>
          <a:blipFill>
            <a:blip r:embed="rId5"/>
            <a:stretch>
              <a:fillRect t="-1582" b="-1582"/>
            </a:stretch>
          </a:blipFill>
        </p:spPr>
        <p:txBody>
          <a:bodyPr/>
          <a:lstStyle/>
          <a:p>
            <a:endParaRPr lang="en-US"/>
          </a:p>
        </p:txBody>
      </p:sp>
      <p:sp>
        <p:nvSpPr>
          <p:cNvPr id="9" name="TextBox 9"/>
          <p:cNvSpPr txBox="1"/>
          <p:nvPr/>
        </p:nvSpPr>
        <p:spPr>
          <a:xfrm>
            <a:off x="0" y="-114300"/>
            <a:ext cx="18288000" cy="968374"/>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Types of Exploitation of Children</a:t>
            </a:r>
          </a:p>
        </p:txBody>
      </p:sp>
      <p:sp>
        <p:nvSpPr>
          <p:cNvPr id="10" name="TextBox 10"/>
          <p:cNvSpPr txBox="1"/>
          <p:nvPr/>
        </p:nvSpPr>
        <p:spPr>
          <a:xfrm>
            <a:off x="10206963" y="1562515"/>
            <a:ext cx="7483558" cy="5810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Forced labor</a:t>
            </a:r>
          </a:p>
        </p:txBody>
      </p:sp>
      <p:sp>
        <p:nvSpPr>
          <p:cNvPr id="11" name="TextBox 11"/>
          <p:cNvSpPr txBox="1"/>
          <p:nvPr/>
        </p:nvSpPr>
        <p:spPr>
          <a:xfrm>
            <a:off x="2398156" y="1562515"/>
            <a:ext cx="7483558" cy="5810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Sexual exploitation</a:t>
            </a:r>
          </a:p>
        </p:txBody>
      </p:sp>
      <p:sp>
        <p:nvSpPr>
          <p:cNvPr id="12" name="TextBox 12"/>
          <p:cNvSpPr txBox="1"/>
          <p:nvPr/>
        </p:nvSpPr>
        <p:spPr>
          <a:xfrm>
            <a:off x="2398156" y="5943532"/>
            <a:ext cx="7483558" cy="5810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Child marriage</a:t>
            </a:r>
          </a:p>
        </p:txBody>
      </p:sp>
      <p:sp>
        <p:nvSpPr>
          <p:cNvPr id="13" name="TextBox 13"/>
          <p:cNvSpPr txBox="1"/>
          <p:nvPr/>
        </p:nvSpPr>
        <p:spPr>
          <a:xfrm>
            <a:off x="10206963" y="5943532"/>
            <a:ext cx="7483558" cy="5810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Use of children in armed conflict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785425"/>
            <a:chOff x="0" y="0"/>
            <a:chExt cx="4816593" cy="206861"/>
          </a:xfrm>
        </p:grpSpPr>
        <p:sp>
          <p:nvSpPr>
            <p:cNvPr id="3" name="Freeform 3"/>
            <p:cNvSpPr/>
            <p:nvPr/>
          </p:nvSpPr>
          <p:spPr>
            <a:xfrm>
              <a:off x="0" y="0"/>
              <a:ext cx="4816592" cy="206861"/>
            </a:xfrm>
            <a:custGeom>
              <a:avLst/>
              <a:gdLst/>
              <a:ahLst/>
              <a:cxnLst/>
              <a:rect l="l" t="t" r="r" b="b"/>
              <a:pathLst>
                <a:path w="4816592" h="206861">
                  <a:moveTo>
                    <a:pt x="0" y="0"/>
                  </a:moveTo>
                  <a:lnTo>
                    <a:pt x="4816592" y="0"/>
                  </a:lnTo>
                  <a:lnTo>
                    <a:pt x="4816592" y="206861"/>
                  </a:lnTo>
                  <a:lnTo>
                    <a:pt x="0" y="206861"/>
                  </a:lnTo>
                  <a:close/>
                </a:path>
              </a:pathLst>
            </a:custGeom>
            <a:solidFill>
              <a:srgbClr val="0C938B"/>
            </a:solidFill>
          </p:spPr>
          <p:txBody>
            <a:bodyPr/>
            <a:lstStyle/>
            <a:p>
              <a:endParaRPr lang="en-US"/>
            </a:p>
          </p:txBody>
        </p:sp>
        <p:sp>
          <p:nvSpPr>
            <p:cNvPr id="4" name="TextBox 4"/>
            <p:cNvSpPr txBox="1"/>
            <p:nvPr/>
          </p:nvSpPr>
          <p:spPr>
            <a:xfrm>
              <a:off x="0" y="-76200"/>
              <a:ext cx="4816593" cy="28306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230310" y="2378559"/>
            <a:ext cx="8294823" cy="5529882"/>
          </a:xfrm>
          <a:custGeom>
            <a:avLst/>
            <a:gdLst/>
            <a:ahLst/>
            <a:cxnLst/>
            <a:rect l="l" t="t" r="r" b="b"/>
            <a:pathLst>
              <a:path w="8294823" h="5529882">
                <a:moveTo>
                  <a:pt x="0" y="0"/>
                </a:moveTo>
                <a:lnTo>
                  <a:pt x="8294823" y="0"/>
                </a:lnTo>
                <a:lnTo>
                  <a:pt x="8294823" y="5529882"/>
                </a:lnTo>
                <a:lnTo>
                  <a:pt x="0" y="5529882"/>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0" y="-114300"/>
            <a:ext cx="18288000" cy="968374"/>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Who Commits Child Exploitation?</a:t>
            </a:r>
          </a:p>
        </p:txBody>
      </p:sp>
      <p:sp>
        <p:nvSpPr>
          <p:cNvPr id="7" name="TextBox 7"/>
          <p:cNvSpPr txBox="1"/>
          <p:nvPr/>
        </p:nvSpPr>
        <p:spPr>
          <a:xfrm>
            <a:off x="9925644" y="2631711"/>
            <a:ext cx="7333656" cy="5381625"/>
          </a:xfrm>
          <a:prstGeom prst="rect">
            <a:avLst/>
          </a:prstGeom>
        </p:spPr>
        <p:txBody>
          <a:bodyPr lIns="0" tIns="0" rIns="0" bIns="0" rtlCol="0" anchor="t">
            <a:spAutoFit/>
          </a:bodyPr>
          <a:lstStyle/>
          <a:p>
            <a:pPr algn="ctr">
              <a:lnSpc>
                <a:spcPts val="4200"/>
              </a:lnSpc>
            </a:pPr>
            <a:r>
              <a:rPr lang="en-US" sz="3000">
                <a:solidFill>
                  <a:srgbClr val="000000"/>
                </a:solidFill>
                <a:latin typeface="Calibri (MS)"/>
                <a:ea typeface="Calibri (MS)"/>
                <a:cs typeface="Calibri (MS)"/>
                <a:sym typeface="Calibri (MS)"/>
              </a:rPr>
              <a:t>When we think of child exploitation, we often think of a stranger abducting a minor from their family. But </a:t>
            </a:r>
            <a:r>
              <a:rPr lang="en-US" sz="3000" b="1">
                <a:solidFill>
                  <a:srgbClr val="000000"/>
                </a:solidFill>
                <a:latin typeface="Calibri (MS) Bold"/>
                <a:ea typeface="Calibri (MS) Bold"/>
                <a:cs typeface="Calibri (MS) Bold"/>
                <a:sym typeface="Calibri (MS) Bold"/>
              </a:rPr>
              <a:t>child exploitation is more likely to happen by someone the minor knows in real life</a:t>
            </a:r>
            <a:r>
              <a:rPr lang="en-US" sz="3000">
                <a:solidFill>
                  <a:srgbClr val="000000"/>
                </a:solidFill>
                <a:latin typeface="Calibri (MS)"/>
                <a:ea typeface="Calibri (MS)"/>
                <a:cs typeface="Calibri (MS)"/>
                <a:sym typeface="Calibri (MS)"/>
              </a:rPr>
              <a:t>. This person can be a parent, family member, teacher, coach, pastor, etc.</a:t>
            </a:r>
          </a:p>
          <a:p>
            <a:pPr algn="ctr">
              <a:lnSpc>
                <a:spcPts val="4200"/>
              </a:lnSpc>
            </a:pPr>
            <a:endParaRPr lang="en-US" sz="3000">
              <a:solidFill>
                <a:srgbClr val="000000"/>
              </a:solidFill>
              <a:latin typeface="Calibri (MS)"/>
              <a:ea typeface="Calibri (MS)"/>
              <a:cs typeface="Calibri (MS)"/>
              <a:sym typeface="Calibri (MS)"/>
            </a:endParaRPr>
          </a:p>
          <a:p>
            <a:pPr algn="ctr">
              <a:lnSpc>
                <a:spcPts val="4200"/>
              </a:lnSpc>
            </a:pPr>
            <a:r>
              <a:rPr lang="en-US" sz="3000">
                <a:solidFill>
                  <a:srgbClr val="000000"/>
                </a:solidFill>
                <a:latin typeface="Calibri (MS)"/>
                <a:ea typeface="Calibri (MS)"/>
                <a:cs typeface="Calibri (MS)"/>
                <a:sym typeface="Calibri (MS)"/>
              </a:rPr>
              <a:t>The person is often someone that is trusted and someone the youth’s parents and family trust as well.</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785425"/>
            <a:chOff x="0" y="0"/>
            <a:chExt cx="4816593" cy="206861"/>
          </a:xfrm>
        </p:grpSpPr>
        <p:sp>
          <p:nvSpPr>
            <p:cNvPr id="3" name="Freeform 3"/>
            <p:cNvSpPr/>
            <p:nvPr/>
          </p:nvSpPr>
          <p:spPr>
            <a:xfrm>
              <a:off x="0" y="0"/>
              <a:ext cx="4816592" cy="206861"/>
            </a:xfrm>
            <a:custGeom>
              <a:avLst/>
              <a:gdLst/>
              <a:ahLst/>
              <a:cxnLst/>
              <a:rect l="l" t="t" r="r" b="b"/>
              <a:pathLst>
                <a:path w="4816592" h="206861">
                  <a:moveTo>
                    <a:pt x="0" y="0"/>
                  </a:moveTo>
                  <a:lnTo>
                    <a:pt x="4816592" y="0"/>
                  </a:lnTo>
                  <a:lnTo>
                    <a:pt x="4816592" y="206861"/>
                  </a:lnTo>
                  <a:lnTo>
                    <a:pt x="0" y="206861"/>
                  </a:lnTo>
                  <a:close/>
                </a:path>
              </a:pathLst>
            </a:custGeom>
            <a:solidFill>
              <a:srgbClr val="0C938B"/>
            </a:solidFill>
          </p:spPr>
          <p:txBody>
            <a:bodyPr/>
            <a:lstStyle/>
            <a:p>
              <a:endParaRPr lang="en-US"/>
            </a:p>
          </p:txBody>
        </p:sp>
        <p:sp>
          <p:nvSpPr>
            <p:cNvPr id="4" name="TextBox 4"/>
            <p:cNvSpPr txBox="1"/>
            <p:nvPr/>
          </p:nvSpPr>
          <p:spPr>
            <a:xfrm>
              <a:off x="0" y="-76200"/>
              <a:ext cx="4816593" cy="28306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466569" y="2750148"/>
            <a:ext cx="7191294" cy="4786705"/>
          </a:xfrm>
          <a:custGeom>
            <a:avLst/>
            <a:gdLst/>
            <a:ahLst/>
            <a:cxnLst/>
            <a:rect l="l" t="t" r="r" b="b"/>
            <a:pathLst>
              <a:path w="7191294" h="4786705">
                <a:moveTo>
                  <a:pt x="0" y="0"/>
                </a:moveTo>
                <a:lnTo>
                  <a:pt x="7191294" y="0"/>
                </a:lnTo>
                <a:lnTo>
                  <a:pt x="7191294" y="4786704"/>
                </a:lnTo>
                <a:lnTo>
                  <a:pt x="0" y="4786704"/>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0" y="-92074"/>
            <a:ext cx="18288000" cy="968374"/>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Child Sexual Exploitation Statistics</a:t>
            </a:r>
          </a:p>
        </p:txBody>
      </p:sp>
      <p:sp>
        <p:nvSpPr>
          <p:cNvPr id="7" name="TextBox 7"/>
          <p:cNvSpPr txBox="1"/>
          <p:nvPr/>
        </p:nvSpPr>
        <p:spPr>
          <a:xfrm>
            <a:off x="7920140" y="3633976"/>
            <a:ext cx="10126143" cy="988695"/>
          </a:xfrm>
          <a:prstGeom prst="rect">
            <a:avLst/>
          </a:prstGeom>
        </p:spPr>
        <p:txBody>
          <a:bodyPr lIns="0" tIns="0" rIns="0" bIns="0" rtlCol="0" anchor="t">
            <a:spAutoFit/>
          </a:bodyPr>
          <a:lstStyle/>
          <a:p>
            <a:pPr algn="ctr">
              <a:lnSpc>
                <a:spcPts val="3780"/>
              </a:lnSpc>
            </a:pPr>
            <a:r>
              <a:rPr lang="en-US" sz="2700" b="1">
                <a:solidFill>
                  <a:srgbClr val="000000"/>
                </a:solidFill>
                <a:latin typeface="Calibri (MS) Bold"/>
                <a:ea typeface="Calibri (MS) Bold"/>
                <a:cs typeface="Calibri (MS) Bold"/>
                <a:sym typeface="Calibri (MS) Bold"/>
              </a:rPr>
              <a:t>67%</a:t>
            </a:r>
            <a:r>
              <a:rPr lang="en-US" sz="2700">
                <a:solidFill>
                  <a:srgbClr val="000000"/>
                </a:solidFill>
                <a:latin typeface="Calibri (MS)"/>
                <a:ea typeface="Calibri (MS)"/>
                <a:cs typeface="Calibri (MS)"/>
                <a:sym typeface="Calibri (MS)"/>
              </a:rPr>
              <a:t> of all identified child victims with child sexual abuse material in circulation online are </a:t>
            </a:r>
            <a:r>
              <a:rPr lang="en-US" sz="2700" b="1">
                <a:solidFill>
                  <a:srgbClr val="000000"/>
                </a:solidFill>
                <a:latin typeface="Calibri (MS) Bold"/>
                <a:ea typeface="Calibri (MS) Bold"/>
                <a:cs typeface="Calibri (MS) Bold"/>
                <a:sym typeface="Calibri (MS) Bold"/>
              </a:rPr>
              <a:t>prepubescent or younger</a:t>
            </a:r>
            <a:r>
              <a:rPr lang="en-US" sz="2700">
                <a:solidFill>
                  <a:srgbClr val="000000"/>
                </a:solidFill>
                <a:latin typeface="Calibri (MS)"/>
                <a:ea typeface="Calibri (MS)"/>
                <a:cs typeface="Calibri (MS)"/>
                <a:sym typeface="Calibri (MS)"/>
              </a:rPr>
              <a:t> (infants and toddlers).</a:t>
            </a:r>
          </a:p>
        </p:txBody>
      </p:sp>
      <p:sp>
        <p:nvSpPr>
          <p:cNvPr id="8" name="TextBox 8"/>
          <p:cNvSpPr txBox="1"/>
          <p:nvPr/>
        </p:nvSpPr>
        <p:spPr>
          <a:xfrm>
            <a:off x="8482272" y="7693009"/>
            <a:ext cx="9001881" cy="988695"/>
          </a:xfrm>
          <a:prstGeom prst="rect">
            <a:avLst/>
          </a:prstGeom>
        </p:spPr>
        <p:txBody>
          <a:bodyPr lIns="0" tIns="0" rIns="0" bIns="0" rtlCol="0" anchor="t">
            <a:spAutoFit/>
          </a:bodyPr>
          <a:lstStyle/>
          <a:p>
            <a:pPr algn="ctr">
              <a:lnSpc>
                <a:spcPts val="3780"/>
              </a:lnSpc>
            </a:pPr>
            <a:r>
              <a:rPr lang="en-US" sz="2700" b="1">
                <a:solidFill>
                  <a:srgbClr val="000000"/>
                </a:solidFill>
                <a:latin typeface="Calibri (MS) Bold"/>
                <a:ea typeface="Calibri (MS) Bold"/>
                <a:cs typeface="Calibri (MS) Bold"/>
                <a:sym typeface="Calibri (MS) Bold"/>
              </a:rPr>
              <a:t>Males</a:t>
            </a:r>
            <a:r>
              <a:rPr lang="en-US" sz="2700">
                <a:solidFill>
                  <a:srgbClr val="000000"/>
                </a:solidFill>
                <a:latin typeface="Calibri (MS)"/>
                <a:ea typeface="Calibri (MS)"/>
                <a:cs typeface="Calibri (MS)"/>
                <a:sym typeface="Calibri (MS)"/>
              </a:rPr>
              <a:t> are more likely to be seen in imagery with </a:t>
            </a:r>
            <a:r>
              <a:rPr lang="en-US" sz="2700" b="1">
                <a:solidFill>
                  <a:srgbClr val="000000"/>
                </a:solidFill>
                <a:latin typeface="Calibri (MS) Bold"/>
                <a:ea typeface="Calibri (MS) Bold"/>
                <a:cs typeface="Calibri (MS) Bold"/>
                <a:sym typeface="Calibri (MS) Bold"/>
              </a:rPr>
              <a:t>higher levels of violence</a:t>
            </a:r>
            <a:r>
              <a:rPr lang="en-US" sz="2700">
                <a:solidFill>
                  <a:srgbClr val="000000"/>
                </a:solidFill>
                <a:latin typeface="Calibri (MS)"/>
                <a:ea typeface="Calibri (MS)"/>
                <a:cs typeface="Calibri (MS)"/>
                <a:sym typeface="Calibri (MS)"/>
              </a:rPr>
              <a:t> than female victims. </a:t>
            </a:r>
          </a:p>
        </p:txBody>
      </p:sp>
      <p:sp>
        <p:nvSpPr>
          <p:cNvPr id="9" name="TextBox 9"/>
          <p:cNvSpPr txBox="1"/>
          <p:nvPr/>
        </p:nvSpPr>
        <p:spPr>
          <a:xfrm>
            <a:off x="8707124" y="5662165"/>
            <a:ext cx="8552176" cy="988695"/>
          </a:xfrm>
          <a:prstGeom prst="rect">
            <a:avLst/>
          </a:prstGeom>
        </p:spPr>
        <p:txBody>
          <a:bodyPr lIns="0" tIns="0" rIns="0" bIns="0" rtlCol="0" anchor="t">
            <a:spAutoFit/>
          </a:bodyPr>
          <a:lstStyle/>
          <a:p>
            <a:pPr algn="ctr">
              <a:lnSpc>
                <a:spcPts val="3780"/>
              </a:lnSpc>
            </a:pPr>
            <a:r>
              <a:rPr lang="en-US" sz="2700" b="1">
                <a:solidFill>
                  <a:srgbClr val="000000"/>
                </a:solidFill>
                <a:latin typeface="Calibri (MS) Bold"/>
                <a:ea typeface="Calibri (MS) Bold"/>
                <a:cs typeface="Calibri (MS) Bold"/>
                <a:sym typeface="Calibri (MS) Bold"/>
              </a:rPr>
              <a:t>2 in 3 victims</a:t>
            </a:r>
            <a:r>
              <a:rPr lang="en-US" sz="2700">
                <a:solidFill>
                  <a:srgbClr val="000000"/>
                </a:solidFill>
                <a:latin typeface="Calibri (MS)"/>
                <a:ea typeface="Calibri (MS)"/>
                <a:cs typeface="Calibri (MS)"/>
                <a:sym typeface="Calibri (MS)"/>
              </a:rPr>
              <a:t> are abused by someone known to them in their offline communities.</a:t>
            </a:r>
          </a:p>
        </p:txBody>
      </p:sp>
      <p:sp>
        <p:nvSpPr>
          <p:cNvPr id="10" name="TextBox 10"/>
          <p:cNvSpPr txBox="1"/>
          <p:nvPr/>
        </p:nvSpPr>
        <p:spPr>
          <a:xfrm>
            <a:off x="8248050" y="4613145"/>
            <a:ext cx="9470323" cy="403859"/>
          </a:xfrm>
          <a:prstGeom prst="rect">
            <a:avLst/>
          </a:prstGeom>
        </p:spPr>
        <p:txBody>
          <a:bodyPr lIns="0" tIns="0" rIns="0" bIns="0" rtlCol="0" anchor="t">
            <a:spAutoFit/>
          </a:bodyPr>
          <a:lstStyle/>
          <a:p>
            <a:pPr algn="ctr">
              <a:lnSpc>
                <a:spcPts val="2940"/>
              </a:lnSpc>
            </a:pPr>
            <a:r>
              <a:rPr lang="en-US" sz="2100" b="1">
                <a:solidFill>
                  <a:srgbClr val="000000"/>
                </a:solidFill>
                <a:latin typeface="Calibri (MS) Bold"/>
                <a:ea typeface="Calibri (MS) Bold"/>
                <a:cs typeface="Calibri (MS) Bold"/>
                <a:sym typeface="Calibri (MS) Bold"/>
              </a:rPr>
              <a:t>Thorn</a:t>
            </a:r>
          </a:p>
        </p:txBody>
      </p:sp>
      <p:sp>
        <p:nvSpPr>
          <p:cNvPr id="11" name="TextBox 11"/>
          <p:cNvSpPr txBox="1"/>
          <p:nvPr/>
        </p:nvSpPr>
        <p:spPr>
          <a:xfrm>
            <a:off x="8248050" y="6641335"/>
            <a:ext cx="9470323" cy="403859"/>
          </a:xfrm>
          <a:prstGeom prst="rect">
            <a:avLst/>
          </a:prstGeom>
        </p:spPr>
        <p:txBody>
          <a:bodyPr lIns="0" tIns="0" rIns="0" bIns="0" rtlCol="0" anchor="t">
            <a:spAutoFit/>
          </a:bodyPr>
          <a:lstStyle/>
          <a:p>
            <a:pPr algn="ctr">
              <a:lnSpc>
                <a:spcPts val="2940"/>
              </a:lnSpc>
            </a:pPr>
            <a:r>
              <a:rPr lang="en-US" sz="2100" b="1">
                <a:solidFill>
                  <a:srgbClr val="000000"/>
                </a:solidFill>
                <a:latin typeface="Calibri (MS) Bold"/>
                <a:ea typeface="Calibri (MS) Bold"/>
                <a:cs typeface="Calibri (MS) Bold"/>
                <a:sym typeface="Calibri (MS) Bold"/>
              </a:rPr>
              <a:t>Thorn</a:t>
            </a:r>
          </a:p>
        </p:txBody>
      </p:sp>
      <p:sp>
        <p:nvSpPr>
          <p:cNvPr id="12" name="TextBox 12"/>
          <p:cNvSpPr txBox="1"/>
          <p:nvPr/>
        </p:nvSpPr>
        <p:spPr>
          <a:xfrm>
            <a:off x="8248050" y="8672179"/>
            <a:ext cx="9470323" cy="403859"/>
          </a:xfrm>
          <a:prstGeom prst="rect">
            <a:avLst/>
          </a:prstGeom>
        </p:spPr>
        <p:txBody>
          <a:bodyPr lIns="0" tIns="0" rIns="0" bIns="0" rtlCol="0" anchor="t">
            <a:spAutoFit/>
          </a:bodyPr>
          <a:lstStyle/>
          <a:p>
            <a:pPr algn="ctr">
              <a:lnSpc>
                <a:spcPts val="2940"/>
              </a:lnSpc>
            </a:pPr>
            <a:r>
              <a:rPr lang="en-US" sz="2100" b="1">
                <a:solidFill>
                  <a:srgbClr val="000000"/>
                </a:solidFill>
                <a:latin typeface="Calibri (MS) Bold"/>
                <a:ea typeface="Calibri (MS) Bold"/>
                <a:cs typeface="Calibri (MS) Bold"/>
                <a:sym typeface="Calibri (MS) Bold"/>
              </a:rPr>
              <a:t>INTERPOL &amp; ECPAT</a:t>
            </a:r>
          </a:p>
        </p:txBody>
      </p:sp>
      <p:sp>
        <p:nvSpPr>
          <p:cNvPr id="13" name="TextBox 13"/>
          <p:cNvSpPr txBox="1"/>
          <p:nvPr/>
        </p:nvSpPr>
        <p:spPr>
          <a:xfrm>
            <a:off x="8594982" y="1605786"/>
            <a:ext cx="8776460" cy="988695"/>
          </a:xfrm>
          <a:prstGeom prst="rect">
            <a:avLst/>
          </a:prstGeom>
        </p:spPr>
        <p:txBody>
          <a:bodyPr lIns="0" tIns="0" rIns="0" bIns="0" rtlCol="0" anchor="t">
            <a:spAutoFit/>
          </a:bodyPr>
          <a:lstStyle/>
          <a:p>
            <a:pPr algn="ctr">
              <a:lnSpc>
                <a:spcPts val="3780"/>
              </a:lnSpc>
            </a:pPr>
            <a:r>
              <a:rPr lang="en-US" sz="2700" b="1">
                <a:solidFill>
                  <a:srgbClr val="000000"/>
                </a:solidFill>
                <a:latin typeface="Calibri (MS) Bold"/>
                <a:ea typeface="Calibri (MS) Bold"/>
                <a:cs typeface="Calibri (MS) Bold"/>
                <a:sym typeface="Calibri (MS) Bold"/>
              </a:rPr>
              <a:t>Child sexual abuse material (CSAM)</a:t>
            </a:r>
            <a:r>
              <a:rPr lang="en-US" sz="2700">
                <a:solidFill>
                  <a:srgbClr val="000000"/>
                </a:solidFill>
                <a:latin typeface="Calibri (MS)"/>
                <a:ea typeface="Calibri (MS)"/>
                <a:cs typeface="Calibri (MS)"/>
                <a:sym typeface="Calibri (MS)"/>
              </a:rPr>
              <a:t> is any visual depiction of sexually explicit conduct involving a minor.</a:t>
            </a:r>
          </a:p>
        </p:txBody>
      </p:sp>
      <p:sp>
        <p:nvSpPr>
          <p:cNvPr id="14" name="TextBox 14"/>
          <p:cNvSpPr txBox="1"/>
          <p:nvPr/>
        </p:nvSpPr>
        <p:spPr>
          <a:xfrm>
            <a:off x="8248050" y="2586573"/>
            <a:ext cx="9470323" cy="403859"/>
          </a:xfrm>
          <a:prstGeom prst="rect">
            <a:avLst/>
          </a:prstGeom>
        </p:spPr>
        <p:txBody>
          <a:bodyPr lIns="0" tIns="0" rIns="0" bIns="0" rtlCol="0" anchor="t">
            <a:spAutoFit/>
          </a:bodyPr>
          <a:lstStyle/>
          <a:p>
            <a:pPr algn="ctr">
              <a:lnSpc>
                <a:spcPts val="2940"/>
              </a:lnSpc>
            </a:pPr>
            <a:r>
              <a:rPr lang="en-US" sz="2100" b="1">
                <a:solidFill>
                  <a:srgbClr val="000000"/>
                </a:solidFill>
                <a:latin typeface="Calibri (MS) Bold"/>
                <a:ea typeface="Calibri (MS) Bold"/>
                <a:cs typeface="Calibri (MS) Bold"/>
                <a:sym typeface="Calibri (MS) Bold"/>
              </a:rPr>
              <a:t>National Center for Missing &amp; Exploited Children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35163"/>
            <a:ext cx="18288000" cy="1768662"/>
            <a:chOff x="0" y="-114611"/>
            <a:chExt cx="4816593" cy="465820"/>
          </a:xfrm>
        </p:grpSpPr>
        <p:sp>
          <p:nvSpPr>
            <p:cNvPr id="3" name="Freeform 3"/>
            <p:cNvSpPr/>
            <p:nvPr/>
          </p:nvSpPr>
          <p:spPr>
            <a:xfrm>
              <a:off x="0" y="0"/>
              <a:ext cx="4816592" cy="284845"/>
            </a:xfrm>
            <a:custGeom>
              <a:avLst/>
              <a:gdLst/>
              <a:ahLst/>
              <a:cxnLst/>
              <a:rect l="l" t="t" r="r" b="b"/>
              <a:pathLst>
                <a:path w="4816592" h="284845">
                  <a:moveTo>
                    <a:pt x="0" y="0"/>
                  </a:moveTo>
                  <a:lnTo>
                    <a:pt x="4816592" y="0"/>
                  </a:lnTo>
                  <a:lnTo>
                    <a:pt x="4816592" y="284845"/>
                  </a:lnTo>
                  <a:lnTo>
                    <a:pt x="0" y="284845"/>
                  </a:lnTo>
                  <a:close/>
                </a:path>
              </a:pathLst>
            </a:custGeom>
            <a:solidFill>
              <a:srgbClr val="0C938B"/>
            </a:solidFill>
          </p:spPr>
          <p:txBody>
            <a:bodyPr/>
            <a:lstStyle/>
            <a:p>
              <a:endParaRPr lang="en-US"/>
            </a:p>
          </p:txBody>
        </p:sp>
        <p:sp>
          <p:nvSpPr>
            <p:cNvPr id="4" name="TextBox 4"/>
            <p:cNvSpPr txBox="1"/>
            <p:nvPr/>
          </p:nvSpPr>
          <p:spPr>
            <a:xfrm>
              <a:off x="0" y="-114611"/>
              <a:ext cx="4816593" cy="465820"/>
            </a:xfrm>
            <a:prstGeom prst="rect">
              <a:avLst/>
            </a:prstGeom>
          </p:spPr>
          <p:txBody>
            <a:bodyPr lIns="50800" tIns="50800" rIns="50800" bIns="50800" rtlCol="0" anchor="ctr"/>
            <a:lstStyle/>
            <a:p>
              <a:pPr algn="ctr">
                <a:lnSpc>
                  <a:spcPts val="6440"/>
                </a:lnSpc>
              </a:pPr>
              <a:r>
                <a:rPr lang="en-US" sz="4600" b="1" dirty="0">
                  <a:solidFill>
                    <a:srgbClr val="FFFFFF"/>
                  </a:solidFill>
                  <a:latin typeface="Calibri (MS) Bold"/>
                  <a:ea typeface="Calibri (MS) Bold"/>
                  <a:cs typeface="Calibri (MS) Bold"/>
                  <a:sym typeface="Calibri (MS) Bold"/>
                </a:rPr>
                <a:t>Fight Child Abuse “Sexual Abuse in the Family” Video</a:t>
              </a:r>
            </a:p>
          </p:txBody>
        </p:sp>
      </p:grpSp>
      <p:sp>
        <p:nvSpPr>
          <p:cNvPr id="5" name="TextBox 5"/>
          <p:cNvSpPr txBox="1"/>
          <p:nvPr/>
        </p:nvSpPr>
        <p:spPr>
          <a:xfrm>
            <a:off x="6414790" y="9715500"/>
            <a:ext cx="5458420" cy="301365"/>
          </a:xfrm>
          <a:prstGeom prst="rect">
            <a:avLst/>
          </a:prstGeom>
        </p:spPr>
        <p:txBody>
          <a:bodyPr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hlinkClick r:id="rId3" tooltip="https://www.youtube.com/watch?v=WOyg6IrfuzA">
                  <a:extLst>
                    <a:ext uri="{A12FA001-AC4F-418D-AE19-62706E023703}">
                      <ahyp:hlinkClr xmlns:ahyp="http://schemas.microsoft.com/office/drawing/2018/hyperlinkcolor" val="tx"/>
                    </a:ext>
                  </a:extLst>
                </a:hlinkClick>
              </a:rPr>
              <a:t>https://www.youtube.com/watch?v=WOyg6IrfuzA</a:t>
            </a:r>
          </a:p>
        </p:txBody>
      </p:sp>
      <p:sp>
        <p:nvSpPr>
          <p:cNvPr id="6" name="TextBox 6"/>
          <p:cNvSpPr txBox="1"/>
          <p:nvPr/>
        </p:nvSpPr>
        <p:spPr>
          <a:xfrm>
            <a:off x="14292813" y="9446896"/>
            <a:ext cx="2148036" cy="344804"/>
          </a:xfrm>
          <a:prstGeom prst="rect">
            <a:avLst/>
          </a:prstGeom>
        </p:spPr>
        <p:txBody>
          <a:bodyPr lIns="0" tIns="0" rIns="0" bIns="0" rtlCol="0" anchor="t">
            <a:spAutoFit/>
          </a:bodyPr>
          <a:lstStyle/>
          <a:p>
            <a:pPr algn="ctr">
              <a:lnSpc>
                <a:spcPts val="2520"/>
              </a:lnSpc>
            </a:pPr>
            <a:r>
              <a:rPr lang="en-US" sz="1800">
                <a:solidFill>
                  <a:srgbClr val="000000"/>
                </a:solidFill>
                <a:latin typeface="Calibri (MS)"/>
                <a:ea typeface="Calibri (MS)"/>
                <a:cs typeface="Calibri (MS)"/>
                <a:sym typeface="Calibri (MS)"/>
              </a:rPr>
              <a:t>Duration: 4:46 minutes</a:t>
            </a:r>
          </a:p>
        </p:txBody>
      </p:sp>
      <p:pic>
        <p:nvPicPr>
          <p:cNvPr id="8" name="Online Media 7" title="Sexual Abuse in the Family">
            <a:hlinkClick r:id="" action="ppaction://media"/>
            <a:extLst>
              <a:ext uri="{FF2B5EF4-FFF2-40B4-BE49-F238E27FC236}">
                <a16:creationId xmlns:a16="http://schemas.microsoft.com/office/drawing/2014/main" id="{A056CB6A-DB67-BB4B-5426-81F01E35E6EA}"/>
              </a:ext>
            </a:extLst>
          </p:cNvPr>
          <p:cNvPicPr>
            <a:picLocks noRot="1" noChangeAspect="1"/>
          </p:cNvPicPr>
          <p:nvPr>
            <a:videoFile r:link="rId1"/>
          </p:nvPr>
        </p:nvPicPr>
        <p:blipFill>
          <a:blip r:embed="rId4"/>
          <a:stretch>
            <a:fillRect/>
          </a:stretch>
        </p:blipFill>
        <p:spPr>
          <a:xfrm>
            <a:off x="2079106" y="1333499"/>
            <a:ext cx="14129787" cy="79774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70277"/>
            <a:ext cx="18288000" cy="1029200"/>
            <a:chOff x="0" y="0"/>
            <a:chExt cx="4816593" cy="271065"/>
          </a:xfrm>
        </p:grpSpPr>
        <p:sp>
          <p:nvSpPr>
            <p:cNvPr id="3" name="Freeform 3"/>
            <p:cNvSpPr/>
            <p:nvPr/>
          </p:nvSpPr>
          <p:spPr>
            <a:xfrm>
              <a:off x="0" y="0"/>
              <a:ext cx="4816592" cy="271065"/>
            </a:xfrm>
            <a:custGeom>
              <a:avLst/>
              <a:gdLst/>
              <a:ahLst/>
              <a:cxnLst/>
              <a:rect l="l" t="t" r="r" b="b"/>
              <a:pathLst>
                <a:path w="4816592" h="271065">
                  <a:moveTo>
                    <a:pt x="0" y="0"/>
                  </a:moveTo>
                  <a:lnTo>
                    <a:pt x="4816592" y="0"/>
                  </a:lnTo>
                  <a:lnTo>
                    <a:pt x="4816592" y="271065"/>
                  </a:lnTo>
                  <a:lnTo>
                    <a:pt x="0" y="271065"/>
                  </a:lnTo>
                  <a:close/>
                </a:path>
              </a:pathLst>
            </a:custGeom>
            <a:solidFill>
              <a:srgbClr val="0C938B"/>
            </a:solidFill>
          </p:spPr>
          <p:txBody>
            <a:bodyPr/>
            <a:lstStyle/>
            <a:p>
              <a:endParaRPr lang="en-US"/>
            </a:p>
          </p:txBody>
        </p:sp>
        <p:sp>
          <p:nvSpPr>
            <p:cNvPr id="4" name="TextBox 4"/>
            <p:cNvSpPr txBox="1"/>
            <p:nvPr/>
          </p:nvSpPr>
          <p:spPr>
            <a:xfrm>
              <a:off x="0" y="-76200"/>
              <a:ext cx="4816593" cy="347265"/>
            </a:xfrm>
            <a:prstGeom prst="rect">
              <a:avLst/>
            </a:prstGeom>
          </p:spPr>
          <p:txBody>
            <a:bodyPr lIns="50800" tIns="50800" rIns="50800" bIns="50800" rtlCol="0" anchor="ctr"/>
            <a:lstStyle/>
            <a:p>
              <a:pPr algn="ctr">
                <a:lnSpc>
                  <a:spcPts val="2884"/>
                </a:lnSpc>
              </a:pPr>
              <a:endParaRPr/>
            </a:p>
          </p:txBody>
        </p:sp>
      </p:grpSp>
      <p:sp>
        <p:nvSpPr>
          <p:cNvPr id="5" name="TextBox 5"/>
          <p:cNvSpPr txBox="1"/>
          <p:nvPr/>
        </p:nvSpPr>
        <p:spPr>
          <a:xfrm>
            <a:off x="437638" y="19521"/>
            <a:ext cx="17412724" cy="739139"/>
          </a:xfrm>
          <a:prstGeom prst="rect">
            <a:avLst/>
          </a:prstGeom>
        </p:spPr>
        <p:txBody>
          <a:bodyPr lIns="0" tIns="0" rIns="0" bIns="0" rtlCol="0" anchor="t">
            <a:spAutoFit/>
          </a:bodyPr>
          <a:lstStyle/>
          <a:p>
            <a:pPr algn="ctr">
              <a:lnSpc>
                <a:spcPts val="5460"/>
              </a:lnSpc>
            </a:pPr>
            <a:r>
              <a:rPr lang="en-US" sz="3900" b="1">
                <a:solidFill>
                  <a:srgbClr val="FFFFFF"/>
                </a:solidFill>
                <a:latin typeface="Calibri (MS) Bold"/>
                <a:ea typeface="Calibri (MS) Bold"/>
                <a:cs typeface="Calibri (MS) Bold"/>
                <a:sym typeface="Calibri (MS) Bold"/>
              </a:rPr>
              <a:t>Fight Child Abuse “Sexual Abuse in the Family” Teacher Led Discussion Questions</a:t>
            </a:r>
          </a:p>
        </p:txBody>
      </p:sp>
      <p:sp>
        <p:nvSpPr>
          <p:cNvPr id="6" name="TextBox 6"/>
          <p:cNvSpPr txBox="1"/>
          <p:nvPr/>
        </p:nvSpPr>
        <p:spPr>
          <a:xfrm>
            <a:off x="2834302" y="2565400"/>
            <a:ext cx="12619396" cy="4994275"/>
          </a:xfrm>
          <a:prstGeom prst="rect">
            <a:avLst/>
          </a:prstGeom>
        </p:spPr>
        <p:txBody>
          <a:bodyPr lIns="0" tIns="0" rIns="0" bIns="0" rtlCol="0" anchor="t">
            <a:spAutoFit/>
          </a:bodyPr>
          <a:lstStyle/>
          <a:p>
            <a:pPr algn="ctr">
              <a:lnSpc>
                <a:spcPts val="5599"/>
              </a:lnSpc>
            </a:pPr>
            <a:r>
              <a:rPr lang="en-US" sz="3999" i="1">
                <a:solidFill>
                  <a:srgbClr val="000000"/>
                </a:solidFill>
                <a:latin typeface="Calibri (MS) Italics"/>
                <a:ea typeface="Calibri (MS) Italics"/>
                <a:cs typeface="Calibri (MS) Italics"/>
                <a:sym typeface="Calibri (MS) Italics"/>
              </a:rPr>
              <a:t>Human trafficking can affect anyone, regardless of age, race, gender, sexual orientation, financial status, etc.</a:t>
            </a:r>
          </a:p>
          <a:p>
            <a:pPr algn="ctr">
              <a:lnSpc>
                <a:spcPts val="5599"/>
              </a:lnSpc>
            </a:pPr>
            <a:endParaRPr lang="en-US" sz="3999" i="1">
              <a:solidFill>
                <a:srgbClr val="000000"/>
              </a:solidFill>
              <a:latin typeface="Calibri (MS) Italics"/>
              <a:ea typeface="Calibri (MS) Italics"/>
              <a:cs typeface="Calibri (MS) Italics"/>
              <a:sym typeface="Calibri (MS) Italics"/>
            </a:endParaRPr>
          </a:p>
          <a:p>
            <a:pPr algn="ctr">
              <a:lnSpc>
                <a:spcPts val="5599"/>
              </a:lnSpc>
            </a:pPr>
            <a:r>
              <a:rPr lang="en-US" sz="3999" i="1">
                <a:solidFill>
                  <a:srgbClr val="000000"/>
                </a:solidFill>
                <a:latin typeface="Calibri (MS) Italics"/>
                <a:ea typeface="Calibri (MS) Italics"/>
                <a:cs typeface="Calibri (MS) Italics"/>
                <a:sym typeface="Calibri (MS) Italics"/>
              </a:rPr>
              <a:t>What are some factors that can make someone more vulnerable to being human trafficked?</a:t>
            </a:r>
          </a:p>
          <a:p>
            <a:pPr algn="ctr">
              <a:lnSpc>
                <a:spcPts val="5599"/>
              </a:lnSpc>
            </a:pPr>
            <a:endParaRPr lang="en-US" sz="3999" i="1">
              <a:solidFill>
                <a:srgbClr val="000000"/>
              </a:solidFill>
              <a:latin typeface="Calibri (MS) Italics"/>
              <a:ea typeface="Calibri (MS) Italics"/>
              <a:cs typeface="Calibri (MS) Italics"/>
              <a:sym typeface="Calibri (MS) Italics"/>
            </a:endParaRPr>
          </a:p>
          <a:p>
            <a:pPr algn="ctr">
              <a:lnSpc>
                <a:spcPts val="5599"/>
              </a:lnSpc>
            </a:pPr>
            <a:r>
              <a:rPr lang="en-US" sz="3999" i="1">
                <a:solidFill>
                  <a:srgbClr val="000000"/>
                </a:solidFill>
                <a:latin typeface="Calibri (MS) Italics"/>
                <a:ea typeface="Calibri (MS) Italics"/>
                <a:cs typeface="Calibri (MS) Italics"/>
                <a:sym typeface="Calibri (MS) Italics"/>
              </a:rPr>
              <a:t>What are some things we can do to stop human trafficking?</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1229</Words>
  <Application>Microsoft Office PowerPoint</Application>
  <PresentationFormat>Custom</PresentationFormat>
  <Paragraphs>109</Paragraphs>
  <Slides>20</Slides>
  <Notes>3</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Calibri (MS)</vt:lpstr>
      <vt:lpstr>Calibri</vt:lpstr>
      <vt:lpstr>Calibri (MS) Bold</vt:lpstr>
      <vt:lpstr>Calibri (MS) Italics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12th Grade Teacher Lesson Exploitation</dc:title>
  <cp:lastModifiedBy>Megan Wilson</cp:lastModifiedBy>
  <cp:revision>1</cp:revision>
  <dcterms:created xsi:type="dcterms:W3CDTF">2006-08-16T00:00:00Z</dcterms:created>
  <dcterms:modified xsi:type="dcterms:W3CDTF">2025-07-09T00:06:31Z</dcterms:modified>
  <dc:identifier>DAGaaViGwYE</dc:identifier>
</cp:coreProperties>
</file>